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xlsb" ContentType="application/vnd.ms-excel.sheet.binary.macroEnabled.12"/>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3.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5.xml" ContentType="application/vnd.openxmlformats-officedocument.presentationml.notesSlide+xml"/>
  <Override PartName="/ppt/tags/tag11.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notesSlides/notesSlide8.xml" ContentType="application/vnd.openxmlformats-officedocument.presentationml.notesSlide+xml"/>
  <Override PartName="/ppt/charts/chart1.xml" ContentType="application/vnd.openxmlformats-officedocument.drawingml.chart+xml"/>
  <Override PartName="/ppt/tags/tag129.xml" ContentType="application/vnd.openxmlformats-officedocument.presentationml.tags+xml"/>
  <Override PartName="/ppt/notesSlides/notesSlide9.xml" ContentType="application/vnd.openxmlformats-officedocument.presentationml.notesSlide+xml"/>
  <Override PartName="/ppt/tags/tag130.xml" ContentType="application/vnd.openxmlformats-officedocument.presentationml.tags+xml"/>
  <Override PartName="/ppt/notesSlides/notesSlide10.xml" ContentType="application/vnd.openxmlformats-officedocument.presentationml.notesSlide+xml"/>
  <Override PartName="/ppt/tags/tag131.xml" ContentType="application/vnd.openxmlformats-officedocument.presentationml.tags+xml"/>
  <Override PartName="/ppt/notesSlides/notesSlide11.xml" ContentType="application/vnd.openxmlformats-officedocument.presentationml.notesSlide+xml"/>
  <Override PartName="/ppt/tags/tag132.xml" ContentType="application/vnd.openxmlformats-officedocument.presentationml.tags+xml"/>
  <Override PartName="/ppt/notesSlides/notesSlide12.xml" ContentType="application/vnd.openxmlformats-officedocument.presentationml.notesSlide+xml"/>
  <Override PartName="/ppt/tags/tag133.xml" ContentType="application/vnd.openxmlformats-officedocument.presentationml.tags+xml"/>
  <Override PartName="/ppt/notesSlides/notesSlide13.xml" ContentType="application/vnd.openxmlformats-officedocument.presentationml.notesSlide+xml"/>
  <Override PartName="/ppt/tags/tag134.xml" ContentType="application/vnd.openxmlformats-officedocument.presentationml.tags+xml"/>
  <Override PartName="/ppt/notesSlides/notesSlide14.xml" ContentType="application/vnd.openxmlformats-officedocument.presentationml.notesSlide+xml"/>
  <Override PartName="/ppt/tags/tag135.xml" ContentType="application/vnd.openxmlformats-officedocument.presentationml.tags+xml"/>
  <Override PartName="/ppt/notesSlides/notesSlide15.xml" ContentType="application/vnd.openxmlformats-officedocument.presentationml.notesSlide+xml"/>
  <Override PartName="/ppt/tags/tag136.xml" ContentType="application/vnd.openxmlformats-officedocument.presentationml.tags+xml"/>
  <Override PartName="/ppt/notesSlides/notesSlide16.xml" ContentType="application/vnd.openxmlformats-officedocument.presentationml.notesSlide+xml"/>
  <Override PartName="/ppt/tags/tag137.xml" ContentType="application/vnd.openxmlformats-officedocument.presentationml.tags+xml"/>
  <Override PartName="/ppt/notesSlides/notesSlide17.xml" ContentType="application/vnd.openxmlformats-officedocument.presentationml.notesSlide+xml"/>
  <Override PartName="/ppt/tags/tag138.xml" ContentType="application/vnd.openxmlformats-officedocument.presentationml.tags+xml"/>
  <Override PartName="/ppt/notesSlides/notesSlide1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Ex1.xml" ContentType="application/vnd.ms-office.chartex+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305" r:id="rId2"/>
    <p:sldId id="306" r:id="rId3"/>
    <p:sldId id="307" r:id="rId4"/>
    <p:sldId id="309" r:id="rId5"/>
    <p:sldId id="310" r:id="rId6"/>
    <p:sldId id="311" r:id="rId7"/>
    <p:sldId id="259" r:id="rId8"/>
    <p:sldId id="312" r:id="rId9"/>
    <p:sldId id="313" r:id="rId10"/>
    <p:sldId id="533" r:id="rId11"/>
    <p:sldId id="342" r:id="rId12"/>
    <p:sldId id="534" r:id="rId13"/>
    <p:sldId id="317" r:id="rId14"/>
    <p:sldId id="318" r:id="rId15"/>
    <p:sldId id="319" r:id="rId16"/>
    <p:sldId id="320" r:id="rId17"/>
    <p:sldId id="321" r:id="rId18"/>
    <p:sldId id="322"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李丹" initials="李丹" lastIdx="1" clrIdx="0">
    <p:extLst>
      <p:ext uri="{19B8F6BF-5375-455C-9EA6-DF929625EA0E}">
        <p15:presenceInfo xmlns:p15="http://schemas.microsoft.com/office/powerpoint/2012/main" userId="S-1-5-21-2225500519-1890502604-638344173-14501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a:srgbClr val="B3B3B3"/>
    <a:srgbClr val="5F5F5F"/>
    <a:srgbClr val="D9D9D9"/>
    <a:srgbClr val="F2F2F2"/>
    <a:srgbClr val="000000"/>
    <a:srgbClr val="E7E7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4754" autoAdjust="0"/>
    <p:restoredTop sz="94111" autoAdjust="0"/>
  </p:normalViewPr>
  <p:slideViewPr>
    <p:cSldViewPr snapToGrid="0" showGuides="1">
      <p:cViewPr varScale="1">
        <p:scale>
          <a:sx n="111" d="100"/>
          <a:sy n="111" d="100"/>
        </p:scale>
        <p:origin x="1182" y="114"/>
      </p:cViewPr>
      <p:guideLst>
        <p:guide orient="horz" pos="2183"/>
        <p:guide pos="384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Binary_Worksheet.xlsb"/></Relationships>
</file>

<file path=ppt/charts/_rels/chart2.xml.rels><?xml version="1.0" encoding="UTF-8" standalone="yes"?>
<Relationships xmlns="http://schemas.openxmlformats.org/package/2006/relationships"><Relationship Id="rId3" Type="http://schemas.openxmlformats.org/officeDocument/2006/relationships/oleObject" Target="file:///D:\Work\dunhill\data%20analysis\Project\&#29992;&#25143;&#20998;&#23618;\VIC&#29992;&#25143;&#34892;&#20026;&#20998;&#26512;&#25968;&#25454;&#28304;\VIC&#29992;&#25143;&#34892;&#20026;&#20998;&#26512;_20251231.xlsx" TargetMode="External"/><Relationship Id="rId2" Type="http://schemas.microsoft.com/office/2011/relationships/chartColorStyle" Target="colors1.xml"/><Relationship Id="rId1" Type="http://schemas.microsoft.com/office/2011/relationships/chartStyle" Target="style1.xml"/></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D:\Work\dunhill\data%20analysis\Project\&#29992;&#25143;&#20998;&#23618;\VIC&#29992;&#25143;&#34892;&#20026;&#20998;&#26512;&#25968;&#25454;&#28304;\VIC&#29992;&#25143;&#34892;&#20026;&#20998;&#26512;_2025123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8150087260034906E-2"/>
          <c:y val="3.4459907223326709E-2"/>
          <c:w val="0.96369982547993016"/>
          <c:h val="0.9310801855533466"/>
        </c:manualLayout>
      </c:layout>
      <c:barChart>
        <c:barDir val="col"/>
        <c:grouping val="stacked"/>
        <c:varyColors val="0"/>
        <c:ser>
          <c:idx val="0"/>
          <c:order val="0"/>
          <c:spPr>
            <a:solidFill>
              <a:srgbClr val="4C6C9C"/>
            </a:solidFill>
            <a:ln>
              <a:noFill/>
            </a:ln>
          </c:spPr>
          <c:invertIfNegative val="0"/>
          <c:val>
            <c:numRef>
              <c:f>Sheet1!$A$1:$AA$1</c:f>
              <c:numCache>
                <c:formatCode>General</c:formatCode>
                <c:ptCount val="27"/>
                <c:pt idx="1">
                  <c:v>247903</c:v>
                </c:pt>
                <c:pt idx="2">
                  <c:v>153058</c:v>
                </c:pt>
                <c:pt idx="4">
                  <c:v>376615</c:v>
                </c:pt>
                <c:pt idx="5">
                  <c:v>432046</c:v>
                </c:pt>
                <c:pt idx="7">
                  <c:v>312346</c:v>
                </c:pt>
                <c:pt idx="8">
                  <c:v>504663</c:v>
                </c:pt>
                <c:pt idx="10">
                  <c:v>226815</c:v>
                </c:pt>
                <c:pt idx="11">
                  <c:v>222116</c:v>
                </c:pt>
                <c:pt idx="13">
                  <c:v>202927</c:v>
                </c:pt>
                <c:pt idx="14">
                  <c:v>195033</c:v>
                </c:pt>
                <c:pt idx="16">
                  <c:v>259239</c:v>
                </c:pt>
                <c:pt idx="17">
                  <c:v>182722</c:v>
                </c:pt>
                <c:pt idx="19">
                  <c:v>598138</c:v>
                </c:pt>
                <c:pt idx="20">
                  <c:v>308792</c:v>
                </c:pt>
                <c:pt idx="22">
                  <c:v>368855</c:v>
                </c:pt>
                <c:pt idx="23">
                  <c:v>270714</c:v>
                </c:pt>
                <c:pt idx="25">
                  <c:v>378635</c:v>
                </c:pt>
                <c:pt idx="26">
                  <c:v>219663</c:v>
                </c:pt>
              </c:numCache>
            </c:numRef>
          </c:val>
          <c:extLst>
            <c:ext xmlns:c16="http://schemas.microsoft.com/office/drawing/2014/chart" uri="{C3380CC4-5D6E-409C-BE32-E72D297353CC}">
              <c16:uniqueId val="{00000000-401E-4449-AD1E-7120AAD21672}"/>
            </c:ext>
          </c:extLst>
        </c:ser>
        <c:ser>
          <c:idx val="1"/>
          <c:order val="1"/>
          <c:spPr>
            <a:solidFill>
              <a:srgbClr val="C3CFE1"/>
            </a:solidFill>
            <a:ln>
              <a:noFill/>
            </a:ln>
          </c:spPr>
          <c:invertIfNegative val="0"/>
          <c:val>
            <c:numRef>
              <c:f>Sheet1!$A$2:$AA$2</c:f>
              <c:numCache>
                <c:formatCode>General</c:formatCode>
                <c:ptCount val="27"/>
                <c:pt idx="1">
                  <c:v>73175</c:v>
                </c:pt>
                <c:pt idx="2">
                  <c:v>31202</c:v>
                </c:pt>
                <c:pt idx="4">
                  <c:v>165316</c:v>
                </c:pt>
                <c:pt idx="5">
                  <c:v>241898</c:v>
                </c:pt>
                <c:pt idx="7">
                  <c:v>199169</c:v>
                </c:pt>
                <c:pt idx="8">
                  <c:v>126364</c:v>
                </c:pt>
                <c:pt idx="10">
                  <c:v>78885</c:v>
                </c:pt>
                <c:pt idx="11">
                  <c:v>60621</c:v>
                </c:pt>
                <c:pt idx="13">
                  <c:v>83953</c:v>
                </c:pt>
                <c:pt idx="14">
                  <c:v>47039</c:v>
                </c:pt>
                <c:pt idx="16">
                  <c:v>118847</c:v>
                </c:pt>
                <c:pt idx="17">
                  <c:v>45068</c:v>
                </c:pt>
                <c:pt idx="19">
                  <c:v>273124</c:v>
                </c:pt>
                <c:pt idx="20">
                  <c:v>179310</c:v>
                </c:pt>
                <c:pt idx="22">
                  <c:v>279314</c:v>
                </c:pt>
                <c:pt idx="23">
                  <c:v>250883</c:v>
                </c:pt>
                <c:pt idx="25">
                  <c:v>217370</c:v>
                </c:pt>
                <c:pt idx="26">
                  <c:v>136573</c:v>
                </c:pt>
              </c:numCache>
            </c:numRef>
          </c:val>
          <c:extLst>
            <c:ext xmlns:c16="http://schemas.microsoft.com/office/drawing/2014/chart" uri="{C3380CC4-5D6E-409C-BE32-E72D297353CC}">
              <c16:uniqueId val="{00000001-401E-4449-AD1E-7120AAD21672}"/>
            </c:ext>
          </c:extLst>
        </c:ser>
        <c:dLbls>
          <c:showLegendKey val="0"/>
          <c:showVal val="0"/>
          <c:showCatName val="0"/>
          <c:showSerName val="0"/>
          <c:showPercent val="0"/>
          <c:showBubbleSize val="0"/>
        </c:dLbls>
        <c:gapWidth val="0"/>
        <c:overlap val="100"/>
        <c:axId val="2030474223"/>
        <c:axId val="1"/>
      </c:barChart>
      <c:catAx>
        <c:axId val="2030474223"/>
        <c:scaling>
          <c:orientation val="minMax"/>
        </c:scaling>
        <c:delete val="0"/>
        <c:axPos val="b"/>
        <c:majorGridlines>
          <c:spPr>
            <a:ln>
              <a:noFill/>
            </a:ln>
          </c:spPr>
        </c:majorGridlines>
        <c:majorTickMark val="none"/>
        <c:minorTickMark val="none"/>
        <c:tickLblPos val="none"/>
        <c:spPr>
          <a:ln w="9525" cmpd="sng" algn="ctr">
            <a:solidFill>
              <a:schemeClr val="tx1"/>
            </a:solidFill>
            <a:prstDash val="solid"/>
          </a:ln>
        </c:spPr>
        <c:crossAx val="1"/>
        <c:crosses val="min"/>
        <c:auto val="0"/>
        <c:lblAlgn val="ctr"/>
        <c:lblOffset val="100"/>
        <c:noMultiLvlLbl val="0"/>
      </c:catAx>
      <c:valAx>
        <c:axId val="1"/>
        <c:scaling>
          <c:orientation val="minMax"/>
          <c:max val="1000000"/>
          <c:min val="0"/>
        </c:scaling>
        <c:delete val="0"/>
        <c:axPos val="l"/>
        <c:majorGridlines>
          <c:spPr>
            <a:ln>
              <a:noFill/>
            </a:ln>
          </c:spPr>
        </c:majorGridlines>
        <c:numFmt formatCode="General" sourceLinked="1"/>
        <c:majorTickMark val="out"/>
        <c:minorTickMark val="none"/>
        <c:tickLblPos val="none"/>
        <c:spPr>
          <a:ln w="9525" cmpd="sng" algn="ctr">
            <a:solidFill>
              <a:schemeClr val="tx1"/>
            </a:solidFill>
            <a:prstDash val="solid"/>
          </a:ln>
        </c:spPr>
        <c:txPr>
          <a:bodyPr wrap="none"/>
          <a:lstStyle/>
          <a:p>
            <a:pPr>
              <a:defRPr sz="900" kern="1200">
                <a:latin typeface="+mn-lt"/>
                <a:ea typeface="+mn-ea"/>
                <a:cs typeface="微软雅黑"/>
                <a:sym typeface="Dunhill"/>
              </a:defRPr>
            </a:pPr>
            <a:endParaRPr lang="zh-CN"/>
          </a:p>
        </c:txPr>
        <c:crossAx val="2030474223"/>
        <c:crosses val="min"/>
        <c:crossBetween val="between"/>
        <c:majorUnit val="200000"/>
      </c:valAx>
    </c:plotArea>
    <c:plotVisOnly val="0"/>
    <c:dispBlanksAs val="gap"/>
    <c:showDLblsOverMax val="1"/>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7.5853172080480764E-3"/>
          <c:y val="0.13797840516632645"/>
          <c:w val="0.97134954879309798"/>
          <c:h val="0.7151646127404272"/>
        </c:manualLayout>
      </c:layout>
      <c:barChart>
        <c:barDir val="col"/>
        <c:grouping val="stacked"/>
        <c:varyColors val="0"/>
        <c:ser>
          <c:idx val="1"/>
          <c:order val="1"/>
          <c:tx>
            <c:v>v0 clients</c:v>
          </c:tx>
          <c:spPr>
            <a:solidFill>
              <a:schemeClr val="bg1">
                <a:lumMod val="95000"/>
              </a:schemeClr>
            </a:solidFill>
            <a:ln w="19050">
              <a:solidFill>
                <a:schemeClr val="tx1"/>
              </a:solidFill>
            </a:ln>
            <a:effectLst/>
          </c:spPr>
          <c:invertIfNegative val="0"/>
          <c:dLbls>
            <c:dLbl>
              <c:idx val="0"/>
              <c:tx>
                <c:rich>
                  <a:bodyPr/>
                  <a:lstStyle/>
                  <a:p>
                    <a:fld id="{C9A35E24-6A93-47A2-9474-091D1A455F7D}" type="CELLRANGE">
                      <a:rPr lang="en-US" altLang="zh-CN"/>
                      <a:pPr/>
                      <a:t>[CELLRANGE]</a:t>
                    </a:fld>
                    <a:endParaRPr lang="en-US" altLang="zh-CN" baseline="0"/>
                  </a:p>
                  <a:p>
                    <a:fld id="{0DE177E5-544B-444C-AD33-F9C258128A36}"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0-D3F4-410F-8041-0D7B4568D8D4}"/>
                </c:ext>
              </c:extLst>
            </c:dLbl>
            <c:dLbl>
              <c:idx val="1"/>
              <c:tx>
                <c:rich>
                  <a:bodyPr/>
                  <a:lstStyle/>
                  <a:p>
                    <a:fld id="{7C01DFFE-3EFE-48E1-8D6D-F4061A134BBE}" type="CELLRANGE">
                      <a:rPr lang="en-US" altLang="zh-CN"/>
                      <a:pPr/>
                      <a:t>[CELLRANGE]</a:t>
                    </a:fld>
                    <a:endParaRPr lang="en-US" altLang="zh-CN" baseline="0"/>
                  </a:p>
                  <a:p>
                    <a:fld id="{FD0C6AB7-3259-4716-8FF6-06296F1DC23C}"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1-D3F4-410F-8041-0D7B4568D8D4}"/>
                </c:ext>
              </c:extLst>
            </c:dLbl>
            <c:dLbl>
              <c:idx val="2"/>
              <c:tx>
                <c:rich>
                  <a:bodyPr/>
                  <a:lstStyle/>
                  <a:p>
                    <a:fld id="{37247296-D92F-41FA-A99A-639543B2FFE4}" type="CELLRANGE">
                      <a:rPr lang="en-US" altLang="zh-CN"/>
                      <a:pPr/>
                      <a:t>[CELLRANGE]</a:t>
                    </a:fld>
                    <a:endParaRPr lang="en-US" altLang="zh-CN" baseline="0"/>
                  </a:p>
                  <a:p>
                    <a:fld id="{3164CC8E-712E-4129-BFD7-060572C3859B}"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2-D3F4-410F-8041-0D7B4568D8D4}"/>
                </c:ext>
              </c:extLst>
            </c:dLbl>
            <c:dLbl>
              <c:idx val="3"/>
              <c:tx>
                <c:rich>
                  <a:bodyPr/>
                  <a:lstStyle/>
                  <a:p>
                    <a:fld id="{469DE6D7-D9FA-4E36-8678-4F082F4288FA}" type="CELLRANGE">
                      <a:rPr lang="en-US" altLang="zh-CN"/>
                      <a:pPr/>
                      <a:t>[CELLRANGE]</a:t>
                    </a:fld>
                    <a:endParaRPr lang="en-US" altLang="zh-CN" baseline="0"/>
                  </a:p>
                  <a:p>
                    <a:fld id="{730F941B-C609-4366-8580-1214D2B8E64E}"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3-D3F4-410F-8041-0D7B4568D8D4}"/>
                </c:ext>
              </c:extLst>
            </c:dLbl>
            <c:dLbl>
              <c:idx val="4"/>
              <c:tx>
                <c:rich>
                  <a:bodyPr/>
                  <a:lstStyle/>
                  <a:p>
                    <a:fld id="{2E1C0666-7066-4709-8C0F-5A41C964559C}" type="CELLRANGE">
                      <a:rPr lang="en-US" altLang="zh-CN"/>
                      <a:pPr/>
                      <a:t>[CELLRANGE]</a:t>
                    </a:fld>
                    <a:endParaRPr lang="en-US" altLang="zh-CN" baseline="0"/>
                  </a:p>
                  <a:p>
                    <a:fld id="{95C5E569-ECBF-4D7B-8DA5-ADB1AA7B00B2}"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4-D3F4-410F-8041-0D7B4568D8D4}"/>
                </c:ext>
              </c:extLst>
            </c:dLbl>
            <c:dLbl>
              <c:idx val="5"/>
              <c:tx>
                <c:rich>
                  <a:bodyPr/>
                  <a:lstStyle/>
                  <a:p>
                    <a:fld id="{9E919491-5F6E-4433-A831-7FC346118C65}" type="CELLRANGE">
                      <a:rPr lang="en-US" altLang="zh-CN"/>
                      <a:pPr/>
                      <a:t>[CELLRANGE]</a:t>
                    </a:fld>
                    <a:endParaRPr lang="en-US" altLang="zh-CN" baseline="0"/>
                  </a:p>
                  <a:p>
                    <a:fld id="{48E69DBD-A7F5-476D-A1AD-FB4DE1E7CEED}"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5-D3F4-410F-8041-0D7B4568D8D4}"/>
                </c:ext>
              </c:extLst>
            </c:dLbl>
            <c:dLbl>
              <c:idx val="6"/>
              <c:tx>
                <c:rich>
                  <a:bodyPr/>
                  <a:lstStyle/>
                  <a:p>
                    <a:fld id="{594A1F23-AF2D-42B6-92A0-E24F5490F537}" type="CELLRANGE">
                      <a:rPr lang="en-US" altLang="zh-CN"/>
                      <a:pPr/>
                      <a:t>[CELLRANGE]</a:t>
                    </a:fld>
                    <a:endParaRPr lang="en-US" altLang="zh-CN" baseline="0"/>
                  </a:p>
                  <a:p>
                    <a:fld id="{04FF1D13-8F26-4CF9-944A-E9A97D558373}"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6-D3F4-410F-8041-0D7B4568D8D4}"/>
                </c:ext>
              </c:extLst>
            </c:dLbl>
            <c:dLbl>
              <c:idx val="7"/>
              <c:tx>
                <c:rich>
                  <a:bodyPr/>
                  <a:lstStyle/>
                  <a:p>
                    <a:fld id="{051D8D6C-C7EB-4581-9049-2F7BF61298D5}" type="CELLRANGE">
                      <a:rPr lang="en-US" altLang="zh-CN"/>
                      <a:pPr/>
                      <a:t>[CELLRANGE]</a:t>
                    </a:fld>
                    <a:endParaRPr lang="en-US" altLang="zh-CN" baseline="0"/>
                  </a:p>
                  <a:p>
                    <a:fld id="{C6896630-842E-4D23-A53C-C0D4CF92D3F3}"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7-D3F4-410F-8041-0D7B4568D8D4}"/>
                </c:ext>
              </c:extLst>
            </c:dLbl>
            <c:dLbl>
              <c:idx val="8"/>
              <c:tx>
                <c:rich>
                  <a:bodyPr/>
                  <a:lstStyle/>
                  <a:p>
                    <a:fld id="{1AED01FB-DAFE-4295-A987-87988E8E5DA3}" type="CELLRANGE">
                      <a:rPr lang="en-US" altLang="zh-CN"/>
                      <a:pPr/>
                      <a:t>[CELLRANGE]</a:t>
                    </a:fld>
                    <a:endParaRPr lang="en-US" altLang="zh-CN" baseline="0"/>
                  </a:p>
                  <a:p>
                    <a:fld id="{37BF5430-4DE2-4AE1-9343-AFAB34F77F0A}"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8-D3F4-410F-8041-0D7B4568D8D4}"/>
                </c:ext>
              </c:extLst>
            </c:dLbl>
            <c:dLbl>
              <c:idx val="9"/>
              <c:tx>
                <c:rich>
                  <a:bodyPr/>
                  <a:lstStyle/>
                  <a:p>
                    <a:fld id="{BA46350D-80E4-47C1-A55E-6F1127B4A858}" type="CELLRANGE">
                      <a:rPr lang="en-US" altLang="zh-CN"/>
                      <a:pPr/>
                      <a:t>[CELLRANGE]</a:t>
                    </a:fld>
                    <a:endParaRPr lang="en-US" altLang="zh-CN" baseline="0"/>
                  </a:p>
                  <a:p>
                    <a:fld id="{337C24E7-B2CA-4BD5-A2D8-5FA009DE9221}"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9-D3F4-410F-8041-0D7B4568D8D4}"/>
                </c:ext>
              </c:extLst>
            </c:dLbl>
            <c:dLbl>
              <c:idx val="10"/>
              <c:tx>
                <c:rich>
                  <a:bodyPr/>
                  <a:lstStyle/>
                  <a:p>
                    <a:fld id="{C4768DF8-E13B-4288-9140-9C581DCE82B8}" type="CELLRANGE">
                      <a:rPr lang="en-US" altLang="zh-CN"/>
                      <a:pPr/>
                      <a:t>[CELLRANGE]</a:t>
                    </a:fld>
                    <a:endParaRPr lang="en-US" altLang="zh-CN" baseline="0"/>
                  </a:p>
                  <a:p>
                    <a:fld id="{1F5C43D5-1F26-4754-AFE6-1CEB36CC8CE1}"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A-D3F4-410F-8041-0D7B4568D8D4}"/>
                </c:ext>
              </c:extLst>
            </c:dLbl>
            <c:dLbl>
              <c:idx val="11"/>
              <c:tx>
                <c:rich>
                  <a:bodyPr/>
                  <a:lstStyle/>
                  <a:p>
                    <a:fld id="{8CF939CC-497C-40B2-87A8-6642FE03B77C}" type="CELLRANGE">
                      <a:rPr lang="en-US" altLang="zh-CN"/>
                      <a:pPr/>
                      <a:t>[CELLRANGE]</a:t>
                    </a:fld>
                    <a:endParaRPr lang="en-US" altLang="zh-CN" baseline="0"/>
                  </a:p>
                  <a:p>
                    <a:fld id="{2311A7B6-0B12-41D4-9813-628B6F1342CD}"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B-D3F4-410F-8041-0D7B4568D8D4}"/>
                </c:ext>
              </c:extLst>
            </c:dLbl>
            <c:dLbl>
              <c:idx val="12"/>
              <c:tx>
                <c:rich>
                  <a:bodyPr/>
                  <a:lstStyle/>
                  <a:p>
                    <a:fld id="{6415B096-3438-4504-A248-8F2D4A25D494}" type="CELLRANGE">
                      <a:rPr lang="en-US" altLang="zh-CN"/>
                      <a:pPr/>
                      <a:t>[CELLRANGE]</a:t>
                    </a:fld>
                    <a:endParaRPr lang="en-US" altLang="zh-CN" baseline="0"/>
                  </a:p>
                  <a:p>
                    <a:fld id="{AED71BA1-20D7-4278-8E14-2D5D70445660}" type="VALUE">
                      <a:rPr lang="en-US" altLang="zh-CN"/>
                      <a:pPr/>
                      <a:t>[值]</a:t>
                    </a:fld>
                    <a:endParaRPr lang="zh-CN" altLang="en-US"/>
                  </a:p>
                </c:rich>
              </c:tx>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C-D3F4-410F-8041-0D7B4568D8D4}"/>
                </c:ext>
              </c:extLst>
            </c:dLbl>
            <c:spPr>
              <a:noFill/>
              <a:ln>
                <a:noFill/>
              </a:ln>
              <a:effectLst/>
            </c:spPr>
            <c:txPr>
              <a:bodyPr rot="0" spcFirstLastPara="1" vertOverflow="ellipsis" vert="horz" wrap="square" anchor="ctr" anchorCtr="1"/>
              <a:lstStyle/>
              <a:p>
                <a:pPr>
                  <a:defRPr sz="700" b="0" i="0" u="none" strike="noStrike" kern="1200" baseline="0">
                    <a:solidFill>
                      <a:schemeClr val="tx1">
                        <a:lumMod val="75000"/>
                        <a:lumOff val="25000"/>
                      </a:schemeClr>
                    </a:solidFill>
                    <a:latin typeface="+mn-lt"/>
                    <a:ea typeface="+mn-ea"/>
                    <a:cs typeface="+mn-ea"/>
                    <a:sym typeface="+mn-lt"/>
                  </a:defRPr>
                </a:pPr>
                <a:endParaRPr lang="zh-CN"/>
              </a:p>
            </c:txPr>
            <c:showLegendKey val="0"/>
            <c:showVal val="1"/>
            <c:showCatName val="0"/>
            <c:showSerName val="0"/>
            <c:showPercent val="0"/>
            <c:showBubbleSize val="0"/>
            <c:separator>
</c:separator>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multiLvlStrRef>
              <c:f>SUMMARY!$W$39:$X$51</c:f>
              <c:multiLvlStrCache>
                <c:ptCount val="13"/>
                <c:lvl>
                  <c:pt idx="0">
                    <c:v>24/12/31</c:v>
                  </c:pt>
                  <c:pt idx="1">
                    <c:v>25/1/31</c:v>
                  </c:pt>
                  <c:pt idx="2">
                    <c:v>25/2/28</c:v>
                  </c:pt>
                  <c:pt idx="3">
                    <c:v>25/3/31</c:v>
                  </c:pt>
                  <c:pt idx="4">
                    <c:v>25/4/30</c:v>
                  </c:pt>
                  <c:pt idx="5">
                    <c:v>25/5/31</c:v>
                  </c:pt>
                  <c:pt idx="6">
                    <c:v>25/6/30</c:v>
                  </c:pt>
                  <c:pt idx="7">
                    <c:v>25/7/31</c:v>
                  </c:pt>
                  <c:pt idx="8">
                    <c:v>25/8/31</c:v>
                  </c:pt>
                  <c:pt idx="9">
                    <c:v>25/9/30</c:v>
                  </c:pt>
                  <c:pt idx="10">
                    <c:v>25/10/31</c:v>
                  </c:pt>
                  <c:pt idx="11">
                    <c:v>25/11/30</c:v>
                  </c:pt>
                  <c:pt idx="12">
                    <c:v>25/12/31</c:v>
                  </c:pt>
                </c:lvl>
                <c:lvl>
                  <c:pt idx="0">
                    <c:v>23/1/1</c:v>
                  </c:pt>
                  <c:pt idx="1">
                    <c:v>23/2/1</c:v>
                  </c:pt>
                  <c:pt idx="2">
                    <c:v>23/3/1</c:v>
                  </c:pt>
                  <c:pt idx="3">
                    <c:v>23/4/1</c:v>
                  </c:pt>
                  <c:pt idx="4">
                    <c:v>23/5/1</c:v>
                  </c:pt>
                  <c:pt idx="5">
                    <c:v>23/6/1</c:v>
                  </c:pt>
                  <c:pt idx="6">
                    <c:v>23/7/1</c:v>
                  </c:pt>
                  <c:pt idx="7">
                    <c:v>23/8/1</c:v>
                  </c:pt>
                  <c:pt idx="8">
                    <c:v>23/9/1</c:v>
                  </c:pt>
                  <c:pt idx="9">
                    <c:v>23/10/1</c:v>
                  </c:pt>
                  <c:pt idx="10">
                    <c:v>23/11/1</c:v>
                  </c:pt>
                  <c:pt idx="11">
                    <c:v>23/12/1</c:v>
                  </c:pt>
                  <c:pt idx="12">
                    <c:v>24/1/1</c:v>
                  </c:pt>
                </c:lvl>
              </c:multiLvlStrCache>
            </c:multiLvlStrRef>
          </c:cat>
          <c:val>
            <c:numRef>
              <c:f>SUMMARY!$Z$39:$Z$51</c:f>
              <c:numCache>
                <c:formatCode>General</c:formatCode>
                <c:ptCount val="13"/>
                <c:pt idx="0">
                  <c:v>63</c:v>
                </c:pt>
                <c:pt idx="1">
                  <c:v>64</c:v>
                </c:pt>
                <c:pt idx="2">
                  <c:v>61</c:v>
                </c:pt>
                <c:pt idx="3">
                  <c:v>63</c:v>
                </c:pt>
                <c:pt idx="4">
                  <c:v>63</c:v>
                </c:pt>
                <c:pt idx="5">
                  <c:v>62</c:v>
                </c:pt>
                <c:pt idx="6">
                  <c:v>69</c:v>
                </c:pt>
                <c:pt idx="7">
                  <c:v>72</c:v>
                </c:pt>
                <c:pt idx="8">
                  <c:v>73</c:v>
                </c:pt>
                <c:pt idx="9">
                  <c:v>76</c:v>
                </c:pt>
                <c:pt idx="10">
                  <c:v>82</c:v>
                </c:pt>
                <c:pt idx="11">
                  <c:v>77</c:v>
                </c:pt>
                <c:pt idx="12">
                  <c:v>80</c:v>
                </c:pt>
              </c:numCache>
            </c:numRef>
          </c:val>
          <c:extLst>
            <c:ext xmlns:c15="http://schemas.microsoft.com/office/drawing/2012/chart" uri="{02D57815-91ED-43cb-92C2-25804820EDAC}">
              <c15:datalabelsRange>
                <c15:f>SUMMARY!$AT$39:$AT$51</c15:f>
                <c15:dlblRangeCache>
                  <c:ptCount val="13"/>
                  <c:pt idx="0">
                    <c:v>68%</c:v>
                  </c:pt>
                  <c:pt idx="1">
                    <c:v>67%</c:v>
                  </c:pt>
                  <c:pt idx="2">
                    <c:v>66%</c:v>
                  </c:pt>
                  <c:pt idx="3">
                    <c:v>67%</c:v>
                  </c:pt>
                  <c:pt idx="4">
                    <c:v>66%</c:v>
                  </c:pt>
                  <c:pt idx="5">
                    <c:v>62%</c:v>
                  </c:pt>
                  <c:pt idx="6">
                    <c:v>64%</c:v>
                  </c:pt>
                  <c:pt idx="7">
                    <c:v>64%</c:v>
                  </c:pt>
                  <c:pt idx="8">
                    <c:v>65%</c:v>
                  </c:pt>
                  <c:pt idx="9">
                    <c:v>66%</c:v>
                  </c:pt>
                  <c:pt idx="10">
                    <c:v>69%</c:v>
                  </c:pt>
                  <c:pt idx="11">
                    <c:v>68%</c:v>
                  </c:pt>
                  <c:pt idx="12">
                    <c:v>67%</c:v>
                  </c:pt>
                </c15:dlblRangeCache>
              </c15:datalabelsRange>
            </c:ext>
            <c:ext xmlns:c16="http://schemas.microsoft.com/office/drawing/2014/chart" uri="{C3380CC4-5D6E-409C-BE32-E72D297353CC}">
              <c16:uniqueId val="{0000000D-D3F4-410F-8041-0D7B4568D8D4}"/>
            </c:ext>
          </c:extLst>
        </c:ser>
        <c:ser>
          <c:idx val="2"/>
          <c:order val="2"/>
          <c:tx>
            <c:v>v1 clients</c:v>
          </c:tx>
          <c:spPr>
            <a:solidFill>
              <a:schemeClr val="bg1">
                <a:lumMod val="75000"/>
              </a:schemeClr>
            </a:solidFill>
            <a:ln w="19050">
              <a:solidFill>
                <a:schemeClr val="tx1"/>
              </a:solidFill>
            </a:ln>
            <a:effectLst/>
          </c:spPr>
          <c:invertIfNegative val="0"/>
          <c:dLbls>
            <c:dLbl>
              <c:idx val="0"/>
              <c:tx>
                <c:rich>
                  <a:bodyPr/>
                  <a:lstStyle/>
                  <a:p>
                    <a:fld id="{28F76B15-3DF6-4612-8CCD-FC5C9472F291}" type="CELLRANGE">
                      <a:rPr lang="en-US" altLang="zh-CN"/>
                      <a:pPr/>
                      <a:t>[CELLRANGE]</a:t>
                    </a:fld>
                    <a:endParaRPr lang="en-US" altLang="zh-CN" baseline="0"/>
                  </a:p>
                  <a:p>
                    <a:fld id="{5BD602A9-F478-4240-80CA-CD32B9A9D3ED}"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E-D3F4-410F-8041-0D7B4568D8D4}"/>
                </c:ext>
              </c:extLst>
            </c:dLbl>
            <c:dLbl>
              <c:idx val="1"/>
              <c:tx>
                <c:rich>
                  <a:bodyPr/>
                  <a:lstStyle/>
                  <a:p>
                    <a:fld id="{D379C700-7D4E-4FE5-92B3-961BCABF40D8}" type="CELLRANGE">
                      <a:rPr lang="en-US" altLang="zh-CN"/>
                      <a:pPr/>
                      <a:t>[CELLRANGE]</a:t>
                    </a:fld>
                    <a:endParaRPr lang="en-US" altLang="zh-CN" baseline="0"/>
                  </a:p>
                  <a:p>
                    <a:fld id="{24161BEA-6320-49B0-9FF7-7E587AD193B3}"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0F-D3F4-410F-8041-0D7B4568D8D4}"/>
                </c:ext>
              </c:extLst>
            </c:dLbl>
            <c:dLbl>
              <c:idx val="2"/>
              <c:tx>
                <c:rich>
                  <a:bodyPr/>
                  <a:lstStyle/>
                  <a:p>
                    <a:fld id="{41C7B8C4-7370-4D47-AFBA-BF245B312781}" type="CELLRANGE">
                      <a:rPr lang="en-US" altLang="zh-CN"/>
                      <a:pPr/>
                      <a:t>[CELLRANGE]</a:t>
                    </a:fld>
                    <a:endParaRPr lang="en-US" altLang="zh-CN" baseline="0"/>
                  </a:p>
                  <a:p>
                    <a:fld id="{2C1C4BC0-DB23-44A9-A009-2C4DD5503542}"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0-D3F4-410F-8041-0D7B4568D8D4}"/>
                </c:ext>
              </c:extLst>
            </c:dLbl>
            <c:dLbl>
              <c:idx val="3"/>
              <c:tx>
                <c:rich>
                  <a:bodyPr/>
                  <a:lstStyle/>
                  <a:p>
                    <a:fld id="{944017AE-BB1F-4DC3-9840-304FBA18EEED}" type="CELLRANGE">
                      <a:rPr lang="en-US" altLang="zh-CN"/>
                      <a:pPr/>
                      <a:t>[CELLRANGE]</a:t>
                    </a:fld>
                    <a:endParaRPr lang="en-US" altLang="zh-CN" baseline="0"/>
                  </a:p>
                  <a:p>
                    <a:fld id="{032E8B20-5934-4C84-8193-FCE3F62C788F}"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1-D3F4-410F-8041-0D7B4568D8D4}"/>
                </c:ext>
              </c:extLst>
            </c:dLbl>
            <c:dLbl>
              <c:idx val="4"/>
              <c:tx>
                <c:rich>
                  <a:bodyPr/>
                  <a:lstStyle/>
                  <a:p>
                    <a:fld id="{DDF17798-8EFC-4BD3-8C8E-404A7900B44A}" type="CELLRANGE">
                      <a:rPr lang="en-US" altLang="zh-CN"/>
                      <a:pPr/>
                      <a:t>[CELLRANGE]</a:t>
                    </a:fld>
                    <a:endParaRPr lang="en-US" altLang="zh-CN" baseline="0"/>
                  </a:p>
                  <a:p>
                    <a:fld id="{34D7278B-0EDD-4F0D-B390-8531D9466E56}"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2-D3F4-410F-8041-0D7B4568D8D4}"/>
                </c:ext>
              </c:extLst>
            </c:dLbl>
            <c:dLbl>
              <c:idx val="5"/>
              <c:tx>
                <c:rich>
                  <a:bodyPr/>
                  <a:lstStyle/>
                  <a:p>
                    <a:fld id="{7695979C-1466-42E6-8576-CAA778389054}" type="CELLRANGE">
                      <a:rPr lang="en-US" altLang="zh-CN"/>
                      <a:pPr/>
                      <a:t>[CELLRANGE]</a:t>
                    </a:fld>
                    <a:endParaRPr lang="en-US" altLang="zh-CN" baseline="0"/>
                  </a:p>
                  <a:p>
                    <a:fld id="{9964FD77-B8AF-40FE-94C8-F2ABBA087878}"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3-D3F4-410F-8041-0D7B4568D8D4}"/>
                </c:ext>
              </c:extLst>
            </c:dLbl>
            <c:dLbl>
              <c:idx val="6"/>
              <c:tx>
                <c:rich>
                  <a:bodyPr/>
                  <a:lstStyle/>
                  <a:p>
                    <a:fld id="{5E92887E-9E08-4D31-859C-D2E03B55FD09}" type="CELLRANGE">
                      <a:rPr lang="en-US" altLang="zh-CN"/>
                      <a:pPr/>
                      <a:t>[CELLRANGE]</a:t>
                    </a:fld>
                    <a:endParaRPr lang="en-US" altLang="zh-CN" baseline="0"/>
                  </a:p>
                  <a:p>
                    <a:fld id="{E5FD1972-C276-4365-8B9C-D0FA5EE9D689}"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4-D3F4-410F-8041-0D7B4568D8D4}"/>
                </c:ext>
              </c:extLst>
            </c:dLbl>
            <c:dLbl>
              <c:idx val="7"/>
              <c:tx>
                <c:rich>
                  <a:bodyPr/>
                  <a:lstStyle/>
                  <a:p>
                    <a:fld id="{421A213E-C338-4245-B1EC-321BEC760945}" type="CELLRANGE">
                      <a:rPr lang="en-US" altLang="zh-CN"/>
                      <a:pPr/>
                      <a:t>[CELLRANGE]</a:t>
                    </a:fld>
                    <a:endParaRPr lang="en-US" altLang="zh-CN" baseline="0"/>
                  </a:p>
                  <a:p>
                    <a:fld id="{E0C4B59A-E976-4045-909C-F79EB8C219AF}"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5-D3F4-410F-8041-0D7B4568D8D4}"/>
                </c:ext>
              </c:extLst>
            </c:dLbl>
            <c:dLbl>
              <c:idx val="8"/>
              <c:tx>
                <c:rich>
                  <a:bodyPr/>
                  <a:lstStyle/>
                  <a:p>
                    <a:fld id="{61E3BE33-6599-4AAB-9BD2-C040ED4E02C8}" type="CELLRANGE">
                      <a:rPr lang="en-US" altLang="zh-CN"/>
                      <a:pPr/>
                      <a:t>[CELLRANGE]</a:t>
                    </a:fld>
                    <a:endParaRPr lang="en-US" altLang="zh-CN" baseline="0"/>
                  </a:p>
                  <a:p>
                    <a:fld id="{B3E01323-3163-44D5-A011-D95B45124933}"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6-D3F4-410F-8041-0D7B4568D8D4}"/>
                </c:ext>
              </c:extLst>
            </c:dLbl>
            <c:dLbl>
              <c:idx val="9"/>
              <c:tx>
                <c:rich>
                  <a:bodyPr/>
                  <a:lstStyle/>
                  <a:p>
                    <a:fld id="{D5BE9141-F849-452E-BF78-AEA38DA6D6DD}" type="CELLRANGE">
                      <a:rPr lang="en-US" altLang="zh-CN"/>
                      <a:pPr/>
                      <a:t>[CELLRANGE]</a:t>
                    </a:fld>
                    <a:endParaRPr lang="en-US" altLang="zh-CN" baseline="0"/>
                  </a:p>
                  <a:p>
                    <a:fld id="{8805AE8D-9A05-43D7-829D-19CB2A5A5DF5}"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7-D3F4-410F-8041-0D7B4568D8D4}"/>
                </c:ext>
              </c:extLst>
            </c:dLbl>
            <c:dLbl>
              <c:idx val="10"/>
              <c:tx>
                <c:rich>
                  <a:bodyPr/>
                  <a:lstStyle/>
                  <a:p>
                    <a:fld id="{BCCC31B8-2125-48D7-99F4-3DE0FB89366A}" type="CELLRANGE">
                      <a:rPr lang="en-US" altLang="zh-CN"/>
                      <a:pPr/>
                      <a:t>[CELLRANGE]</a:t>
                    </a:fld>
                    <a:endParaRPr lang="en-US" altLang="zh-CN" baseline="0"/>
                  </a:p>
                  <a:p>
                    <a:fld id="{940A4430-2875-43A4-99CF-53FC1D8C2F53}"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8-D3F4-410F-8041-0D7B4568D8D4}"/>
                </c:ext>
              </c:extLst>
            </c:dLbl>
            <c:dLbl>
              <c:idx val="11"/>
              <c:tx>
                <c:rich>
                  <a:bodyPr/>
                  <a:lstStyle/>
                  <a:p>
                    <a:fld id="{E82D6DC1-C619-4E21-9E8D-80A352C3FD40}" type="CELLRANGE">
                      <a:rPr lang="en-US" altLang="zh-CN"/>
                      <a:pPr/>
                      <a:t>[CELLRANGE]</a:t>
                    </a:fld>
                    <a:endParaRPr lang="en-US" altLang="zh-CN" baseline="0"/>
                  </a:p>
                  <a:p>
                    <a:fld id="{187785B9-9E6B-4F05-AA7F-85FDED4EF8D6}"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9-D3F4-410F-8041-0D7B4568D8D4}"/>
                </c:ext>
              </c:extLst>
            </c:dLbl>
            <c:dLbl>
              <c:idx val="12"/>
              <c:tx>
                <c:rich>
                  <a:bodyPr/>
                  <a:lstStyle/>
                  <a:p>
                    <a:fld id="{FA92D4CC-F34F-44D1-9748-BDBFDFCACC55}" type="CELLRANGE">
                      <a:rPr lang="en-US" altLang="zh-CN"/>
                      <a:pPr/>
                      <a:t>[CELLRANGE]</a:t>
                    </a:fld>
                    <a:endParaRPr lang="en-US" altLang="zh-CN" baseline="0"/>
                  </a:p>
                  <a:p>
                    <a:fld id="{8AFAC917-0584-4445-8D5B-BBF8F4A2625F}" type="VALUE">
                      <a:rPr lang="en-US" altLang="zh-CN"/>
                      <a:pPr/>
                      <a:t>[值]</a:t>
                    </a:fld>
                    <a:endParaRPr lang="zh-CN" altLang="en-US"/>
                  </a:p>
                </c:rich>
              </c:tx>
              <c:dLblPos val="inBase"/>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A-D3F4-410F-8041-0D7B4568D8D4}"/>
                </c:ext>
              </c:extLst>
            </c:dLbl>
            <c:spPr>
              <a:noFill/>
              <a:ln>
                <a:noFill/>
              </a:ln>
              <a:effectLst/>
            </c:spPr>
            <c:txPr>
              <a:bodyPr rot="0" spcFirstLastPara="1" vertOverflow="ellipsis" vert="horz" wrap="square" anchor="ctr" anchorCtr="1"/>
              <a:lstStyle/>
              <a:p>
                <a:pPr>
                  <a:defRPr sz="700" b="0" i="0" u="none" strike="noStrike" kern="1200" baseline="0">
                    <a:solidFill>
                      <a:schemeClr val="tx1">
                        <a:lumMod val="75000"/>
                        <a:lumOff val="25000"/>
                      </a:schemeClr>
                    </a:solidFill>
                    <a:latin typeface="+mn-lt"/>
                    <a:ea typeface="+mn-ea"/>
                    <a:cs typeface="+mn-ea"/>
                    <a:sym typeface="+mn-lt"/>
                  </a:defRPr>
                </a:pPr>
                <a:endParaRPr lang="zh-CN"/>
              </a:p>
            </c:txPr>
            <c:dLblPos val="inBase"/>
            <c:showLegendKey val="0"/>
            <c:showVal val="1"/>
            <c:showCatName val="0"/>
            <c:showSerName val="0"/>
            <c:showPercent val="0"/>
            <c:showBubbleSize val="0"/>
            <c:separator>
</c:separator>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multiLvlStrRef>
              <c:f>SUMMARY!$W$39:$X$51</c:f>
              <c:multiLvlStrCache>
                <c:ptCount val="13"/>
                <c:lvl>
                  <c:pt idx="0">
                    <c:v>24/12/31</c:v>
                  </c:pt>
                  <c:pt idx="1">
                    <c:v>25/1/31</c:v>
                  </c:pt>
                  <c:pt idx="2">
                    <c:v>25/2/28</c:v>
                  </c:pt>
                  <c:pt idx="3">
                    <c:v>25/3/31</c:v>
                  </c:pt>
                  <c:pt idx="4">
                    <c:v>25/4/30</c:v>
                  </c:pt>
                  <c:pt idx="5">
                    <c:v>25/5/31</c:v>
                  </c:pt>
                  <c:pt idx="6">
                    <c:v>25/6/30</c:v>
                  </c:pt>
                  <c:pt idx="7">
                    <c:v>25/7/31</c:v>
                  </c:pt>
                  <c:pt idx="8">
                    <c:v>25/8/31</c:v>
                  </c:pt>
                  <c:pt idx="9">
                    <c:v>25/9/30</c:v>
                  </c:pt>
                  <c:pt idx="10">
                    <c:v>25/10/31</c:v>
                  </c:pt>
                  <c:pt idx="11">
                    <c:v>25/11/30</c:v>
                  </c:pt>
                  <c:pt idx="12">
                    <c:v>25/12/31</c:v>
                  </c:pt>
                </c:lvl>
                <c:lvl>
                  <c:pt idx="0">
                    <c:v>23/1/1</c:v>
                  </c:pt>
                  <c:pt idx="1">
                    <c:v>23/2/1</c:v>
                  </c:pt>
                  <c:pt idx="2">
                    <c:v>23/3/1</c:v>
                  </c:pt>
                  <c:pt idx="3">
                    <c:v>23/4/1</c:v>
                  </c:pt>
                  <c:pt idx="4">
                    <c:v>23/5/1</c:v>
                  </c:pt>
                  <c:pt idx="5">
                    <c:v>23/6/1</c:v>
                  </c:pt>
                  <c:pt idx="6">
                    <c:v>23/7/1</c:v>
                  </c:pt>
                  <c:pt idx="7">
                    <c:v>23/8/1</c:v>
                  </c:pt>
                  <c:pt idx="8">
                    <c:v>23/9/1</c:v>
                  </c:pt>
                  <c:pt idx="9">
                    <c:v>23/10/1</c:v>
                  </c:pt>
                  <c:pt idx="10">
                    <c:v>23/11/1</c:v>
                  </c:pt>
                  <c:pt idx="11">
                    <c:v>23/12/1</c:v>
                  </c:pt>
                  <c:pt idx="12">
                    <c:v>24/1/1</c:v>
                  </c:pt>
                </c:lvl>
              </c:multiLvlStrCache>
            </c:multiLvlStrRef>
          </c:cat>
          <c:val>
            <c:numRef>
              <c:f>SUMMARY!$AA$39:$AA$51</c:f>
              <c:numCache>
                <c:formatCode>General</c:formatCode>
                <c:ptCount val="13"/>
                <c:pt idx="0">
                  <c:v>29</c:v>
                </c:pt>
                <c:pt idx="1">
                  <c:v>29</c:v>
                </c:pt>
                <c:pt idx="2">
                  <c:v>29</c:v>
                </c:pt>
                <c:pt idx="3">
                  <c:v>30</c:v>
                </c:pt>
                <c:pt idx="4">
                  <c:v>30</c:v>
                </c:pt>
                <c:pt idx="5">
                  <c:v>36</c:v>
                </c:pt>
                <c:pt idx="6">
                  <c:v>36</c:v>
                </c:pt>
                <c:pt idx="7">
                  <c:v>38</c:v>
                </c:pt>
                <c:pt idx="8">
                  <c:v>38</c:v>
                </c:pt>
                <c:pt idx="9">
                  <c:v>37</c:v>
                </c:pt>
                <c:pt idx="10">
                  <c:v>33</c:v>
                </c:pt>
                <c:pt idx="11">
                  <c:v>35</c:v>
                </c:pt>
                <c:pt idx="12">
                  <c:v>38</c:v>
                </c:pt>
              </c:numCache>
            </c:numRef>
          </c:val>
          <c:extLst>
            <c:ext xmlns:c15="http://schemas.microsoft.com/office/drawing/2012/chart" uri="{02D57815-91ED-43cb-92C2-25804820EDAC}">
              <c15:datalabelsRange>
                <c15:f>SUMMARY!$AU$39:$AU$51</c15:f>
                <c15:dlblRangeCache>
                  <c:ptCount val="13"/>
                  <c:pt idx="0">
                    <c:v>31%</c:v>
                  </c:pt>
                  <c:pt idx="1">
                    <c:v>31%</c:v>
                  </c:pt>
                  <c:pt idx="2">
                    <c:v>32%</c:v>
                  </c:pt>
                  <c:pt idx="3">
                    <c:v>32%</c:v>
                  </c:pt>
                  <c:pt idx="4">
                    <c:v>32%</c:v>
                  </c:pt>
                  <c:pt idx="5">
                    <c:v>36%</c:v>
                  </c:pt>
                  <c:pt idx="6">
                    <c:v>34%</c:v>
                  </c:pt>
                  <c:pt idx="7">
                    <c:v>34%</c:v>
                  </c:pt>
                  <c:pt idx="8">
                    <c:v>34%</c:v>
                  </c:pt>
                  <c:pt idx="9">
                    <c:v>32%</c:v>
                  </c:pt>
                  <c:pt idx="10">
                    <c:v>28%</c:v>
                  </c:pt>
                  <c:pt idx="11">
                    <c:v>31%</c:v>
                  </c:pt>
                  <c:pt idx="12">
                    <c:v>32%</c:v>
                  </c:pt>
                </c15:dlblRangeCache>
              </c15:datalabelsRange>
            </c:ext>
            <c:ext xmlns:c16="http://schemas.microsoft.com/office/drawing/2014/chart" uri="{C3380CC4-5D6E-409C-BE32-E72D297353CC}">
              <c16:uniqueId val="{0000001B-D3F4-410F-8041-0D7B4568D8D4}"/>
            </c:ext>
          </c:extLst>
        </c:ser>
        <c:ser>
          <c:idx val="3"/>
          <c:order val="3"/>
          <c:tx>
            <c:v>v2 clients</c:v>
          </c:tx>
          <c:spPr>
            <a:solidFill>
              <a:schemeClr val="bg1">
                <a:lumMod val="50000"/>
              </a:schemeClr>
            </a:solidFill>
            <a:ln w="19050">
              <a:solidFill>
                <a:schemeClr val="tx1"/>
              </a:solidFill>
            </a:ln>
            <a:effectLst/>
          </c:spPr>
          <c:invertIfNegative val="0"/>
          <c:dLbls>
            <c:dLbl>
              <c:idx val="0"/>
              <c:tx>
                <c:rich>
                  <a:bodyPr/>
                  <a:lstStyle/>
                  <a:p>
                    <a:fld id="{8A7AFA90-41D7-4091-A516-01A2316AE440}" type="CELLRANGE">
                      <a:rPr lang="en-US" altLang="zh-CN"/>
                      <a:pPr/>
                      <a:t>[CELLRANGE]</a:t>
                    </a:fld>
                    <a:endParaRPr lang="en-US" altLang="zh-CN" baseline="0"/>
                  </a:p>
                  <a:p>
                    <a:fld id="{526949C1-FEFB-4F44-8859-6DADA597F180}"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C-D3F4-410F-8041-0D7B4568D8D4}"/>
                </c:ext>
              </c:extLst>
            </c:dLbl>
            <c:dLbl>
              <c:idx val="1"/>
              <c:tx>
                <c:rich>
                  <a:bodyPr/>
                  <a:lstStyle/>
                  <a:p>
                    <a:fld id="{FAB7A82B-BDE8-4050-9E65-D2E7D4531203}" type="CELLRANGE">
                      <a:rPr lang="en-US" altLang="zh-CN"/>
                      <a:pPr/>
                      <a:t>[CELLRANGE]</a:t>
                    </a:fld>
                    <a:endParaRPr lang="en-US" altLang="zh-CN" baseline="0"/>
                  </a:p>
                  <a:p>
                    <a:fld id="{3170638E-AA6E-43E8-AE3D-33F23A3E8191}"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D-D3F4-410F-8041-0D7B4568D8D4}"/>
                </c:ext>
              </c:extLst>
            </c:dLbl>
            <c:dLbl>
              <c:idx val="2"/>
              <c:tx>
                <c:rich>
                  <a:bodyPr/>
                  <a:lstStyle/>
                  <a:p>
                    <a:fld id="{9B986C6F-D093-46AF-9EF4-D9D1D42C3D54}" type="CELLRANGE">
                      <a:rPr lang="en-US" altLang="zh-CN"/>
                      <a:pPr/>
                      <a:t>[CELLRANGE]</a:t>
                    </a:fld>
                    <a:endParaRPr lang="en-US" altLang="zh-CN" baseline="0"/>
                  </a:p>
                  <a:p>
                    <a:fld id="{9E5D8325-4AF2-4302-9455-699A74EAEEC7}"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E-D3F4-410F-8041-0D7B4568D8D4}"/>
                </c:ext>
              </c:extLst>
            </c:dLbl>
            <c:dLbl>
              <c:idx val="3"/>
              <c:tx>
                <c:rich>
                  <a:bodyPr/>
                  <a:lstStyle/>
                  <a:p>
                    <a:fld id="{8C8473B5-752C-45E1-AC4A-347154D4DCFB}" type="CELLRANGE">
                      <a:rPr lang="en-US" altLang="zh-CN"/>
                      <a:pPr/>
                      <a:t>[CELLRANGE]</a:t>
                    </a:fld>
                    <a:endParaRPr lang="en-US" altLang="zh-CN" baseline="0"/>
                  </a:p>
                  <a:p>
                    <a:fld id="{1B74509D-9D87-4299-8586-289030DD05F1}"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1F-D3F4-410F-8041-0D7B4568D8D4}"/>
                </c:ext>
              </c:extLst>
            </c:dLbl>
            <c:dLbl>
              <c:idx val="4"/>
              <c:tx>
                <c:rich>
                  <a:bodyPr/>
                  <a:lstStyle/>
                  <a:p>
                    <a:fld id="{759D3A51-F625-4468-A017-392DA5DD25AC}" type="CELLRANGE">
                      <a:rPr lang="en-US" altLang="zh-CN"/>
                      <a:pPr/>
                      <a:t>[CELLRANGE]</a:t>
                    </a:fld>
                    <a:endParaRPr lang="en-US" altLang="zh-CN" baseline="0"/>
                  </a:p>
                  <a:p>
                    <a:fld id="{9AB5EB79-28C7-44AC-B5E1-716B8BE2A91F}"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20-D3F4-410F-8041-0D7B4568D8D4}"/>
                </c:ext>
              </c:extLst>
            </c:dLbl>
            <c:dLbl>
              <c:idx val="5"/>
              <c:tx>
                <c:rich>
                  <a:bodyPr/>
                  <a:lstStyle/>
                  <a:p>
                    <a:fld id="{525C9F66-3049-491D-8E28-2832323FAF4B}" type="CELLRANGE">
                      <a:rPr lang="en-US" altLang="zh-CN"/>
                      <a:pPr/>
                      <a:t>[CELLRANGE]</a:t>
                    </a:fld>
                    <a:endParaRPr lang="en-US" altLang="zh-CN" baseline="0"/>
                  </a:p>
                  <a:p>
                    <a:fld id="{3DA2BCBD-2361-4A8B-AD36-E6BFA29717BC}"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21-D3F4-410F-8041-0D7B4568D8D4}"/>
                </c:ext>
              </c:extLst>
            </c:dLbl>
            <c:dLbl>
              <c:idx val="6"/>
              <c:tx>
                <c:rich>
                  <a:bodyPr/>
                  <a:lstStyle/>
                  <a:p>
                    <a:fld id="{36996B84-FF2B-4FE5-BC37-5BF27D51EBA2}" type="CELLRANGE">
                      <a:rPr lang="en-US" altLang="zh-CN"/>
                      <a:pPr/>
                      <a:t>[CELLRANGE]</a:t>
                    </a:fld>
                    <a:endParaRPr lang="en-US" altLang="zh-CN" baseline="0"/>
                  </a:p>
                  <a:p>
                    <a:fld id="{0EA59641-9914-4C83-84AA-D7AF7AD98754}"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22-D3F4-410F-8041-0D7B4568D8D4}"/>
                </c:ext>
              </c:extLst>
            </c:dLbl>
            <c:dLbl>
              <c:idx val="7"/>
              <c:tx>
                <c:rich>
                  <a:bodyPr/>
                  <a:lstStyle/>
                  <a:p>
                    <a:fld id="{2C217D6C-DDE9-4FA7-AF7F-A844E45FD65F}" type="CELLRANGE">
                      <a:rPr lang="en-US" altLang="zh-CN"/>
                      <a:pPr/>
                      <a:t>[CELLRANGE]</a:t>
                    </a:fld>
                    <a:endParaRPr lang="en-US" altLang="zh-CN" baseline="0"/>
                  </a:p>
                  <a:p>
                    <a:fld id="{9BA39238-9C77-4885-850B-CE1548607172}"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23-D3F4-410F-8041-0D7B4568D8D4}"/>
                </c:ext>
              </c:extLst>
            </c:dLbl>
            <c:dLbl>
              <c:idx val="8"/>
              <c:tx>
                <c:rich>
                  <a:bodyPr/>
                  <a:lstStyle/>
                  <a:p>
                    <a:fld id="{6CC80046-1643-442B-BD5C-623C3CFB040F}" type="CELLRANGE">
                      <a:rPr lang="en-US" altLang="zh-CN"/>
                      <a:pPr/>
                      <a:t>[CELLRANGE]</a:t>
                    </a:fld>
                    <a:endParaRPr lang="en-US" altLang="zh-CN" baseline="0"/>
                  </a:p>
                  <a:p>
                    <a:fld id="{B9398CC5-0A90-4832-A58A-D87C47869EC3}"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24-D3F4-410F-8041-0D7B4568D8D4}"/>
                </c:ext>
              </c:extLst>
            </c:dLbl>
            <c:dLbl>
              <c:idx val="9"/>
              <c:tx>
                <c:rich>
                  <a:bodyPr/>
                  <a:lstStyle/>
                  <a:p>
                    <a:fld id="{84A3E246-988C-4634-93B8-0CE2B2F17BA2}" type="CELLRANGE">
                      <a:rPr lang="en-US" altLang="zh-CN"/>
                      <a:pPr/>
                      <a:t>[CELLRANGE]</a:t>
                    </a:fld>
                    <a:endParaRPr lang="en-US" altLang="zh-CN" baseline="0"/>
                  </a:p>
                  <a:p>
                    <a:fld id="{279877E8-25C6-4546-837A-331D0AB690DE}"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25-D3F4-410F-8041-0D7B4568D8D4}"/>
                </c:ext>
              </c:extLst>
            </c:dLbl>
            <c:dLbl>
              <c:idx val="10"/>
              <c:tx>
                <c:rich>
                  <a:bodyPr/>
                  <a:lstStyle/>
                  <a:p>
                    <a:fld id="{EAE50401-88EA-435B-B6C4-6FDF2A9AE71B}" type="CELLRANGE">
                      <a:rPr lang="en-US" altLang="zh-CN"/>
                      <a:pPr/>
                      <a:t>[CELLRANGE]</a:t>
                    </a:fld>
                    <a:endParaRPr lang="en-US" altLang="zh-CN" baseline="0"/>
                  </a:p>
                  <a:p>
                    <a:fld id="{99EB8C18-1B9B-40EE-A073-41D293549177}"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26-D3F4-410F-8041-0D7B4568D8D4}"/>
                </c:ext>
              </c:extLst>
            </c:dLbl>
            <c:dLbl>
              <c:idx val="11"/>
              <c:tx>
                <c:rich>
                  <a:bodyPr/>
                  <a:lstStyle/>
                  <a:p>
                    <a:fld id="{ED12854D-F541-457E-AC29-75F1EA84004A}" type="CELLRANGE">
                      <a:rPr lang="en-US" altLang="zh-CN"/>
                      <a:pPr/>
                      <a:t>[CELLRANGE]</a:t>
                    </a:fld>
                    <a:endParaRPr lang="en-US" altLang="zh-CN" baseline="0"/>
                  </a:p>
                  <a:p>
                    <a:fld id="{7086975A-6737-4C72-84F1-BA7B32B26F04}"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27-D3F4-410F-8041-0D7B4568D8D4}"/>
                </c:ext>
              </c:extLst>
            </c:dLbl>
            <c:dLbl>
              <c:idx val="12"/>
              <c:tx>
                <c:rich>
                  <a:bodyPr/>
                  <a:lstStyle/>
                  <a:p>
                    <a:fld id="{87952ADF-3A9A-4752-BEE2-C8554EF40591}" type="CELLRANGE">
                      <a:rPr lang="en-US" altLang="zh-CN"/>
                      <a:pPr/>
                      <a:t>[CELLRANGE]</a:t>
                    </a:fld>
                    <a:endParaRPr lang="en-US" altLang="zh-CN" baseline="0"/>
                  </a:p>
                  <a:p>
                    <a:fld id="{4DD21518-CC39-48DD-B43A-67BB8600D52D}" type="VALUE">
                      <a:rPr lang="en-US" altLang="zh-CN"/>
                      <a:pPr/>
                      <a:t>[值]</a:t>
                    </a:fld>
                    <a:endParaRPr lang="zh-CN" altLang="en-US"/>
                  </a:p>
                </c:rich>
              </c:tx>
              <c:dLblPos val="ctr"/>
              <c:showLegendKey val="0"/>
              <c:showVal val="1"/>
              <c:showCatName val="0"/>
              <c:showSerName val="0"/>
              <c:showPercent val="0"/>
              <c:showBubbleSize val="0"/>
              <c:separator>
</c:separator>
              <c:extLst>
                <c:ext xmlns:c15="http://schemas.microsoft.com/office/drawing/2012/chart" uri="{CE6537A1-D6FC-4f65-9D91-7224C49458BB}">
                  <c15:dlblFieldTable/>
                  <c15:showDataLabelsRange val="1"/>
                </c:ext>
                <c:ext xmlns:c16="http://schemas.microsoft.com/office/drawing/2014/chart" uri="{C3380CC4-5D6E-409C-BE32-E72D297353CC}">
                  <c16:uniqueId val="{00000028-D3F4-410F-8041-0D7B4568D8D4}"/>
                </c:ext>
              </c:extLst>
            </c:dLbl>
            <c:spPr>
              <a:noFill/>
              <a:ln>
                <a:noFill/>
              </a:ln>
              <a:effectLst/>
            </c:spPr>
            <c:txPr>
              <a:bodyPr rot="0" spcFirstLastPara="1" vertOverflow="ellipsis" vert="horz" wrap="square" anchor="ctr" anchorCtr="1"/>
              <a:lstStyle/>
              <a:p>
                <a:pPr>
                  <a:defRPr sz="700" b="0" i="0" u="none" strike="noStrike" kern="1200" baseline="0">
                    <a:solidFill>
                      <a:schemeClr val="tx1">
                        <a:lumMod val="75000"/>
                        <a:lumOff val="25000"/>
                      </a:schemeClr>
                    </a:solidFill>
                    <a:latin typeface="+mn-lt"/>
                    <a:ea typeface="+mn-ea"/>
                    <a:cs typeface="+mn-ea"/>
                    <a:sym typeface="+mn-lt"/>
                  </a:defRPr>
                </a:pPr>
                <a:endParaRPr lang="zh-CN"/>
              </a:p>
            </c:txPr>
            <c:dLblPos val="ctr"/>
            <c:showLegendKey val="0"/>
            <c:showVal val="1"/>
            <c:showCatName val="0"/>
            <c:showSerName val="0"/>
            <c:showPercent val="0"/>
            <c:showBubbleSize val="0"/>
            <c:separator>
</c:separator>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multiLvlStrRef>
              <c:f>SUMMARY!$W$39:$X$51</c:f>
              <c:multiLvlStrCache>
                <c:ptCount val="13"/>
                <c:lvl>
                  <c:pt idx="0">
                    <c:v>24/12/31</c:v>
                  </c:pt>
                  <c:pt idx="1">
                    <c:v>25/1/31</c:v>
                  </c:pt>
                  <c:pt idx="2">
                    <c:v>25/2/28</c:v>
                  </c:pt>
                  <c:pt idx="3">
                    <c:v>25/3/31</c:v>
                  </c:pt>
                  <c:pt idx="4">
                    <c:v>25/4/30</c:v>
                  </c:pt>
                  <c:pt idx="5">
                    <c:v>25/5/31</c:v>
                  </c:pt>
                  <c:pt idx="6">
                    <c:v>25/6/30</c:v>
                  </c:pt>
                  <c:pt idx="7">
                    <c:v>25/7/31</c:v>
                  </c:pt>
                  <c:pt idx="8">
                    <c:v>25/8/31</c:v>
                  </c:pt>
                  <c:pt idx="9">
                    <c:v>25/9/30</c:v>
                  </c:pt>
                  <c:pt idx="10">
                    <c:v>25/10/31</c:v>
                  </c:pt>
                  <c:pt idx="11">
                    <c:v>25/11/30</c:v>
                  </c:pt>
                  <c:pt idx="12">
                    <c:v>25/12/31</c:v>
                  </c:pt>
                </c:lvl>
                <c:lvl>
                  <c:pt idx="0">
                    <c:v>23/1/1</c:v>
                  </c:pt>
                  <c:pt idx="1">
                    <c:v>23/2/1</c:v>
                  </c:pt>
                  <c:pt idx="2">
                    <c:v>23/3/1</c:v>
                  </c:pt>
                  <c:pt idx="3">
                    <c:v>23/4/1</c:v>
                  </c:pt>
                  <c:pt idx="4">
                    <c:v>23/5/1</c:v>
                  </c:pt>
                  <c:pt idx="5">
                    <c:v>23/6/1</c:v>
                  </c:pt>
                  <c:pt idx="6">
                    <c:v>23/7/1</c:v>
                  </c:pt>
                  <c:pt idx="7">
                    <c:v>23/8/1</c:v>
                  </c:pt>
                  <c:pt idx="8">
                    <c:v>23/9/1</c:v>
                  </c:pt>
                  <c:pt idx="9">
                    <c:v>23/10/1</c:v>
                  </c:pt>
                  <c:pt idx="10">
                    <c:v>23/11/1</c:v>
                  </c:pt>
                  <c:pt idx="11">
                    <c:v>23/12/1</c:v>
                  </c:pt>
                  <c:pt idx="12">
                    <c:v>24/1/1</c:v>
                  </c:pt>
                </c:lvl>
              </c:multiLvlStrCache>
            </c:multiLvlStrRef>
          </c:cat>
          <c:val>
            <c:numRef>
              <c:f>SUMMARY!$AB$39:$AB$51</c:f>
              <c:numCache>
                <c:formatCode>General</c:formatCode>
                <c:ptCount val="13"/>
                <c:pt idx="0">
                  <c:v>1</c:v>
                </c:pt>
                <c:pt idx="1">
                  <c:v>2</c:v>
                </c:pt>
                <c:pt idx="2">
                  <c:v>2</c:v>
                </c:pt>
                <c:pt idx="3">
                  <c:v>1</c:v>
                </c:pt>
                <c:pt idx="4">
                  <c:v>2</c:v>
                </c:pt>
                <c:pt idx="5">
                  <c:v>2</c:v>
                </c:pt>
                <c:pt idx="6">
                  <c:v>2</c:v>
                </c:pt>
                <c:pt idx="7">
                  <c:v>2</c:v>
                </c:pt>
                <c:pt idx="8">
                  <c:v>2</c:v>
                </c:pt>
                <c:pt idx="9">
                  <c:v>3</c:v>
                </c:pt>
                <c:pt idx="10">
                  <c:v>3</c:v>
                </c:pt>
                <c:pt idx="11">
                  <c:v>1</c:v>
                </c:pt>
                <c:pt idx="12">
                  <c:v>1</c:v>
                </c:pt>
              </c:numCache>
            </c:numRef>
          </c:val>
          <c:extLst>
            <c:ext xmlns:c15="http://schemas.microsoft.com/office/drawing/2012/chart" uri="{02D57815-91ED-43cb-92C2-25804820EDAC}">
              <c15:datalabelsRange>
                <c15:f>SUMMARY!$AV$39:$AV$51</c15:f>
                <c15:dlblRangeCache>
                  <c:ptCount val="13"/>
                  <c:pt idx="0">
                    <c:v>1%</c:v>
                  </c:pt>
                  <c:pt idx="1">
                    <c:v>2%</c:v>
                  </c:pt>
                  <c:pt idx="2">
                    <c:v>2%</c:v>
                  </c:pt>
                  <c:pt idx="3">
                    <c:v>1%</c:v>
                  </c:pt>
                  <c:pt idx="4">
                    <c:v>2%</c:v>
                  </c:pt>
                  <c:pt idx="5">
                    <c:v>2%</c:v>
                  </c:pt>
                  <c:pt idx="6">
                    <c:v>2%</c:v>
                  </c:pt>
                  <c:pt idx="7">
                    <c:v>2%</c:v>
                  </c:pt>
                  <c:pt idx="8">
                    <c:v>2%</c:v>
                  </c:pt>
                  <c:pt idx="9">
                    <c:v>3%</c:v>
                  </c:pt>
                  <c:pt idx="10">
                    <c:v>3%</c:v>
                  </c:pt>
                  <c:pt idx="11">
                    <c:v>1%</c:v>
                  </c:pt>
                  <c:pt idx="12">
                    <c:v>1%</c:v>
                  </c:pt>
                </c15:dlblRangeCache>
              </c15:datalabelsRange>
            </c:ext>
            <c:ext xmlns:c16="http://schemas.microsoft.com/office/drawing/2014/chart" uri="{C3380CC4-5D6E-409C-BE32-E72D297353CC}">
              <c16:uniqueId val="{00000029-D3F4-410F-8041-0D7B4568D8D4}"/>
            </c:ext>
          </c:extLst>
        </c:ser>
        <c:ser>
          <c:idx val="5"/>
          <c:order val="5"/>
          <c:tx>
            <c:v>v3 clients</c:v>
          </c:tx>
          <c:spPr>
            <a:solidFill>
              <a:schemeClr val="tx1"/>
            </a:solidFill>
            <a:ln w="19050">
              <a:solidFill>
                <a:schemeClr val="tx1"/>
              </a:solidFill>
            </a:ln>
            <a:effectLst/>
          </c:spPr>
          <c:invertIfNegative val="0"/>
          <c:cat>
            <c:multiLvlStrRef>
              <c:f>SUMMARY!$W$39:$X$51</c:f>
              <c:multiLvlStrCache>
                <c:ptCount val="13"/>
                <c:lvl>
                  <c:pt idx="0">
                    <c:v>24/12/31</c:v>
                  </c:pt>
                  <c:pt idx="1">
                    <c:v>25/1/31</c:v>
                  </c:pt>
                  <c:pt idx="2">
                    <c:v>25/2/28</c:v>
                  </c:pt>
                  <c:pt idx="3">
                    <c:v>25/3/31</c:v>
                  </c:pt>
                  <c:pt idx="4">
                    <c:v>25/4/30</c:v>
                  </c:pt>
                  <c:pt idx="5">
                    <c:v>25/5/31</c:v>
                  </c:pt>
                  <c:pt idx="6">
                    <c:v>25/6/30</c:v>
                  </c:pt>
                  <c:pt idx="7">
                    <c:v>25/7/31</c:v>
                  </c:pt>
                  <c:pt idx="8">
                    <c:v>25/8/31</c:v>
                  </c:pt>
                  <c:pt idx="9">
                    <c:v>25/9/30</c:v>
                  </c:pt>
                  <c:pt idx="10">
                    <c:v>25/10/31</c:v>
                  </c:pt>
                  <c:pt idx="11">
                    <c:v>25/11/30</c:v>
                  </c:pt>
                  <c:pt idx="12">
                    <c:v>25/12/31</c:v>
                  </c:pt>
                </c:lvl>
                <c:lvl>
                  <c:pt idx="0">
                    <c:v>23/1/1</c:v>
                  </c:pt>
                  <c:pt idx="1">
                    <c:v>23/2/1</c:v>
                  </c:pt>
                  <c:pt idx="2">
                    <c:v>23/3/1</c:v>
                  </c:pt>
                  <c:pt idx="3">
                    <c:v>23/4/1</c:v>
                  </c:pt>
                  <c:pt idx="4">
                    <c:v>23/5/1</c:v>
                  </c:pt>
                  <c:pt idx="5">
                    <c:v>23/6/1</c:v>
                  </c:pt>
                  <c:pt idx="6">
                    <c:v>23/7/1</c:v>
                  </c:pt>
                  <c:pt idx="7">
                    <c:v>23/8/1</c:v>
                  </c:pt>
                  <c:pt idx="8">
                    <c:v>23/9/1</c:v>
                  </c:pt>
                  <c:pt idx="9">
                    <c:v>23/10/1</c:v>
                  </c:pt>
                  <c:pt idx="10">
                    <c:v>23/11/1</c:v>
                  </c:pt>
                  <c:pt idx="11">
                    <c:v>23/12/1</c:v>
                  </c:pt>
                  <c:pt idx="12">
                    <c:v>24/1/1</c:v>
                  </c:pt>
                </c:lvl>
              </c:multiLvlStrCache>
            </c:multiLvlStrRef>
          </c:cat>
          <c:val>
            <c:numRef>
              <c:f>SUMMARY!$AC$39:$AC$51</c:f>
              <c:numCache>
                <c:formatCode>General</c:formatCode>
                <c:ptCount val="13"/>
                <c:pt idx="0">
                  <c:v>0</c:v>
                </c:pt>
                <c:pt idx="1">
                  <c:v>0</c:v>
                </c:pt>
                <c:pt idx="2">
                  <c:v>0</c:v>
                </c:pt>
                <c:pt idx="3">
                  <c:v>0</c:v>
                </c:pt>
                <c:pt idx="4">
                  <c:v>0</c:v>
                </c:pt>
                <c:pt idx="5">
                  <c:v>0</c:v>
                </c:pt>
                <c:pt idx="6">
                  <c:v>0</c:v>
                </c:pt>
                <c:pt idx="7">
                  <c:v>0</c:v>
                </c:pt>
                <c:pt idx="8">
                  <c:v>0</c:v>
                </c:pt>
                <c:pt idx="9">
                  <c:v>0</c:v>
                </c:pt>
                <c:pt idx="10">
                  <c:v>0</c:v>
                </c:pt>
                <c:pt idx="11">
                  <c:v>0</c:v>
                </c:pt>
                <c:pt idx="12">
                  <c:v>0</c:v>
                </c:pt>
              </c:numCache>
            </c:numRef>
          </c:val>
          <c:extLst>
            <c:ext xmlns:c16="http://schemas.microsoft.com/office/drawing/2014/chart" uri="{C3380CC4-5D6E-409C-BE32-E72D297353CC}">
              <c16:uniqueId val="{0000002A-D3F4-410F-8041-0D7B4568D8D4}"/>
            </c:ext>
          </c:extLst>
        </c:ser>
        <c:dLbls>
          <c:showLegendKey val="0"/>
          <c:showVal val="0"/>
          <c:showCatName val="0"/>
          <c:showSerName val="0"/>
          <c:showPercent val="0"/>
          <c:showBubbleSize val="0"/>
        </c:dLbls>
        <c:gapWidth val="150"/>
        <c:overlap val="100"/>
        <c:axId val="898233008"/>
        <c:axId val="898236368"/>
      </c:barChart>
      <c:lineChart>
        <c:grouping val="standard"/>
        <c:varyColors val="0"/>
        <c:ser>
          <c:idx val="0"/>
          <c:order val="0"/>
          <c:tx>
            <c:v>total loyalty clients</c:v>
          </c:tx>
          <c:spPr>
            <a:ln w="19050" cap="rnd">
              <a:noFill/>
              <a:round/>
            </a:ln>
            <a:effectLst/>
          </c:spPr>
          <c:marker>
            <c:symbol val="none"/>
          </c:marker>
          <c:dLbls>
            <c:spPr>
              <a:noFill/>
              <a:ln>
                <a:noFill/>
              </a:ln>
              <a:effectLst/>
            </c:spPr>
            <c:txPr>
              <a:bodyPr rot="0" spcFirstLastPara="1" vertOverflow="ellipsis" vert="horz" wrap="square" anchor="ctr" anchorCtr="1"/>
              <a:lstStyle/>
              <a:p>
                <a:pPr>
                  <a:defRPr sz="700" b="0" i="0" u="none" strike="noStrike" kern="1200" baseline="0">
                    <a:solidFill>
                      <a:schemeClr val="tx1">
                        <a:lumMod val="75000"/>
                        <a:lumOff val="25000"/>
                      </a:schemeClr>
                    </a:solidFill>
                    <a:latin typeface="+mn-lt"/>
                    <a:ea typeface="+mn-ea"/>
                    <a:cs typeface="+mn-ea"/>
                    <a:sym typeface="+mn-lt"/>
                  </a:defRPr>
                </a:pPr>
                <a:endParaRPr lang="zh-CN"/>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multiLvlStrRef>
              <c:f>SUMMARY!$W$39:$X$51</c:f>
              <c:multiLvlStrCache>
                <c:ptCount val="13"/>
                <c:lvl>
                  <c:pt idx="0">
                    <c:v>24/12/31</c:v>
                  </c:pt>
                  <c:pt idx="1">
                    <c:v>25/1/31</c:v>
                  </c:pt>
                  <c:pt idx="2">
                    <c:v>25/2/28</c:v>
                  </c:pt>
                  <c:pt idx="3">
                    <c:v>25/3/31</c:v>
                  </c:pt>
                  <c:pt idx="4">
                    <c:v>25/4/30</c:v>
                  </c:pt>
                  <c:pt idx="5">
                    <c:v>25/5/31</c:v>
                  </c:pt>
                  <c:pt idx="6">
                    <c:v>25/6/30</c:v>
                  </c:pt>
                  <c:pt idx="7">
                    <c:v>25/7/31</c:v>
                  </c:pt>
                  <c:pt idx="8">
                    <c:v>25/8/31</c:v>
                  </c:pt>
                  <c:pt idx="9">
                    <c:v>25/9/30</c:v>
                  </c:pt>
                  <c:pt idx="10">
                    <c:v>25/10/31</c:v>
                  </c:pt>
                  <c:pt idx="11">
                    <c:v>25/11/30</c:v>
                  </c:pt>
                  <c:pt idx="12">
                    <c:v>25/12/31</c:v>
                  </c:pt>
                </c:lvl>
                <c:lvl>
                  <c:pt idx="0">
                    <c:v>23/1/1</c:v>
                  </c:pt>
                  <c:pt idx="1">
                    <c:v>23/2/1</c:v>
                  </c:pt>
                  <c:pt idx="2">
                    <c:v>23/3/1</c:v>
                  </c:pt>
                  <c:pt idx="3">
                    <c:v>23/4/1</c:v>
                  </c:pt>
                  <c:pt idx="4">
                    <c:v>23/5/1</c:v>
                  </c:pt>
                  <c:pt idx="5">
                    <c:v>23/6/1</c:v>
                  </c:pt>
                  <c:pt idx="6">
                    <c:v>23/7/1</c:v>
                  </c:pt>
                  <c:pt idx="7">
                    <c:v>23/8/1</c:v>
                  </c:pt>
                  <c:pt idx="8">
                    <c:v>23/9/1</c:v>
                  </c:pt>
                  <c:pt idx="9">
                    <c:v>23/10/1</c:v>
                  </c:pt>
                  <c:pt idx="10">
                    <c:v>23/11/1</c:v>
                  </c:pt>
                  <c:pt idx="11">
                    <c:v>23/12/1</c:v>
                  </c:pt>
                  <c:pt idx="12">
                    <c:v>24/1/1</c:v>
                  </c:pt>
                </c:lvl>
              </c:multiLvlStrCache>
            </c:multiLvlStrRef>
          </c:cat>
          <c:val>
            <c:numRef>
              <c:f>SUMMARY!$Y$39:$Y$51</c:f>
              <c:numCache>
                <c:formatCode>General</c:formatCode>
                <c:ptCount val="13"/>
                <c:pt idx="0">
                  <c:v>93</c:v>
                </c:pt>
                <c:pt idx="1">
                  <c:v>95</c:v>
                </c:pt>
                <c:pt idx="2">
                  <c:v>92</c:v>
                </c:pt>
                <c:pt idx="3">
                  <c:v>94</c:v>
                </c:pt>
                <c:pt idx="4">
                  <c:v>95</c:v>
                </c:pt>
                <c:pt idx="5">
                  <c:v>100</c:v>
                </c:pt>
                <c:pt idx="6">
                  <c:v>107</c:v>
                </c:pt>
                <c:pt idx="7">
                  <c:v>112</c:v>
                </c:pt>
                <c:pt idx="8">
                  <c:v>113</c:v>
                </c:pt>
                <c:pt idx="9">
                  <c:v>116</c:v>
                </c:pt>
                <c:pt idx="10">
                  <c:v>118</c:v>
                </c:pt>
                <c:pt idx="11">
                  <c:v>113</c:v>
                </c:pt>
                <c:pt idx="12">
                  <c:v>119</c:v>
                </c:pt>
              </c:numCache>
            </c:numRef>
          </c:val>
          <c:smooth val="0"/>
          <c:extLst>
            <c:ext xmlns:c16="http://schemas.microsoft.com/office/drawing/2014/chart" uri="{C3380CC4-5D6E-409C-BE32-E72D297353CC}">
              <c16:uniqueId val="{0000002B-D3F4-410F-8041-0D7B4568D8D4}"/>
            </c:ext>
          </c:extLst>
        </c:ser>
        <c:dLbls>
          <c:showLegendKey val="0"/>
          <c:showVal val="0"/>
          <c:showCatName val="0"/>
          <c:showSerName val="0"/>
          <c:showPercent val="0"/>
          <c:showBubbleSize val="0"/>
        </c:dLbls>
        <c:marker val="1"/>
        <c:smooth val="0"/>
        <c:axId val="898233008"/>
        <c:axId val="898236368"/>
      </c:lineChart>
      <c:lineChart>
        <c:grouping val="standard"/>
        <c:varyColors val="0"/>
        <c:ser>
          <c:idx val="4"/>
          <c:order val="4"/>
          <c:tx>
            <c:strRef>
              <c:f>SUMMARY!$AF$38</c:f>
              <c:strCache>
                <c:ptCount val="1"/>
                <c:pt idx="0">
                  <c:v> net_sales</c:v>
                </c:pt>
              </c:strCache>
            </c:strRef>
          </c:tx>
          <c:spPr>
            <a:ln w="15875" cap="rnd">
              <a:solidFill>
                <a:schemeClr val="tx2">
                  <a:lumMod val="50000"/>
                </a:schemeClr>
              </a:solidFill>
              <a:prstDash val="sysDash"/>
              <a:round/>
            </a:ln>
            <a:effectLst/>
          </c:spPr>
          <c:marker>
            <c:symbol val="circle"/>
            <c:size val="5"/>
            <c:spPr>
              <a:solidFill>
                <a:schemeClr val="bg1"/>
              </a:solidFill>
              <a:ln w="19050">
                <a:solidFill>
                  <a:schemeClr val="accent1">
                    <a:lumMod val="50000"/>
                  </a:schemeClr>
                </a:solidFill>
              </a:ln>
              <a:effectLst/>
            </c:spPr>
          </c:marker>
          <c:dLbls>
            <c:spPr>
              <a:noFill/>
              <a:ln>
                <a:noFill/>
              </a:ln>
              <a:effectLst/>
            </c:spPr>
            <c:txPr>
              <a:bodyPr rot="0" spcFirstLastPara="1" vertOverflow="ellipsis" vert="horz" wrap="square" anchor="ctr" anchorCtr="1"/>
              <a:lstStyle/>
              <a:p>
                <a:pPr>
                  <a:defRPr sz="700" b="0" i="0" u="none" strike="noStrike" kern="1200" baseline="0">
                    <a:solidFill>
                      <a:schemeClr val="tx1">
                        <a:lumMod val="75000"/>
                        <a:lumOff val="25000"/>
                      </a:schemeClr>
                    </a:solidFill>
                    <a:latin typeface="+mn-lt"/>
                    <a:ea typeface="+mn-ea"/>
                    <a:cs typeface="+mn-ea"/>
                    <a:sym typeface="+mn-lt"/>
                  </a:defRPr>
                </a:pPr>
                <a:endParaRPr lang="zh-C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SUMMARY!$W$39:$X$51</c:f>
              <c:multiLvlStrCache>
                <c:ptCount val="13"/>
                <c:lvl>
                  <c:pt idx="0">
                    <c:v>24/12/31</c:v>
                  </c:pt>
                  <c:pt idx="1">
                    <c:v>25/1/31</c:v>
                  </c:pt>
                  <c:pt idx="2">
                    <c:v>25/2/28</c:v>
                  </c:pt>
                  <c:pt idx="3">
                    <c:v>25/3/31</c:v>
                  </c:pt>
                  <c:pt idx="4">
                    <c:v>25/4/30</c:v>
                  </c:pt>
                  <c:pt idx="5">
                    <c:v>25/5/31</c:v>
                  </c:pt>
                  <c:pt idx="6">
                    <c:v>25/6/30</c:v>
                  </c:pt>
                  <c:pt idx="7">
                    <c:v>25/7/31</c:v>
                  </c:pt>
                  <c:pt idx="8">
                    <c:v>25/8/31</c:v>
                  </c:pt>
                  <c:pt idx="9">
                    <c:v>25/9/30</c:v>
                  </c:pt>
                  <c:pt idx="10">
                    <c:v>25/10/31</c:v>
                  </c:pt>
                  <c:pt idx="11">
                    <c:v>25/11/30</c:v>
                  </c:pt>
                  <c:pt idx="12">
                    <c:v>25/12/31</c:v>
                  </c:pt>
                </c:lvl>
                <c:lvl>
                  <c:pt idx="0">
                    <c:v>23/1/1</c:v>
                  </c:pt>
                  <c:pt idx="1">
                    <c:v>23/2/1</c:v>
                  </c:pt>
                  <c:pt idx="2">
                    <c:v>23/3/1</c:v>
                  </c:pt>
                  <c:pt idx="3">
                    <c:v>23/4/1</c:v>
                  </c:pt>
                  <c:pt idx="4">
                    <c:v>23/5/1</c:v>
                  </c:pt>
                  <c:pt idx="5">
                    <c:v>23/6/1</c:v>
                  </c:pt>
                  <c:pt idx="6">
                    <c:v>23/7/1</c:v>
                  </c:pt>
                  <c:pt idx="7">
                    <c:v>23/8/1</c:v>
                  </c:pt>
                  <c:pt idx="8">
                    <c:v>23/9/1</c:v>
                  </c:pt>
                  <c:pt idx="9">
                    <c:v>23/10/1</c:v>
                  </c:pt>
                  <c:pt idx="10">
                    <c:v>23/11/1</c:v>
                  </c:pt>
                  <c:pt idx="11">
                    <c:v>23/12/1</c:v>
                  </c:pt>
                  <c:pt idx="12">
                    <c:v>24/1/1</c:v>
                  </c:pt>
                </c:lvl>
              </c:multiLvlStrCache>
            </c:multiLvlStrRef>
          </c:cat>
          <c:val>
            <c:numRef>
              <c:f>SUMMARY!$AF$39:$AF$51</c:f>
              <c:numCache>
                <c:formatCode>0.00,,"M"</c:formatCode>
                <c:ptCount val="13"/>
                <c:pt idx="0">
                  <c:v>4985742.4800000004</c:v>
                </c:pt>
                <c:pt idx="1">
                  <c:v>5147035.4800000004</c:v>
                </c:pt>
                <c:pt idx="2">
                  <c:v>5103751.9800000004</c:v>
                </c:pt>
                <c:pt idx="3">
                  <c:v>5186654.9800000004</c:v>
                </c:pt>
                <c:pt idx="4">
                  <c:v>5195524.9800000004</c:v>
                </c:pt>
                <c:pt idx="5">
                  <c:v>5424512.5199999996</c:v>
                </c:pt>
                <c:pt idx="6">
                  <c:v>5623277.0199999996</c:v>
                </c:pt>
                <c:pt idx="7">
                  <c:v>5779684.5199999996</c:v>
                </c:pt>
                <c:pt idx="8">
                  <c:v>5836925.5199999996</c:v>
                </c:pt>
                <c:pt idx="9">
                  <c:v>5983084.0199999996</c:v>
                </c:pt>
                <c:pt idx="10">
                  <c:v>5967947.8600000003</c:v>
                </c:pt>
                <c:pt idx="11">
                  <c:v>5659764.6200000001</c:v>
                </c:pt>
                <c:pt idx="12">
                  <c:v>5910179.5700000003</c:v>
                </c:pt>
              </c:numCache>
            </c:numRef>
          </c:val>
          <c:smooth val="0"/>
          <c:extLst>
            <c:ext xmlns:c16="http://schemas.microsoft.com/office/drawing/2014/chart" uri="{C3380CC4-5D6E-409C-BE32-E72D297353CC}">
              <c16:uniqueId val="{0000002C-D3F4-410F-8041-0D7B4568D8D4}"/>
            </c:ext>
          </c:extLst>
        </c:ser>
        <c:dLbls>
          <c:showLegendKey val="0"/>
          <c:showVal val="0"/>
          <c:showCatName val="0"/>
          <c:showSerName val="0"/>
          <c:showPercent val="0"/>
          <c:showBubbleSize val="0"/>
        </c:dLbls>
        <c:marker val="1"/>
        <c:smooth val="0"/>
        <c:axId val="881988751"/>
        <c:axId val="881985871"/>
      </c:lineChart>
      <c:catAx>
        <c:axId val="89823300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ea"/>
                <a:sym typeface="+mn-lt"/>
              </a:defRPr>
            </a:pPr>
            <a:endParaRPr lang="zh-CN"/>
          </a:p>
        </c:txPr>
        <c:crossAx val="898236368"/>
        <c:crosses val="autoZero"/>
        <c:auto val="1"/>
        <c:lblAlgn val="ctr"/>
        <c:lblOffset val="100"/>
        <c:noMultiLvlLbl val="0"/>
      </c:catAx>
      <c:valAx>
        <c:axId val="898236368"/>
        <c:scaling>
          <c:orientation val="minMax"/>
        </c:scaling>
        <c:delete val="0"/>
        <c:axPos val="l"/>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ea"/>
                <a:sym typeface="+mn-lt"/>
              </a:defRPr>
            </a:pPr>
            <a:endParaRPr lang="zh-CN"/>
          </a:p>
        </c:txPr>
        <c:crossAx val="898233008"/>
        <c:crosses val="autoZero"/>
        <c:crossBetween val="between"/>
      </c:valAx>
      <c:valAx>
        <c:axId val="881985871"/>
        <c:scaling>
          <c:orientation val="minMax"/>
          <c:max val="6500000"/>
          <c:min val="0"/>
        </c:scaling>
        <c:delete val="0"/>
        <c:axPos val="r"/>
        <c:numFmt formatCode="0,,&quot;M&quot;" sourceLinked="0"/>
        <c:majorTickMark val="out"/>
        <c:minorTickMark val="none"/>
        <c:tickLblPos val="none"/>
        <c:spPr>
          <a:noFill/>
          <a:ln>
            <a:noFill/>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ea"/>
                <a:sym typeface="+mn-lt"/>
              </a:defRPr>
            </a:pPr>
            <a:endParaRPr lang="zh-CN"/>
          </a:p>
        </c:txPr>
        <c:crossAx val="881988751"/>
        <c:crosses val="max"/>
        <c:crossBetween val="between"/>
      </c:valAx>
      <c:catAx>
        <c:axId val="881988751"/>
        <c:scaling>
          <c:orientation val="minMax"/>
        </c:scaling>
        <c:delete val="1"/>
        <c:axPos val="b"/>
        <c:numFmt formatCode="General" sourceLinked="1"/>
        <c:majorTickMark val="out"/>
        <c:minorTickMark val="none"/>
        <c:tickLblPos val="nextTo"/>
        <c:crossAx val="881985871"/>
        <c:crosses val="autoZero"/>
        <c:auto val="1"/>
        <c:lblAlgn val="ctr"/>
        <c:lblOffset val="100"/>
        <c:noMultiLvlLbl val="0"/>
      </c:catAx>
      <c:spPr>
        <a:noFill/>
        <a:ln>
          <a:noFill/>
        </a:ln>
        <a:effectLst/>
      </c:spPr>
    </c:plotArea>
    <c:legend>
      <c:legendPos val="r"/>
      <c:legendEntry>
        <c:idx val="4"/>
        <c:delete val="1"/>
      </c:legendEntry>
      <c:layout>
        <c:manualLayout>
          <c:xMode val="edge"/>
          <c:yMode val="edge"/>
          <c:x val="3.5870227837516581E-2"/>
          <c:y val="5.9403166500917662E-2"/>
          <c:w val="0.68185571913857879"/>
          <c:h val="4.8326880724609132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ea"/>
              <a:sym typeface="+mn-lt"/>
            </a:defRPr>
          </a:pPr>
          <a:endParaRPr lang="zh-CN"/>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700">
          <a:latin typeface="+mn-lt"/>
          <a:ea typeface="+mn-ea"/>
          <a:cs typeface="+mn-ea"/>
          <a:sym typeface="+mn-lt"/>
        </a:defRPr>
      </a:pPr>
      <a:endParaRPr lang="zh-CN"/>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SUMMARY!$W$135:$W$195</cx:f>
        <cx:lvl ptCount="61">
          <cx:pt idx="0">上海</cx:pt>
          <cx:pt idx="1">北京</cx:pt>
          <cx:pt idx="2">杭州</cx:pt>
          <cx:pt idx="3">济南</cx:pt>
          <cx:pt idx="4">南京</cx:pt>
          <cx:pt idx="5">石家庄</cx:pt>
          <cx:pt idx="6">无锡</cx:pt>
          <cx:pt idx="7">深圳</cx:pt>
          <cx:pt idx="8">哈尔滨</cx:pt>
          <cx:pt idx="9">台州</cx:pt>
          <cx:pt idx="10">长治</cx:pt>
          <cx:pt idx="11">广州</cx:pt>
          <cx:pt idx="12">亳州</cx:pt>
          <cx:pt idx="13">苏州</cx:pt>
          <cx:pt idx="14">成都</cx:pt>
          <cx:pt idx="15">温州</cx:pt>
          <cx:pt idx="16">东莞</cx:pt>
          <cx:pt idx="17">武汉</cx:pt>
          <cx:pt idx="18">南宁</cx:pt>
          <cx:pt idx="19">阜阳</cx:pt>
          <cx:pt idx="20">大连</cx:pt>
          <cx:pt idx="21">天津</cx:pt>
          <cx:pt idx="22">内江</cx:pt>
          <cx:pt idx="23">合肥</cx:pt>
          <cx:pt idx="24">泉州</cx:pt>
          <cx:pt idx="25">广元</cx:pt>
          <cx:pt idx="26">揭阳</cx:pt>
          <cx:pt idx="27">绍兴</cx:pt>
          <cx:pt idx="28">岳阳</cx:pt>
          <cx:pt idx="29">常州</cx:pt>
          <cx:pt idx="30">丽水</cx:pt>
          <cx:pt idx="31">沈阳</cx:pt>
          <cx:pt idx="32">河源</cx:pt>
          <cx:pt idx="33">百色</cx:pt>
          <cx:pt idx="34">福州</cx:pt>
          <cx:pt idx="35">海口</cx:pt>
          <cx:pt idx="36">银川</cx:pt>
          <cx:pt idx="37">承德</cx:pt>
          <cx:pt idx="38">松原</cx:pt>
          <cx:pt idx="39">白城</cx:pt>
          <cx:pt idx="40">常德</cx:pt>
          <cx:pt idx="41">吉安</cx:pt>
          <cx:pt idx="42">丹东</cx:pt>
          <cx:pt idx="43">保定</cx:pt>
          <cx:pt idx="44">青岛</cx:pt>
          <cx:pt idx="45">荆门</cx:pt>
          <cx:pt idx="46">盘锦</cx:pt>
          <cx:pt idx="47">鹰潭</cx:pt>
          <cx:pt idx="48">张家口</cx:pt>
          <cx:pt idx="49">营口</cx:pt>
          <cx:pt idx="50">西安</cx:pt>
          <cx:pt idx="51">运城</cx:pt>
          <cx:pt idx="52">黔南</cx:pt>
          <cx:pt idx="53">漳州</cx:pt>
          <cx:pt idx="54">普洱</cx:pt>
          <cx:pt idx="55">长春</cx:pt>
          <cx:pt idx="56">延边</cx:pt>
          <cx:pt idx="57">佛山</cx:pt>
          <cx:pt idx="58">金华</cx:pt>
          <cx:pt idx="59">镇江</cx:pt>
          <cx:pt idx="60">(空白)</cx:pt>
        </cx:lvl>
      </cx:strDim>
      <cx:numDim type="size">
        <cx:f>SUMMARY!$X$135:$X$195</cx:f>
        <cx:lvl ptCount="61" formatCode="G/通用格式">
          <cx:pt idx="0">16</cx:pt>
          <cx:pt idx="1">12</cx:pt>
          <cx:pt idx="2">7</cx:pt>
          <cx:pt idx="3">4</cx:pt>
          <cx:pt idx="4">4</cx:pt>
          <cx:pt idx="5">3</cx:pt>
          <cx:pt idx="6">3</cx:pt>
          <cx:pt idx="7">3</cx:pt>
          <cx:pt idx="8">2</cx:pt>
          <cx:pt idx="9">2</cx:pt>
          <cx:pt idx="10">2</cx:pt>
          <cx:pt idx="11">2</cx:pt>
          <cx:pt idx="12">2</cx:pt>
          <cx:pt idx="13">2</cx:pt>
          <cx:pt idx="14">2</cx:pt>
          <cx:pt idx="15">2</cx:pt>
          <cx:pt idx="16">2</cx:pt>
          <cx:pt idx="17">2</cx:pt>
          <cx:pt idx="18">2</cx:pt>
          <cx:pt idx="19">2</cx:pt>
          <cx:pt idx="20">2</cx:pt>
          <cx:pt idx="21">2</cx:pt>
          <cx:pt idx="22">1</cx:pt>
          <cx:pt idx="23">1</cx:pt>
          <cx:pt idx="24">1</cx:pt>
          <cx:pt idx="25">1</cx:pt>
          <cx:pt idx="26">1</cx:pt>
          <cx:pt idx="27">1</cx:pt>
          <cx:pt idx="28">1</cx:pt>
          <cx:pt idx="29">1</cx:pt>
          <cx:pt idx="30">1</cx:pt>
          <cx:pt idx="31">1</cx:pt>
          <cx:pt idx="32">1</cx:pt>
          <cx:pt idx="33">1</cx:pt>
          <cx:pt idx="34">1</cx:pt>
          <cx:pt idx="35">1</cx:pt>
          <cx:pt idx="36">1</cx:pt>
          <cx:pt idx="37">1</cx:pt>
          <cx:pt idx="38">1</cx:pt>
          <cx:pt idx="39">1</cx:pt>
          <cx:pt idx="40">1</cx:pt>
          <cx:pt idx="41">1</cx:pt>
          <cx:pt idx="42">1</cx:pt>
          <cx:pt idx="43">1</cx:pt>
          <cx:pt idx="44">1</cx:pt>
          <cx:pt idx="45">1</cx:pt>
          <cx:pt idx="46">1</cx:pt>
          <cx:pt idx="47">1</cx:pt>
          <cx:pt idx="48">1</cx:pt>
          <cx:pt idx="49">1</cx:pt>
          <cx:pt idx="50">1</cx:pt>
          <cx:pt idx="51">1</cx:pt>
          <cx:pt idx="52">1</cx:pt>
          <cx:pt idx="53">1</cx:pt>
          <cx:pt idx="54">1</cx:pt>
          <cx:pt idx="55">1</cx:pt>
          <cx:pt idx="56">1</cx:pt>
          <cx:pt idx="57">1</cx:pt>
          <cx:pt idx="58">1</cx:pt>
          <cx:pt idx="59">1</cx:pt>
          <cx:pt idx="60">1</cx:pt>
        </cx:lvl>
      </cx:numDim>
    </cx:data>
  </cx:chartData>
  <cx:chart>
    <cx:plotArea>
      <cx:plotAreaRegion>
        <cx:series layoutId="treemap" uniqueId="{00000000-5F51-43E4-B9DD-9508F17CD554}" formatIdx="0">
          <cx:tx>
            <cx:txData>
              <cx:f>SUMMARY!$X$134</cx:f>
              <cx:v>计数项:买家昵称</cx:v>
            </cx:txData>
          </cx:tx>
          <cx:dataLabels>
            <cx:txPr>
              <a:bodyPr vertOverflow="overflow" horzOverflow="overflow" wrap="square" lIns="0" tIns="0" rIns="0" bIns="0"/>
              <a:lstStyle/>
              <a:p>
                <a:pPr algn="ctr" rtl="0">
                  <a:defRPr sz="900" b="0" i="0">
                    <a:solidFill>
                      <a:srgbClr val="FFFFFF"/>
                    </a:solidFill>
                    <a:latin typeface="Arial" panose="020B0604020202020204" pitchFamily="34" charset="0"/>
                    <a:ea typeface="Arial" panose="020B0604020202020204" pitchFamily="34" charset="0"/>
                    <a:cs typeface="Arial" panose="020B0604020202020204" pitchFamily="34" charset="0"/>
                  </a:defRPr>
                </a:pPr>
                <a:endParaRPr lang="zh-CN" altLang="en-US">
                  <a:latin typeface="Arial" panose="020B0604020202020204" pitchFamily="34" charset="0"/>
                  <a:cs typeface="Arial" panose="020B0604020202020204" pitchFamily="34" charset="0"/>
                </a:endParaRPr>
              </a:p>
            </cx:txPr>
            <cx:visibility seriesName="0" categoryName="1" value="1"/>
            <cx:separator>
</cx:separator>
          </cx:dataLabels>
          <cx:dataId val="0"/>
          <cx:layoutPr>
            <cx:parentLabelLayout val="overlapping"/>
          </cx:layoutPr>
        </cx:series>
      </cx:plotAreaRegion>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410">
  <cs:axisTitle>
    <cs:lnRef idx="0"/>
    <cs:fillRef idx="0"/>
    <cs:effectRef idx="0"/>
    <cs:fontRef idx="minor">
      <a:schemeClr val="tx1">
        <a:lumMod val="65000"/>
        <a:lumOff val="35000"/>
      </a:schemeClr>
    </cs:fontRef>
    <cs:spPr>
      <a:solidFill>
        <a:schemeClr val="bg1">
          <a:lumMod val="65000"/>
        </a:schemeClr>
      </a:solidFill>
      <a:ln w="19050">
        <a:solidFill>
          <a:schemeClr val="bg1"/>
        </a:solidFill>
      </a:ln>
    </cs:spPr>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lt1"/>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5DAFD7D-8019-469E-81B4-8A8ACB812DF2}" type="doc">
      <dgm:prSet loTypeId="urn:microsoft.com/office/officeart/2005/8/layout/pyramid1" loCatId="pyramid" qsTypeId="urn:microsoft.com/office/officeart/2005/8/quickstyle/simple1" qsCatId="simple" csTypeId="urn:microsoft.com/office/officeart/2005/8/colors/accent1_5" csCatId="accent1" phldr="1"/>
      <dgm:spPr/>
      <dgm:t>
        <a:bodyPr/>
        <a:lstStyle/>
        <a:p>
          <a:endParaRPr lang="zh-CN" altLang="en-US"/>
        </a:p>
      </dgm:t>
    </dgm:pt>
    <dgm:pt modelId="{9F2A8AF4-D203-4931-B004-B550F4DB2B5A}">
      <dgm:prSet phldrT="[文本]" custT="1"/>
      <dgm:spPr>
        <a:solidFill>
          <a:srgbClr val="778AA5"/>
        </a:solidFill>
      </dgm:spPr>
      <dgm:t>
        <a:bodyPr/>
        <a:lstStyle/>
        <a:p>
          <a:pPr algn="ctr"/>
          <a:r>
            <a:rPr lang="en-US" altLang="en-US" sz="1050" b="1" dirty="0">
              <a:solidFill>
                <a:schemeClr val="bg1"/>
              </a:solidFill>
              <a:latin typeface="+mn-lt"/>
              <a:ea typeface="+mn-ea"/>
              <a:cs typeface="+mn-ea"/>
              <a:sym typeface="+mn-lt"/>
            </a:rPr>
            <a:t>V1</a:t>
          </a:r>
        </a:p>
        <a:p>
          <a:pPr algn="ctr"/>
          <a:r>
            <a:rPr lang="en-US" altLang="en-US" sz="1000" b="0" dirty="0">
              <a:solidFill>
                <a:schemeClr val="bg1"/>
              </a:solidFill>
              <a:latin typeface="+mn-lt"/>
              <a:ea typeface="+mn-ea"/>
              <a:cs typeface="+mn-ea"/>
              <a:sym typeface="+mn-lt"/>
            </a:rPr>
            <a:t>38, 2.5M</a:t>
          </a:r>
        </a:p>
        <a:p>
          <a:pPr algn="ctr"/>
          <a:r>
            <a:rPr lang="en-US" altLang="en-US" sz="1000" b="0" dirty="0">
              <a:solidFill>
                <a:schemeClr val="bg1"/>
              </a:solidFill>
              <a:latin typeface="+mn-lt"/>
              <a:ea typeface="+mn-ea"/>
              <a:cs typeface="+mn-ea"/>
              <a:sym typeface="+mn-lt"/>
            </a:rPr>
            <a:t>C</a:t>
          </a:r>
          <a:r>
            <a:rPr lang="en-US" altLang="zh-CN" sz="1000" b="0" dirty="0">
              <a:solidFill>
                <a:schemeClr val="bg1"/>
              </a:solidFill>
              <a:latin typeface="+mn-lt"/>
              <a:ea typeface="+mn-ea"/>
              <a:cs typeface="+mn-ea"/>
              <a:sym typeface="+mn-lt"/>
            </a:rPr>
            <a:t>lients YOY </a:t>
          </a:r>
          <a:r>
            <a:rPr lang="en-US" altLang="zh-CN" sz="1000" b="0" dirty="0">
              <a:solidFill>
                <a:srgbClr val="00B050"/>
              </a:solidFill>
              <a:latin typeface="+mn-lt"/>
              <a:ea typeface="+mn-ea"/>
              <a:cs typeface="+mn-ea"/>
              <a:sym typeface="+mn-lt"/>
            </a:rPr>
            <a:t>+50% </a:t>
          </a:r>
          <a:r>
            <a:rPr lang="en-US" altLang="zh-CN" sz="1000" b="0" dirty="0">
              <a:solidFill>
                <a:schemeClr val="bg1"/>
              </a:solidFill>
              <a:latin typeface="+mn-lt"/>
              <a:ea typeface="+mn-ea"/>
              <a:cs typeface="+mn-ea"/>
              <a:sym typeface="+mn-lt"/>
            </a:rPr>
            <a:t>(33 vs 22)</a:t>
          </a:r>
        </a:p>
        <a:p>
          <a:pPr algn="ctr"/>
          <a:r>
            <a:rPr lang="en-US" altLang="en-US" sz="1000" b="0" dirty="0">
              <a:solidFill>
                <a:schemeClr val="bg1"/>
              </a:solidFill>
              <a:latin typeface="+mn-lt"/>
              <a:ea typeface="+mn-ea"/>
              <a:cs typeface="+mn-ea"/>
              <a:sym typeface="+mn-lt"/>
            </a:rPr>
            <a:t>Net Sales YOY </a:t>
          </a:r>
          <a:r>
            <a:rPr lang="en-US" altLang="en-US" sz="1000" b="0" dirty="0">
              <a:solidFill>
                <a:srgbClr val="00B050"/>
              </a:solidFill>
              <a:latin typeface="+mn-lt"/>
              <a:ea typeface="+mn-ea"/>
              <a:cs typeface="+mn-ea"/>
              <a:sym typeface="+mn-lt"/>
            </a:rPr>
            <a:t>+33% </a:t>
          </a:r>
          <a:r>
            <a:rPr lang="en-US" altLang="en-US" sz="1000" b="0" dirty="0">
              <a:solidFill>
                <a:schemeClr val="bg1"/>
              </a:solidFill>
              <a:latin typeface="+mn-lt"/>
              <a:ea typeface="+mn-ea"/>
              <a:cs typeface="+mn-ea"/>
              <a:sym typeface="+mn-lt"/>
            </a:rPr>
            <a:t>(2.5M vs 2.2M)</a:t>
          </a:r>
        </a:p>
        <a:p>
          <a:pPr algn="ctr"/>
          <a:r>
            <a:rPr lang="en-US" altLang="en-US" sz="1000" b="1" i="1" dirty="0">
              <a:solidFill>
                <a:schemeClr val="bg1"/>
              </a:solidFill>
              <a:latin typeface="+mn-lt"/>
              <a:ea typeface="+mn-ea"/>
              <a:cs typeface="+mn-ea"/>
              <a:sym typeface="+mn-lt"/>
            </a:rPr>
            <a:t>(32% of </a:t>
          </a:r>
          <a:r>
            <a:rPr lang="en-US" altLang="en-US" sz="1000" b="1" i="1" dirty="0" err="1">
              <a:solidFill>
                <a:schemeClr val="bg1"/>
              </a:solidFill>
              <a:latin typeface="+mn-lt"/>
              <a:ea typeface="+mn-ea"/>
              <a:cs typeface="+mn-ea"/>
              <a:sym typeface="+mn-lt"/>
            </a:rPr>
            <a:t>ttl</a:t>
          </a:r>
          <a:r>
            <a:rPr lang="en-US" altLang="en-US" sz="1000" b="1" i="1" dirty="0">
              <a:solidFill>
                <a:schemeClr val="bg1"/>
              </a:solidFill>
              <a:latin typeface="+mn-lt"/>
              <a:ea typeface="+mn-ea"/>
              <a:cs typeface="+mn-ea"/>
              <a:sym typeface="+mn-lt"/>
            </a:rPr>
            <a:t> l</a:t>
          </a:r>
          <a:r>
            <a:rPr lang="en-US" altLang="zh-CN" sz="1000" b="1" i="1" dirty="0">
              <a:solidFill>
                <a:schemeClr val="bg1"/>
              </a:solidFill>
              <a:latin typeface="+mn-lt"/>
              <a:ea typeface="+mn-ea"/>
              <a:cs typeface="+mn-ea"/>
              <a:sym typeface="+mn-lt"/>
            </a:rPr>
            <a:t>oyalty </a:t>
          </a:r>
          <a:r>
            <a:rPr lang="en-US" altLang="en-US" sz="1000" b="1" i="1" dirty="0">
              <a:solidFill>
                <a:schemeClr val="bg1"/>
              </a:solidFill>
              <a:latin typeface="+mn-lt"/>
              <a:ea typeface="+mn-ea"/>
              <a:cs typeface="+mn-ea"/>
              <a:sym typeface="+mn-lt"/>
            </a:rPr>
            <a:t>clients)</a:t>
          </a:r>
          <a:endParaRPr lang="en-US" altLang="en-US" sz="1000" b="0" dirty="0">
            <a:solidFill>
              <a:schemeClr val="accent6">
                <a:lumMod val="50000"/>
              </a:schemeClr>
            </a:solidFill>
            <a:latin typeface="+mn-lt"/>
            <a:ea typeface="+mn-ea"/>
            <a:cs typeface="+mn-ea"/>
            <a:sym typeface="+mn-lt"/>
          </a:endParaRPr>
        </a:p>
      </dgm:t>
    </dgm:pt>
    <dgm:pt modelId="{1C59655B-8839-4E92-BEB7-8803A99AB994}" type="parTrans" cxnId="{FF5700B1-6F3A-4F39-B165-445664C427C9}">
      <dgm:prSet/>
      <dgm:spPr/>
      <dgm:t>
        <a:bodyPr/>
        <a:lstStyle/>
        <a:p>
          <a:pPr algn="ctr"/>
          <a:endParaRPr lang="zh-CN" altLang="en-US" sz="1000">
            <a:latin typeface="Dunhill"/>
          </a:endParaRPr>
        </a:p>
      </dgm:t>
    </dgm:pt>
    <dgm:pt modelId="{D2AF7163-A2F1-48FF-B5F9-43AF7EF37491}" type="sibTrans" cxnId="{FF5700B1-6F3A-4F39-B165-445664C427C9}">
      <dgm:prSet/>
      <dgm:spPr/>
      <dgm:t>
        <a:bodyPr/>
        <a:lstStyle/>
        <a:p>
          <a:pPr algn="ctr"/>
          <a:endParaRPr lang="zh-CN" altLang="en-US" sz="1000">
            <a:latin typeface="Dunhill"/>
          </a:endParaRPr>
        </a:p>
      </dgm:t>
    </dgm:pt>
    <dgm:pt modelId="{114C9BBB-DB68-4C96-9A3C-676DEA69389A}">
      <dgm:prSet phldrT="[文本]" custT="1"/>
      <dgm:spPr>
        <a:solidFill>
          <a:srgbClr val="305496"/>
        </a:solidFill>
      </dgm:spPr>
      <dgm:t>
        <a:bodyPr/>
        <a:lstStyle/>
        <a:p>
          <a:pPr algn="ctr"/>
          <a:r>
            <a:rPr lang="en-US" altLang="en-US" sz="1300" b="1" dirty="0">
              <a:solidFill>
                <a:schemeClr val="bg1"/>
              </a:solidFill>
              <a:latin typeface="+mn-lt"/>
              <a:ea typeface="+mn-ea"/>
              <a:cs typeface="+mn-ea"/>
              <a:sym typeface="+mn-lt"/>
            </a:rPr>
            <a:t>V0</a:t>
          </a:r>
        </a:p>
        <a:p>
          <a:pPr algn="ctr"/>
          <a:r>
            <a:rPr lang="en-US" altLang="en-US" sz="1300" b="0" dirty="0">
              <a:solidFill>
                <a:schemeClr val="bg1"/>
              </a:solidFill>
              <a:latin typeface="+mn-lt"/>
              <a:ea typeface="+mn-ea"/>
              <a:cs typeface="+mn-ea"/>
              <a:sym typeface="+mn-lt"/>
            </a:rPr>
            <a:t>80, 2.6M</a:t>
          </a:r>
        </a:p>
        <a:p>
          <a:pPr algn="ctr"/>
          <a:r>
            <a:rPr lang="en-US" altLang="en-US" sz="1300" b="0" dirty="0">
              <a:solidFill>
                <a:schemeClr val="bg1"/>
              </a:solidFill>
              <a:latin typeface="+mn-lt"/>
              <a:ea typeface="+mn-ea"/>
              <a:cs typeface="+mn-ea"/>
              <a:sym typeface="+mn-lt"/>
            </a:rPr>
            <a:t>C</a:t>
          </a:r>
          <a:r>
            <a:rPr lang="en-US" altLang="zh-CN" sz="1300" b="0" dirty="0">
              <a:solidFill>
                <a:schemeClr val="bg1"/>
              </a:solidFill>
              <a:latin typeface="+mn-lt"/>
              <a:ea typeface="+mn-ea"/>
              <a:cs typeface="+mn-ea"/>
              <a:sym typeface="+mn-lt"/>
            </a:rPr>
            <a:t>lients YOY </a:t>
          </a:r>
          <a:r>
            <a:rPr lang="en-US" altLang="zh-CN" sz="1300" b="0" dirty="0">
              <a:solidFill>
                <a:srgbClr val="00B050"/>
              </a:solidFill>
              <a:latin typeface="+mn-lt"/>
              <a:ea typeface="+mn-ea"/>
              <a:cs typeface="+mn-ea"/>
              <a:sym typeface="+mn-lt"/>
            </a:rPr>
            <a:t>+27% </a:t>
          </a:r>
          <a:r>
            <a:rPr lang="en-US" altLang="zh-CN" sz="1300" b="0" dirty="0">
              <a:solidFill>
                <a:schemeClr val="bg1"/>
              </a:solidFill>
              <a:latin typeface="+mn-lt"/>
              <a:ea typeface="+mn-ea"/>
              <a:cs typeface="+mn-ea"/>
              <a:sym typeface="+mn-lt"/>
            </a:rPr>
            <a:t>(80 vs 63)</a:t>
          </a:r>
        </a:p>
        <a:p>
          <a:pPr algn="ctr"/>
          <a:r>
            <a:rPr lang="en-US" altLang="en-US" sz="1300" b="0" dirty="0">
              <a:solidFill>
                <a:schemeClr val="bg1"/>
              </a:solidFill>
              <a:latin typeface="+mn-lt"/>
              <a:ea typeface="+mn-ea"/>
              <a:cs typeface="+mn-ea"/>
              <a:sym typeface="+mn-lt"/>
            </a:rPr>
            <a:t>Net Sales YOY </a:t>
          </a:r>
          <a:r>
            <a:rPr lang="en-US" altLang="en-US" sz="1300" b="0" dirty="0">
              <a:solidFill>
                <a:srgbClr val="00B050"/>
              </a:solidFill>
              <a:latin typeface="+mn-lt"/>
              <a:ea typeface="+mn-ea"/>
              <a:cs typeface="+mn-ea"/>
              <a:sym typeface="+mn-lt"/>
            </a:rPr>
            <a:t>+26% </a:t>
          </a:r>
          <a:r>
            <a:rPr lang="en-US" altLang="en-US" sz="1300" b="0" dirty="0">
              <a:solidFill>
                <a:schemeClr val="bg1"/>
              </a:solidFill>
              <a:latin typeface="+mn-lt"/>
              <a:ea typeface="+mn-ea"/>
              <a:cs typeface="+mn-ea"/>
              <a:sym typeface="+mn-lt"/>
            </a:rPr>
            <a:t>(2.6M </a:t>
          </a:r>
          <a:r>
            <a:rPr lang="en-US" altLang="zh-CN" sz="1300" b="0" dirty="0">
              <a:solidFill>
                <a:schemeClr val="bg1"/>
              </a:solidFill>
              <a:latin typeface="+mn-lt"/>
              <a:ea typeface="+mn-ea"/>
              <a:cs typeface="+mn-ea"/>
              <a:sym typeface="+mn-lt"/>
            </a:rPr>
            <a:t>vs 2.1M</a:t>
          </a:r>
          <a:r>
            <a:rPr lang="en-US" altLang="en-US" sz="1300" b="0" dirty="0">
              <a:solidFill>
                <a:schemeClr val="bg1"/>
              </a:solidFill>
              <a:latin typeface="+mn-lt"/>
              <a:ea typeface="+mn-ea"/>
              <a:cs typeface="+mn-ea"/>
              <a:sym typeface="+mn-lt"/>
            </a:rPr>
            <a:t>)</a:t>
          </a:r>
        </a:p>
        <a:p>
          <a:pPr algn="ctr"/>
          <a:r>
            <a:rPr lang="en-US" altLang="en-US" sz="1300" b="1" i="1" dirty="0">
              <a:solidFill>
                <a:schemeClr val="bg1"/>
              </a:solidFill>
              <a:latin typeface="+mn-lt"/>
              <a:ea typeface="+mn-ea"/>
              <a:cs typeface="+mn-ea"/>
              <a:sym typeface="+mn-lt"/>
            </a:rPr>
            <a:t>(67% of </a:t>
          </a:r>
          <a:r>
            <a:rPr lang="en-US" altLang="en-US" sz="1300" b="1" i="1" dirty="0" err="1">
              <a:solidFill>
                <a:schemeClr val="bg1"/>
              </a:solidFill>
              <a:latin typeface="+mn-lt"/>
              <a:ea typeface="+mn-ea"/>
              <a:cs typeface="+mn-ea"/>
              <a:sym typeface="+mn-lt"/>
            </a:rPr>
            <a:t>ttl</a:t>
          </a:r>
          <a:r>
            <a:rPr lang="en-US" altLang="en-US" sz="1300" b="1" i="1" dirty="0">
              <a:solidFill>
                <a:schemeClr val="bg1"/>
              </a:solidFill>
              <a:latin typeface="+mn-lt"/>
              <a:ea typeface="+mn-ea"/>
              <a:cs typeface="+mn-ea"/>
              <a:sym typeface="+mn-lt"/>
            </a:rPr>
            <a:t>  </a:t>
          </a:r>
          <a:r>
            <a:rPr lang="en-US" altLang="zh-CN" sz="1300" b="1" i="1" dirty="0">
              <a:solidFill>
                <a:schemeClr val="bg1"/>
              </a:solidFill>
              <a:latin typeface="+mn-lt"/>
              <a:ea typeface="+mn-ea"/>
              <a:cs typeface="+mn-ea"/>
              <a:sym typeface="+mn-lt"/>
            </a:rPr>
            <a:t>loyalty </a:t>
          </a:r>
          <a:r>
            <a:rPr lang="en-US" altLang="en-US" sz="1300" b="1" i="1" dirty="0">
              <a:solidFill>
                <a:schemeClr val="bg1"/>
              </a:solidFill>
              <a:latin typeface="+mn-lt"/>
              <a:ea typeface="+mn-ea"/>
              <a:cs typeface="+mn-ea"/>
              <a:sym typeface="+mn-lt"/>
            </a:rPr>
            <a:t>clients)</a:t>
          </a:r>
          <a:endParaRPr lang="en-US" altLang="en-US" sz="1300" b="0" i="1" dirty="0">
            <a:solidFill>
              <a:schemeClr val="bg1"/>
            </a:solidFill>
            <a:latin typeface="+mn-lt"/>
            <a:ea typeface="+mn-ea"/>
            <a:cs typeface="+mn-ea"/>
            <a:sym typeface="+mn-lt"/>
          </a:endParaRPr>
        </a:p>
      </dgm:t>
    </dgm:pt>
    <dgm:pt modelId="{D3055394-0936-4949-B601-E59A11D8FB72}" type="parTrans" cxnId="{68C3DA0C-ED00-41D1-8932-107C7B19FC3A}">
      <dgm:prSet/>
      <dgm:spPr/>
      <dgm:t>
        <a:bodyPr/>
        <a:lstStyle/>
        <a:p>
          <a:pPr algn="ctr"/>
          <a:endParaRPr lang="zh-CN" altLang="en-US" sz="1000">
            <a:latin typeface="Dunhill"/>
          </a:endParaRPr>
        </a:p>
      </dgm:t>
    </dgm:pt>
    <dgm:pt modelId="{2A9E0318-7B5A-45B8-89E5-22C8FDF55047}" type="sibTrans" cxnId="{68C3DA0C-ED00-41D1-8932-107C7B19FC3A}">
      <dgm:prSet/>
      <dgm:spPr/>
      <dgm:t>
        <a:bodyPr/>
        <a:lstStyle/>
        <a:p>
          <a:pPr algn="ctr"/>
          <a:endParaRPr lang="zh-CN" altLang="en-US" sz="1000">
            <a:latin typeface="Dunhill"/>
          </a:endParaRPr>
        </a:p>
      </dgm:t>
    </dgm:pt>
    <dgm:pt modelId="{D9814225-6D6C-465C-A5F4-2CE293AABA1B}">
      <dgm:prSet phldrT="[文本]" custT="1"/>
      <dgm:spPr>
        <a:solidFill>
          <a:srgbClr val="9DABBF">
            <a:alpha val="76667"/>
          </a:srgbClr>
        </a:solidFill>
      </dgm:spPr>
      <dgm:t>
        <a:bodyPr/>
        <a:lstStyle/>
        <a:p>
          <a:pPr algn="ctr"/>
          <a:r>
            <a:rPr lang="en-US" altLang="en-US" sz="900" b="1" dirty="0">
              <a:latin typeface="+mn-lt"/>
              <a:ea typeface="+mn-ea"/>
              <a:cs typeface="+mn-ea"/>
              <a:sym typeface="+mn-lt"/>
            </a:rPr>
            <a:t>V2</a:t>
          </a:r>
        </a:p>
        <a:p>
          <a:pPr algn="ctr"/>
          <a:r>
            <a:rPr lang="en-US" altLang="en-US" sz="900" b="0" dirty="0">
              <a:latin typeface="+mn-lt"/>
              <a:ea typeface="+mn-ea"/>
              <a:cs typeface="+mn-ea"/>
              <a:sym typeface="+mn-lt"/>
            </a:rPr>
            <a:t>1,  0.1M</a:t>
          </a:r>
        </a:p>
        <a:p>
          <a:pPr algn="ctr"/>
          <a:r>
            <a:rPr lang="en-US" altLang="en-US" sz="900" b="0" dirty="0">
              <a:latin typeface="+mn-lt"/>
              <a:ea typeface="+mn-ea"/>
              <a:cs typeface="+mn-ea"/>
              <a:sym typeface="+mn-lt"/>
            </a:rPr>
            <a:t>Clients YOY </a:t>
          </a:r>
          <a:r>
            <a:rPr lang="en-US" altLang="en-US" sz="900" b="0" dirty="0">
              <a:solidFill>
                <a:schemeClr val="tx1"/>
              </a:solidFill>
              <a:latin typeface="+mn-lt"/>
              <a:ea typeface="+mn-ea"/>
              <a:cs typeface="+mn-ea"/>
              <a:sym typeface="+mn-lt"/>
            </a:rPr>
            <a:t>0%</a:t>
          </a:r>
        </a:p>
        <a:p>
          <a:pPr algn="ctr"/>
          <a:r>
            <a:rPr lang="en-US" altLang="en-US" sz="900" b="0" dirty="0">
              <a:latin typeface="+mn-lt"/>
              <a:ea typeface="+mn-ea"/>
              <a:cs typeface="+mn-ea"/>
              <a:sym typeface="+mn-lt"/>
            </a:rPr>
            <a:t>Net Sales YOY </a:t>
          </a:r>
          <a:r>
            <a:rPr lang="en-US" altLang="en-US" sz="900" b="0" dirty="0">
              <a:solidFill>
                <a:srgbClr val="C00000"/>
              </a:solidFill>
              <a:latin typeface="+mn-lt"/>
              <a:ea typeface="+mn-ea"/>
              <a:cs typeface="+mn-ea"/>
              <a:sym typeface="+mn-lt"/>
            </a:rPr>
            <a:t>-6%</a:t>
          </a:r>
        </a:p>
        <a:p>
          <a:pPr algn="ctr"/>
          <a:r>
            <a:rPr lang="en-US" altLang="en-US" sz="900" b="1" i="1" dirty="0">
              <a:solidFill>
                <a:schemeClr val="tx1"/>
              </a:solidFill>
              <a:latin typeface="+mn-lt"/>
              <a:ea typeface="+mn-ea"/>
              <a:cs typeface="+mn-ea"/>
              <a:sym typeface="+mn-lt"/>
            </a:rPr>
            <a:t>(2% of </a:t>
          </a:r>
          <a:r>
            <a:rPr lang="en-US" altLang="en-US" sz="900" b="1" i="1" dirty="0" err="1">
              <a:solidFill>
                <a:schemeClr val="tx1"/>
              </a:solidFill>
              <a:latin typeface="+mn-lt"/>
              <a:ea typeface="+mn-ea"/>
              <a:cs typeface="+mn-ea"/>
              <a:sym typeface="+mn-lt"/>
            </a:rPr>
            <a:t>ttl</a:t>
          </a:r>
          <a:r>
            <a:rPr lang="en-US" altLang="en-US" sz="900" b="1" i="1" dirty="0">
              <a:solidFill>
                <a:schemeClr val="tx1"/>
              </a:solidFill>
              <a:latin typeface="+mn-lt"/>
              <a:ea typeface="+mn-ea"/>
              <a:cs typeface="+mn-ea"/>
              <a:sym typeface="+mn-lt"/>
            </a:rPr>
            <a:t> l</a:t>
          </a:r>
          <a:r>
            <a:rPr lang="en-US" altLang="zh-CN" sz="900" b="1" i="1" dirty="0">
              <a:solidFill>
                <a:schemeClr val="tx1"/>
              </a:solidFill>
              <a:latin typeface="+mn-lt"/>
              <a:ea typeface="+mn-ea"/>
              <a:cs typeface="+mn-ea"/>
              <a:sym typeface="+mn-lt"/>
            </a:rPr>
            <a:t>oyalty </a:t>
          </a:r>
          <a:r>
            <a:rPr lang="en-US" altLang="en-US" sz="900" b="1" i="1" dirty="0">
              <a:solidFill>
                <a:schemeClr val="tx1"/>
              </a:solidFill>
              <a:latin typeface="+mn-lt"/>
              <a:ea typeface="+mn-ea"/>
              <a:cs typeface="+mn-ea"/>
              <a:sym typeface="+mn-lt"/>
            </a:rPr>
            <a:t>clients)</a:t>
          </a:r>
          <a:r>
            <a:rPr lang="en-US" altLang="en-US" sz="900" b="0" dirty="0">
              <a:solidFill>
                <a:schemeClr val="tx1"/>
              </a:solidFill>
              <a:latin typeface="+mn-lt"/>
              <a:ea typeface="+mn-ea"/>
              <a:cs typeface="+mn-ea"/>
              <a:sym typeface="+mn-lt"/>
            </a:rPr>
            <a:t> </a:t>
          </a:r>
        </a:p>
      </dgm:t>
    </dgm:pt>
    <dgm:pt modelId="{1F722B94-EF1F-41E1-83C1-ED3B858BF60B}" type="sibTrans" cxnId="{B609EC76-2127-47BF-843D-DF7B69EFAE29}">
      <dgm:prSet/>
      <dgm:spPr/>
      <dgm:t>
        <a:bodyPr/>
        <a:lstStyle/>
        <a:p>
          <a:pPr algn="ctr"/>
          <a:endParaRPr lang="zh-CN" altLang="en-US" sz="1000">
            <a:latin typeface="Dunhill"/>
          </a:endParaRPr>
        </a:p>
      </dgm:t>
    </dgm:pt>
    <dgm:pt modelId="{D691632F-9F7A-4ECD-A5FE-3EFA6A3A4466}" type="parTrans" cxnId="{B609EC76-2127-47BF-843D-DF7B69EFAE29}">
      <dgm:prSet/>
      <dgm:spPr/>
      <dgm:t>
        <a:bodyPr/>
        <a:lstStyle/>
        <a:p>
          <a:pPr algn="ctr"/>
          <a:endParaRPr lang="zh-CN" altLang="en-US" sz="1000">
            <a:latin typeface="Dunhill"/>
          </a:endParaRPr>
        </a:p>
      </dgm:t>
    </dgm:pt>
    <dgm:pt modelId="{D3FFCD69-21F8-4592-A7D1-9EE7ED44FD18}">
      <dgm:prSet custT="1"/>
      <dgm:spPr>
        <a:solidFill>
          <a:srgbClr val="1C3158"/>
        </a:solidFill>
      </dgm:spPr>
      <dgm:t>
        <a:bodyPr/>
        <a:lstStyle/>
        <a:p>
          <a:r>
            <a:rPr lang="en-US" altLang="zh-CN" sz="1500" b="1" dirty="0">
              <a:solidFill>
                <a:schemeClr val="bg1"/>
              </a:solidFill>
              <a:latin typeface="+mn-lt"/>
              <a:ea typeface="+mn-ea"/>
              <a:cs typeface="+mn-ea"/>
              <a:sym typeface="+mn-lt"/>
            </a:rPr>
            <a:t>Loyalty Clients</a:t>
          </a:r>
        </a:p>
        <a:p>
          <a:r>
            <a:rPr lang="en-US" altLang="zh-CN" sz="1500" b="1" dirty="0">
              <a:solidFill>
                <a:schemeClr val="bg1"/>
              </a:solidFill>
              <a:latin typeface="+mn-lt"/>
              <a:ea typeface="+mn-ea"/>
              <a:cs typeface="+mn-ea"/>
              <a:sym typeface="+mn-lt"/>
            </a:rPr>
            <a:t>119, 5.2M</a:t>
          </a:r>
        </a:p>
        <a:p>
          <a:r>
            <a:rPr lang="en-US" altLang="zh-CN" sz="1500" b="1" dirty="0">
              <a:solidFill>
                <a:schemeClr val="bg1"/>
              </a:solidFill>
              <a:latin typeface="+mn-lt"/>
              <a:ea typeface="+mn-ea"/>
              <a:cs typeface="+mn-ea"/>
              <a:sym typeface="+mn-lt"/>
            </a:rPr>
            <a:t>Clients YOY </a:t>
          </a:r>
          <a:r>
            <a:rPr lang="en-US" altLang="zh-CN" sz="1500" b="1" dirty="0">
              <a:solidFill>
                <a:srgbClr val="00B050"/>
              </a:solidFill>
              <a:latin typeface="+mn-lt"/>
              <a:ea typeface="+mn-ea"/>
              <a:cs typeface="+mn-ea"/>
              <a:sym typeface="+mn-lt"/>
            </a:rPr>
            <a:t>+28% </a:t>
          </a:r>
          <a:r>
            <a:rPr lang="en-US" altLang="zh-CN" sz="1500" b="1" dirty="0">
              <a:solidFill>
                <a:schemeClr val="bg1"/>
              </a:solidFill>
              <a:latin typeface="+mn-lt"/>
              <a:ea typeface="+mn-ea"/>
              <a:cs typeface="+mn-ea"/>
              <a:sym typeface="+mn-lt"/>
            </a:rPr>
            <a:t>(119 vs 93)</a:t>
          </a:r>
        </a:p>
        <a:p>
          <a:r>
            <a:rPr lang="en-US" altLang="zh-CN" sz="1500" dirty="0">
              <a:solidFill>
                <a:schemeClr val="bg1"/>
              </a:solidFill>
              <a:latin typeface="+mn-lt"/>
              <a:ea typeface="+mn-ea"/>
              <a:cs typeface="+mn-ea"/>
              <a:sym typeface="+mn-lt"/>
            </a:rPr>
            <a:t>Net Sales YOY </a:t>
          </a:r>
          <a:r>
            <a:rPr lang="en-US" altLang="zh-CN" sz="1500" dirty="0">
              <a:solidFill>
                <a:srgbClr val="00B050"/>
              </a:solidFill>
              <a:latin typeface="+mn-lt"/>
              <a:ea typeface="+mn-ea"/>
              <a:cs typeface="+mn-ea"/>
              <a:sym typeface="+mn-lt"/>
            </a:rPr>
            <a:t>+19% </a:t>
          </a:r>
          <a:r>
            <a:rPr lang="en-US" altLang="zh-CN" sz="1500" dirty="0">
              <a:solidFill>
                <a:schemeClr val="bg1"/>
              </a:solidFill>
              <a:latin typeface="+mn-lt"/>
              <a:ea typeface="+mn-ea"/>
              <a:cs typeface="+mn-ea"/>
              <a:sym typeface="+mn-lt"/>
            </a:rPr>
            <a:t>(5.2M vs 4.4M)</a:t>
          </a:r>
          <a:endParaRPr lang="zh-CN" altLang="en-US" sz="1500" dirty="0">
            <a:solidFill>
              <a:schemeClr val="bg1"/>
            </a:solidFill>
            <a:latin typeface="+mn-lt"/>
            <a:ea typeface="+mn-ea"/>
            <a:cs typeface="+mn-ea"/>
            <a:sym typeface="+mn-lt"/>
          </a:endParaRPr>
        </a:p>
      </dgm:t>
    </dgm:pt>
    <dgm:pt modelId="{A3210D75-D6B9-4340-9E75-992CB42A4E66}" type="parTrans" cxnId="{75F9A3D2-AEB4-4A8D-A90F-2716A6D342CE}">
      <dgm:prSet/>
      <dgm:spPr/>
      <dgm:t>
        <a:bodyPr/>
        <a:lstStyle/>
        <a:p>
          <a:endParaRPr lang="zh-CN" altLang="en-US"/>
        </a:p>
      </dgm:t>
    </dgm:pt>
    <dgm:pt modelId="{0440EE5B-1FA8-4119-AF0E-BECB5B763C3A}" type="sibTrans" cxnId="{75F9A3D2-AEB4-4A8D-A90F-2716A6D342CE}">
      <dgm:prSet/>
      <dgm:spPr/>
      <dgm:t>
        <a:bodyPr/>
        <a:lstStyle/>
        <a:p>
          <a:endParaRPr lang="zh-CN" altLang="en-US"/>
        </a:p>
      </dgm:t>
    </dgm:pt>
    <dgm:pt modelId="{40F68A82-4C60-448F-8855-878658950EBD}" type="pres">
      <dgm:prSet presAssocID="{95DAFD7D-8019-469E-81B4-8A8ACB812DF2}" presName="Name0" presStyleCnt="0">
        <dgm:presLayoutVars>
          <dgm:dir/>
          <dgm:animLvl val="lvl"/>
          <dgm:resizeHandles val="exact"/>
        </dgm:presLayoutVars>
      </dgm:prSet>
      <dgm:spPr/>
    </dgm:pt>
    <dgm:pt modelId="{9DD524B4-3760-4E27-A84B-CFE6A308C4A7}" type="pres">
      <dgm:prSet presAssocID="{D9814225-6D6C-465C-A5F4-2CE293AABA1B}" presName="Name8" presStyleCnt="0"/>
      <dgm:spPr/>
    </dgm:pt>
    <dgm:pt modelId="{B8B5819E-7E58-4A6E-828C-29CD92F9A27D}" type="pres">
      <dgm:prSet presAssocID="{D9814225-6D6C-465C-A5F4-2CE293AABA1B}" presName="level" presStyleLbl="node1" presStyleIdx="0" presStyleCnt="4" custScaleX="96935" custScaleY="110000">
        <dgm:presLayoutVars>
          <dgm:chMax val="1"/>
          <dgm:bulletEnabled val="1"/>
        </dgm:presLayoutVars>
      </dgm:prSet>
      <dgm:spPr/>
    </dgm:pt>
    <dgm:pt modelId="{3AF801C2-6723-4296-8D5E-41E70B9EDBBB}" type="pres">
      <dgm:prSet presAssocID="{D9814225-6D6C-465C-A5F4-2CE293AABA1B}" presName="levelTx" presStyleLbl="revTx" presStyleIdx="0" presStyleCnt="0">
        <dgm:presLayoutVars>
          <dgm:chMax val="1"/>
          <dgm:bulletEnabled val="1"/>
        </dgm:presLayoutVars>
      </dgm:prSet>
      <dgm:spPr/>
    </dgm:pt>
    <dgm:pt modelId="{051A8AFD-CBB4-4C16-BDC5-72B9B5E0EE07}" type="pres">
      <dgm:prSet presAssocID="{9F2A8AF4-D203-4931-B004-B550F4DB2B5A}" presName="Name8" presStyleCnt="0"/>
      <dgm:spPr/>
    </dgm:pt>
    <dgm:pt modelId="{7FCDBABF-0087-44BB-B625-5362E195892F}" type="pres">
      <dgm:prSet presAssocID="{9F2A8AF4-D203-4931-B004-B550F4DB2B5A}" presName="level" presStyleLbl="node1" presStyleIdx="1" presStyleCnt="4" custScaleX="98958" custScaleY="110000">
        <dgm:presLayoutVars>
          <dgm:chMax val="1"/>
          <dgm:bulletEnabled val="1"/>
        </dgm:presLayoutVars>
      </dgm:prSet>
      <dgm:spPr/>
    </dgm:pt>
    <dgm:pt modelId="{212FC04D-E7F3-4570-856E-64E923290407}" type="pres">
      <dgm:prSet presAssocID="{9F2A8AF4-D203-4931-B004-B550F4DB2B5A}" presName="levelTx" presStyleLbl="revTx" presStyleIdx="0" presStyleCnt="0">
        <dgm:presLayoutVars>
          <dgm:chMax val="1"/>
          <dgm:bulletEnabled val="1"/>
        </dgm:presLayoutVars>
      </dgm:prSet>
      <dgm:spPr/>
    </dgm:pt>
    <dgm:pt modelId="{AF85D340-FE95-4C16-A239-A841EDC36365}" type="pres">
      <dgm:prSet presAssocID="{114C9BBB-DB68-4C96-9A3C-676DEA69389A}" presName="Name8" presStyleCnt="0"/>
      <dgm:spPr/>
    </dgm:pt>
    <dgm:pt modelId="{FD80FB14-67E0-494A-8288-1015A90C421F}" type="pres">
      <dgm:prSet presAssocID="{114C9BBB-DB68-4C96-9A3C-676DEA69389A}" presName="level" presStyleLbl="node1" presStyleIdx="2" presStyleCnt="4" custScaleX="99360" custScaleY="110000">
        <dgm:presLayoutVars>
          <dgm:chMax val="1"/>
          <dgm:bulletEnabled val="1"/>
        </dgm:presLayoutVars>
      </dgm:prSet>
      <dgm:spPr/>
    </dgm:pt>
    <dgm:pt modelId="{ACD48480-4D32-4691-A6FE-ED4FD005039C}" type="pres">
      <dgm:prSet presAssocID="{114C9BBB-DB68-4C96-9A3C-676DEA69389A}" presName="levelTx" presStyleLbl="revTx" presStyleIdx="0" presStyleCnt="0">
        <dgm:presLayoutVars>
          <dgm:chMax val="1"/>
          <dgm:bulletEnabled val="1"/>
        </dgm:presLayoutVars>
      </dgm:prSet>
      <dgm:spPr/>
    </dgm:pt>
    <dgm:pt modelId="{93EE5B09-362F-4E0B-B5DF-3E9C4F8E9129}" type="pres">
      <dgm:prSet presAssocID="{D3FFCD69-21F8-4592-A7D1-9EE7ED44FD18}" presName="Name8" presStyleCnt="0"/>
      <dgm:spPr/>
    </dgm:pt>
    <dgm:pt modelId="{BC23D760-F2AB-4A8D-9D75-0811B9939D20}" type="pres">
      <dgm:prSet presAssocID="{D3FFCD69-21F8-4592-A7D1-9EE7ED44FD18}" presName="level" presStyleLbl="node1" presStyleIdx="3" presStyleCnt="4" custScaleY="110000">
        <dgm:presLayoutVars>
          <dgm:chMax val="1"/>
          <dgm:bulletEnabled val="1"/>
        </dgm:presLayoutVars>
      </dgm:prSet>
      <dgm:spPr/>
    </dgm:pt>
    <dgm:pt modelId="{678ECB81-A67F-4FD0-BAC5-6D66FF6883CB}" type="pres">
      <dgm:prSet presAssocID="{D3FFCD69-21F8-4592-A7D1-9EE7ED44FD18}" presName="levelTx" presStyleLbl="revTx" presStyleIdx="0" presStyleCnt="0">
        <dgm:presLayoutVars>
          <dgm:chMax val="1"/>
          <dgm:bulletEnabled val="1"/>
        </dgm:presLayoutVars>
      </dgm:prSet>
      <dgm:spPr/>
    </dgm:pt>
  </dgm:ptLst>
  <dgm:cxnLst>
    <dgm:cxn modelId="{58FDB60A-A3F7-4523-B6B8-1FD38436D944}" type="presOf" srcId="{114C9BBB-DB68-4C96-9A3C-676DEA69389A}" destId="{FD80FB14-67E0-494A-8288-1015A90C421F}" srcOrd="0" destOrd="0" presId="urn:microsoft.com/office/officeart/2005/8/layout/pyramid1"/>
    <dgm:cxn modelId="{68C3DA0C-ED00-41D1-8932-107C7B19FC3A}" srcId="{95DAFD7D-8019-469E-81B4-8A8ACB812DF2}" destId="{114C9BBB-DB68-4C96-9A3C-676DEA69389A}" srcOrd="2" destOrd="0" parTransId="{D3055394-0936-4949-B601-E59A11D8FB72}" sibTransId="{2A9E0318-7B5A-45B8-89E5-22C8FDF55047}"/>
    <dgm:cxn modelId="{CC73EF33-F961-4470-8295-5CA9E7B34671}" type="presOf" srcId="{9F2A8AF4-D203-4931-B004-B550F4DB2B5A}" destId="{7FCDBABF-0087-44BB-B625-5362E195892F}" srcOrd="0" destOrd="0" presId="urn:microsoft.com/office/officeart/2005/8/layout/pyramid1"/>
    <dgm:cxn modelId="{A85BCE3A-A9AD-42A9-AD5B-5063D72C509F}" type="presOf" srcId="{114C9BBB-DB68-4C96-9A3C-676DEA69389A}" destId="{ACD48480-4D32-4691-A6FE-ED4FD005039C}" srcOrd="1" destOrd="0" presId="urn:microsoft.com/office/officeart/2005/8/layout/pyramid1"/>
    <dgm:cxn modelId="{0B7AA675-452F-4F88-9A7C-52FCE422BFE1}" type="presOf" srcId="{D3FFCD69-21F8-4592-A7D1-9EE7ED44FD18}" destId="{BC23D760-F2AB-4A8D-9D75-0811B9939D20}" srcOrd="0" destOrd="0" presId="urn:microsoft.com/office/officeart/2005/8/layout/pyramid1"/>
    <dgm:cxn modelId="{B609EC76-2127-47BF-843D-DF7B69EFAE29}" srcId="{95DAFD7D-8019-469E-81B4-8A8ACB812DF2}" destId="{D9814225-6D6C-465C-A5F4-2CE293AABA1B}" srcOrd="0" destOrd="0" parTransId="{D691632F-9F7A-4ECD-A5FE-3EFA6A3A4466}" sibTransId="{1F722B94-EF1F-41E1-83C1-ED3B858BF60B}"/>
    <dgm:cxn modelId="{645A6B91-5059-410C-B2FA-9672EBE1ADAD}" type="presOf" srcId="{9F2A8AF4-D203-4931-B004-B550F4DB2B5A}" destId="{212FC04D-E7F3-4570-856E-64E923290407}" srcOrd="1" destOrd="0" presId="urn:microsoft.com/office/officeart/2005/8/layout/pyramid1"/>
    <dgm:cxn modelId="{FF5700B1-6F3A-4F39-B165-445664C427C9}" srcId="{95DAFD7D-8019-469E-81B4-8A8ACB812DF2}" destId="{9F2A8AF4-D203-4931-B004-B550F4DB2B5A}" srcOrd="1" destOrd="0" parTransId="{1C59655B-8839-4E92-BEB7-8803A99AB994}" sibTransId="{D2AF7163-A2F1-48FF-B5F9-43AF7EF37491}"/>
    <dgm:cxn modelId="{376AD7C7-87E4-40DE-BE35-96AE7A0A5470}" type="presOf" srcId="{D3FFCD69-21F8-4592-A7D1-9EE7ED44FD18}" destId="{678ECB81-A67F-4FD0-BAC5-6D66FF6883CB}" srcOrd="1" destOrd="0" presId="urn:microsoft.com/office/officeart/2005/8/layout/pyramid1"/>
    <dgm:cxn modelId="{75F9A3D2-AEB4-4A8D-A90F-2716A6D342CE}" srcId="{95DAFD7D-8019-469E-81B4-8A8ACB812DF2}" destId="{D3FFCD69-21F8-4592-A7D1-9EE7ED44FD18}" srcOrd="3" destOrd="0" parTransId="{A3210D75-D6B9-4340-9E75-992CB42A4E66}" sibTransId="{0440EE5B-1FA8-4119-AF0E-BECB5B763C3A}"/>
    <dgm:cxn modelId="{5F9569D5-23F1-4225-A28C-31E4AB5E1A0B}" type="presOf" srcId="{95DAFD7D-8019-469E-81B4-8A8ACB812DF2}" destId="{40F68A82-4C60-448F-8855-878658950EBD}" srcOrd="0" destOrd="0" presId="urn:microsoft.com/office/officeart/2005/8/layout/pyramid1"/>
    <dgm:cxn modelId="{616C14EE-8F76-49D7-A9AB-D1246A3B03AE}" type="presOf" srcId="{D9814225-6D6C-465C-A5F4-2CE293AABA1B}" destId="{B8B5819E-7E58-4A6E-828C-29CD92F9A27D}" srcOrd="0" destOrd="0" presId="urn:microsoft.com/office/officeart/2005/8/layout/pyramid1"/>
    <dgm:cxn modelId="{FA4CE9FC-852B-4DC3-97A6-4DC80FD25455}" type="presOf" srcId="{D9814225-6D6C-465C-A5F4-2CE293AABA1B}" destId="{3AF801C2-6723-4296-8D5E-41E70B9EDBBB}" srcOrd="1" destOrd="0" presId="urn:microsoft.com/office/officeart/2005/8/layout/pyramid1"/>
    <dgm:cxn modelId="{E928DB1C-4F9B-4B5B-A350-88F793DE038C}" type="presParOf" srcId="{40F68A82-4C60-448F-8855-878658950EBD}" destId="{9DD524B4-3760-4E27-A84B-CFE6A308C4A7}" srcOrd="0" destOrd="0" presId="urn:microsoft.com/office/officeart/2005/8/layout/pyramid1"/>
    <dgm:cxn modelId="{B68545A8-29B8-4B8E-81A5-E94957127864}" type="presParOf" srcId="{9DD524B4-3760-4E27-A84B-CFE6A308C4A7}" destId="{B8B5819E-7E58-4A6E-828C-29CD92F9A27D}" srcOrd="0" destOrd="0" presId="urn:microsoft.com/office/officeart/2005/8/layout/pyramid1"/>
    <dgm:cxn modelId="{B1B13DD1-8C09-4ED2-A918-F28FBCBBDD46}" type="presParOf" srcId="{9DD524B4-3760-4E27-A84B-CFE6A308C4A7}" destId="{3AF801C2-6723-4296-8D5E-41E70B9EDBBB}" srcOrd="1" destOrd="0" presId="urn:microsoft.com/office/officeart/2005/8/layout/pyramid1"/>
    <dgm:cxn modelId="{E17A3F06-4EDE-4F00-B92E-8CFA23582000}" type="presParOf" srcId="{40F68A82-4C60-448F-8855-878658950EBD}" destId="{051A8AFD-CBB4-4C16-BDC5-72B9B5E0EE07}" srcOrd="1" destOrd="0" presId="urn:microsoft.com/office/officeart/2005/8/layout/pyramid1"/>
    <dgm:cxn modelId="{50B0ACE6-2C26-4860-9739-B5885A5271FF}" type="presParOf" srcId="{051A8AFD-CBB4-4C16-BDC5-72B9B5E0EE07}" destId="{7FCDBABF-0087-44BB-B625-5362E195892F}" srcOrd="0" destOrd="0" presId="urn:microsoft.com/office/officeart/2005/8/layout/pyramid1"/>
    <dgm:cxn modelId="{0662555A-9C02-4A42-8B43-3EECF8CF26B8}" type="presParOf" srcId="{051A8AFD-CBB4-4C16-BDC5-72B9B5E0EE07}" destId="{212FC04D-E7F3-4570-856E-64E923290407}" srcOrd="1" destOrd="0" presId="urn:microsoft.com/office/officeart/2005/8/layout/pyramid1"/>
    <dgm:cxn modelId="{0FAA480D-3495-4C3F-AEB4-DD7BAEAAFFEA}" type="presParOf" srcId="{40F68A82-4C60-448F-8855-878658950EBD}" destId="{AF85D340-FE95-4C16-A239-A841EDC36365}" srcOrd="2" destOrd="0" presId="urn:microsoft.com/office/officeart/2005/8/layout/pyramid1"/>
    <dgm:cxn modelId="{97927032-54A7-441E-9B1A-433D02CBF64F}" type="presParOf" srcId="{AF85D340-FE95-4C16-A239-A841EDC36365}" destId="{FD80FB14-67E0-494A-8288-1015A90C421F}" srcOrd="0" destOrd="0" presId="urn:microsoft.com/office/officeart/2005/8/layout/pyramid1"/>
    <dgm:cxn modelId="{5047F88B-824A-4519-89C8-76DEBAF78759}" type="presParOf" srcId="{AF85D340-FE95-4C16-A239-A841EDC36365}" destId="{ACD48480-4D32-4691-A6FE-ED4FD005039C}" srcOrd="1" destOrd="0" presId="urn:microsoft.com/office/officeart/2005/8/layout/pyramid1"/>
    <dgm:cxn modelId="{03832D88-22A7-48FB-B29F-150AB0B4D817}" type="presParOf" srcId="{40F68A82-4C60-448F-8855-878658950EBD}" destId="{93EE5B09-362F-4E0B-B5DF-3E9C4F8E9129}" srcOrd="3" destOrd="0" presId="urn:microsoft.com/office/officeart/2005/8/layout/pyramid1"/>
    <dgm:cxn modelId="{FDBC1165-2F72-405D-9515-C22CBC242ED6}" type="presParOf" srcId="{93EE5B09-362F-4E0B-B5DF-3E9C4F8E9129}" destId="{BC23D760-F2AB-4A8D-9D75-0811B9939D20}" srcOrd="0" destOrd="0" presId="urn:microsoft.com/office/officeart/2005/8/layout/pyramid1"/>
    <dgm:cxn modelId="{3B147FE5-015C-4DC4-95FD-5502D29F29D6}" type="presParOf" srcId="{93EE5B09-362F-4E0B-B5DF-3E9C4F8E9129}" destId="{678ECB81-A67F-4FD0-BAC5-6D66FF6883CB}" srcOrd="1" destOrd="0" presId="urn:microsoft.com/office/officeart/2005/8/layout/pyramid1"/>
  </dgm:cxnLst>
  <dgm:bg/>
  <dgm:whole/>
  <dgm:extLst>
    <a:ext uri="http://schemas.microsoft.com/office/drawing/2008/diagram">
      <dsp:dataModelExt xmlns:dsp="http://schemas.microsoft.com/office/drawing/2008/diagram" relId="rId10"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B5819E-7E58-4A6E-828C-29CD92F9A27D}">
      <dsp:nvSpPr>
        <dsp:cNvPr id="0" name=""/>
        <dsp:cNvSpPr/>
      </dsp:nvSpPr>
      <dsp:spPr>
        <a:xfrm>
          <a:off x="2178050" y="0"/>
          <a:ext cx="1393294" cy="1448982"/>
        </a:xfrm>
        <a:prstGeom prst="trapezoid">
          <a:avLst>
            <a:gd name="adj" fmla="val 51581"/>
          </a:avLst>
        </a:prstGeom>
        <a:solidFill>
          <a:srgbClr val="9DABBF">
            <a:alpha val="76667"/>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altLang="en-US" sz="900" b="1" kern="1200" dirty="0">
              <a:latin typeface="+mn-lt"/>
              <a:ea typeface="+mn-ea"/>
              <a:cs typeface="+mn-ea"/>
              <a:sym typeface="+mn-lt"/>
            </a:rPr>
            <a:t>V2</a:t>
          </a:r>
        </a:p>
        <a:p>
          <a:pPr marL="0" lvl="0" indent="0" algn="ctr" defTabSz="400050">
            <a:lnSpc>
              <a:spcPct val="90000"/>
            </a:lnSpc>
            <a:spcBef>
              <a:spcPct val="0"/>
            </a:spcBef>
            <a:spcAft>
              <a:spcPct val="35000"/>
            </a:spcAft>
            <a:buNone/>
          </a:pPr>
          <a:r>
            <a:rPr lang="en-US" altLang="en-US" sz="900" b="0" kern="1200" dirty="0">
              <a:latin typeface="+mn-lt"/>
              <a:ea typeface="+mn-ea"/>
              <a:cs typeface="+mn-ea"/>
              <a:sym typeface="+mn-lt"/>
            </a:rPr>
            <a:t>1,  0.1M</a:t>
          </a:r>
        </a:p>
        <a:p>
          <a:pPr marL="0" lvl="0" indent="0" algn="ctr" defTabSz="400050">
            <a:lnSpc>
              <a:spcPct val="90000"/>
            </a:lnSpc>
            <a:spcBef>
              <a:spcPct val="0"/>
            </a:spcBef>
            <a:spcAft>
              <a:spcPct val="35000"/>
            </a:spcAft>
            <a:buNone/>
          </a:pPr>
          <a:r>
            <a:rPr lang="en-US" altLang="en-US" sz="900" b="0" kern="1200" dirty="0">
              <a:latin typeface="+mn-lt"/>
              <a:ea typeface="+mn-ea"/>
              <a:cs typeface="+mn-ea"/>
              <a:sym typeface="+mn-lt"/>
            </a:rPr>
            <a:t>Clients YOY </a:t>
          </a:r>
          <a:r>
            <a:rPr lang="en-US" altLang="en-US" sz="900" b="0" kern="1200" dirty="0">
              <a:solidFill>
                <a:schemeClr val="tx1"/>
              </a:solidFill>
              <a:latin typeface="+mn-lt"/>
              <a:ea typeface="+mn-ea"/>
              <a:cs typeface="+mn-ea"/>
              <a:sym typeface="+mn-lt"/>
            </a:rPr>
            <a:t>0%</a:t>
          </a:r>
        </a:p>
        <a:p>
          <a:pPr marL="0" lvl="0" indent="0" algn="ctr" defTabSz="400050">
            <a:lnSpc>
              <a:spcPct val="90000"/>
            </a:lnSpc>
            <a:spcBef>
              <a:spcPct val="0"/>
            </a:spcBef>
            <a:spcAft>
              <a:spcPct val="35000"/>
            </a:spcAft>
            <a:buNone/>
          </a:pPr>
          <a:r>
            <a:rPr lang="en-US" altLang="en-US" sz="900" b="0" kern="1200" dirty="0">
              <a:latin typeface="+mn-lt"/>
              <a:ea typeface="+mn-ea"/>
              <a:cs typeface="+mn-ea"/>
              <a:sym typeface="+mn-lt"/>
            </a:rPr>
            <a:t>Net Sales YOY </a:t>
          </a:r>
          <a:r>
            <a:rPr lang="en-US" altLang="en-US" sz="900" b="0" kern="1200" dirty="0">
              <a:solidFill>
                <a:srgbClr val="C00000"/>
              </a:solidFill>
              <a:latin typeface="+mn-lt"/>
              <a:ea typeface="+mn-ea"/>
              <a:cs typeface="+mn-ea"/>
              <a:sym typeface="+mn-lt"/>
            </a:rPr>
            <a:t>-6%</a:t>
          </a:r>
        </a:p>
        <a:p>
          <a:pPr marL="0" lvl="0" indent="0" algn="ctr" defTabSz="400050">
            <a:lnSpc>
              <a:spcPct val="90000"/>
            </a:lnSpc>
            <a:spcBef>
              <a:spcPct val="0"/>
            </a:spcBef>
            <a:spcAft>
              <a:spcPct val="35000"/>
            </a:spcAft>
            <a:buNone/>
          </a:pPr>
          <a:r>
            <a:rPr lang="en-US" altLang="en-US" sz="900" b="1" i="1" kern="1200" dirty="0">
              <a:solidFill>
                <a:schemeClr val="tx1"/>
              </a:solidFill>
              <a:latin typeface="+mn-lt"/>
              <a:ea typeface="+mn-ea"/>
              <a:cs typeface="+mn-ea"/>
              <a:sym typeface="+mn-lt"/>
            </a:rPr>
            <a:t>(2% of </a:t>
          </a:r>
          <a:r>
            <a:rPr lang="en-US" altLang="en-US" sz="900" b="1" i="1" kern="1200" dirty="0" err="1">
              <a:solidFill>
                <a:schemeClr val="tx1"/>
              </a:solidFill>
              <a:latin typeface="+mn-lt"/>
              <a:ea typeface="+mn-ea"/>
              <a:cs typeface="+mn-ea"/>
              <a:sym typeface="+mn-lt"/>
            </a:rPr>
            <a:t>ttl</a:t>
          </a:r>
          <a:r>
            <a:rPr lang="en-US" altLang="en-US" sz="900" b="1" i="1" kern="1200" dirty="0">
              <a:solidFill>
                <a:schemeClr val="tx1"/>
              </a:solidFill>
              <a:latin typeface="+mn-lt"/>
              <a:ea typeface="+mn-ea"/>
              <a:cs typeface="+mn-ea"/>
              <a:sym typeface="+mn-lt"/>
            </a:rPr>
            <a:t> l</a:t>
          </a:r>
          <a:r>
            <a:rPr lang="en-US" altLang="zh-CN" sz="900" b="1" i="1" kern="1200" dirty="0">
              <a:solidFill>
                <a:schemeClr val="tx1"/>
              </a:solidFill>
              <a:latin typeface="+mn-lt"/>
              <a:ea typeface="+mn-ea"/>
              <a:cs typeface="+mn-ea"/>
              <a:sym typeface="+mn-lt"/>
            </a:rPr>
            <a:t>oyalty </a:t>
          </a:r>
          <a:r>
            <a:rPr lang="en-US" altLang="en-US" sz="900" b="1" i="1" kern="1200" dirty="0">
              <a:solidFill>
                <a:schemeClr val="tx1"/>
              </a:solidFill>
              <a:latin typeface="+mn-lt"/>
              <a:ea typeface="+mn-ea"/>
              <a:cs typeface="+mn-ea"/>
              <a:sym typeface="+mn-lt"/>
            </a:rPr>
            <a:t>clients)</a:t>
          </a:r>
          <a:r>
            <a:rPr lang="en-US" altLang="en-US" sz="900" b="0" kern="1200" dirty="0">
              <a:solidFill>
                <a:schemeClr val="tx1"/>
              </a:solidFill>
              <a:latin typeface="+mn-lt"/>
              <a:ea typeface="+mn-ea"/>
              <a:cs typeface="+mn-ea"/>
              <a:sym typeface="+mn-lt"/>
            </a:rPr>
            <a:t> </a:t>
          </a:r>
        </a:p>
      </dsp:txBody>
      <dsp:txXfrm>
        <a:off x="2178050" y="0"/>
        <a:ext cx="1393294" cy="1448982"/>
      </dsp:txXfrm>
    </dsp:sp>
    <dsp:sp modelId="{7FCDBABF-0087-44BB-B625-5362E195892F}">
      <dsp:nvSpPr>
        <dsp:cNvPr id="0" name=""/>
        <dsp:cNvSpPr/>
      </dsp:nvSpPr>
      <dsp:spPr>
        <a:xfrm>
          <a:off x="1452326" y="1448982"/>
          <a:ext cx="2844743" cy="1448982"/>
        </a:xfrm>
        <a:prstGeom prst="trapezoid">
          <a:avLst>
            <a:gd name="adj" fmla="val 49599"/>
          </a:avLst>
        </a:prstGeom>
        <a:solidFill>
          <a:srgbClr val="778AA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66725">
            <a:lnSpc>
              <a:spcPct val="90000"/>
            </a:lnSpc>
            <a:spcBef>
              <a:spcPct val="0"/>
            </a:spcBef>
            <a:spcAft>
              <a:spcPct val="35000"/>
            </a:spcAft>
            <a:buNone/>
          </a:pPr>
          <a:r>
            <a:rPr lang="en-US" altLang="en-US" sz="1050" b="1" kern="1200" dirty="0">
              <a:solidFill>
                <a:schemeClr val="bg1"/>
              </a:solidFill>
              <a:latin typeface="+mn-lt"/>
              <a:ea typeface="+mn-ea"/>
              <a:cs typeface="+mn-ea"/>
              <a:sym typeface="+mn-lt"/>
            </a:rPr>
            <a:t>V1</a:t>
          </a:r>
        </a:p>
        <a:p>
          <a:pPr marL="0" lvl="0" indent="0" algn="ctr" defTabSz="466725">
            <a:lnSpc>
              <a:spcPct val="90000"/>
            </a:lnSpc>
            <a:spcBef>
              <a:spcPct val="0"/>
            </a:spcBef>
            <a:spcAft>
              <a:spcPct val="35000"/>
            </a:spcAft>
            <a:buNone/>
          </a:pPr>
          <a:r>
            <a:rPr lang="en-US" altLang="en-US" sz="1000" b="0" kern="1200" dirty="0">
              <a:solidFill>
                <a:schemeClr val="bg1"/>
              </a:solidFill>
              <a:latin typeface="+mn-lt"/>
              <a:ea typeface="+mn-ea"/>
              <a:cs typeface="+mn-ea"/>
              <a:sym typeface="+mn-lt"/>
            </a:rPr>
            <a:t>38, 2.5M</a:t>
          </a:r>
        </a:p>
        <a:p>
          <a:pPr marL="0" lvl="0" indent="0" algn="ctr" defTabSz="466725">
            <a:lnSpc>
              <a:spcPct val="90000"/>
            </a:lnSpc>
            <a:spcBef>
              <a:spcPct val="0"/>
            </a:spcBef>
            <a:spcAft>
              <a:spcPct val="35000"/>
            </a:spcAft>
            <a:buNone/>
          </a:pPr>
          <a:r>
            <a:rPr lang="en-US" altLang="en-US" sz="1000" b="0" kern="1200" dirty="0">
              <a:solidFill>
                <a:schemeClr val="bg1"/>
              </a:solidFill>
              <a:latin typeface="+mn-lt"/>
              <a:ea typeface="+mn-ea"/>
              <a:cs typeface="+mn-ea"/>
              <a:sym typeface="+mn-lt"/>
            </a:rPr>
            <a:t>C</a:t>
          </a:r>
          <a:r>
            <a:rPr lang="en-US" altLang="zh-CN" sz="1000" b="0" kern="1200" dirty="0">
              <a:solidFill>
                <a:schemeClr val="bg1"/>
              </a:solidFill>
              <a:latin typeface="+mn-lt"/>
              <a:ea typeface="+mn-ea"/>
              <a:cs typeface="+mn-ea"/>
              <a:sym typeface="+mn-lt"/>
            </a:rPr>
            <a:t>lients YOY </a:t>
          </a:r>
          <a:r>
            <a:rPr lang="en-US" altLang="zh-CN" sz="1000" b="0" kern="1200" dirty="0">
              <a:solidFill>
                <a:srgbClr val="00B050"/>
              </a:solidFill>
              <a:latin typeface="+mn-lt"/>
              <a:ea typeface="+mn-ea"/>
              <a:cs typeface="+mn-ea"/>
              <a:sym typeface="+mn-lt"/>
            </a:rPr>
            <a:t>+50% </a:t>
          </a:r>
          <a:r>
            <a:rPr lang="en-US" altLang="zh-CN" sz="1000" b="0" kern="1200" dirty="0">
              <a:solidFill>
                <a:schemeClr val="bg1"/>
              </a:solidFill>
              <a:latin typeface="+mn-lt"/>
              <a:ea typeface="+mn-ea"/>
              <a:cs typeface="+mn-ea"/>
              <a:sym typeface="+mn-lt"/>
            </a:rPr>
            <a:t>(33 vs 22)</a:t>
          </a:r>
        </a:p>
        <a:p>
          <a:pPr marL="0" lvl="0" indent="0" algn="ctr" defTabSz="466725">
            <a:lnSpc>
              <a:spcPct val="90000"/>
            </a:lnSpc>
            <a:spcBef>
              <a:spcPct val="0"/>
            </a:spcBef>
            <a:spcAft>
              <a:spcPct val="35000"/>
            </a:spcAft>
            <a:buNone/>
          </a:pPr>
          <a:r>
            <a:rPr lang="en-US" altLang="en-US" sz="1000" b="0" kern="1200" dirty="0">
              <a:solidFill>
                <a:schemeClr val="bg1"/>
              </a:solidFill>
              <a:latin typeface="+mn-lt"/>
              <a:ea typeface="+mn-ea"/>
              <a:cs typeface="+mn-ea"/>
              <a:sym typeface="+mn-lt"/>
            </a:rPr>
            <a:t>Net Sales YOY </a:t>
          </a:r>
          <a:r>
            <a:rPr lang="en-US" altLang="en-US" sz="1000" b="0" kern="1200" dirty="0">
              <a:solidFill>
                <a:srgbClr val="00B050"/>
              </a:solidFill>
              <a:latin typeface="+mn-lt"/>
              <a:ea typeface="+mn-ea"/>
              <a:cs typeface="+mn-ea"/>
              <a:sym typeface="+mn-lt"/>
            </a:rPr>
            <a:t>+33% </a:t>
          </a:r>
          <a:r>
            <a:rPr lang="en-US" altLang="en-US" sz="1000" b="0" kern="1200" dirty="0">
              <a:solidFill>
                <a:schemeClr val="bg1"/>
              </a:solidFill>
              <a:latin typeface="+mn-lt"/>
              <a:ea typeface="+mn-ea"/>
              <a:cs typeface="+mn-ea"/>
              <a:sym typeface="+mn-lt"/>
            </a:rPr>
            <a:t>(2.5M vs 2.2M)</a:t>
          </a:r>
        </a:p>
        <a:p>
          <a:pPr marL="0" lvl="0" indent="0" algn="ctr" defTabSz="466725">
            <a:lnSpc>
              <a:spcPct val="90000"/>
            </a:lnSpc>
            <a:spcBef>
              <a:spcPct val="0"/>
            </a:spcBef>
            <a:spcAft>
              <a:spcPct val="35000"/>
            </a:spcAft>
            <a:buNone/>
          </a:pPr>
          <a:r>
            <a:rPr lang="en-US" altLang="en-US" sz="1000" b="1" i="1" kern="1200" dirty="0">
              <a:solidFill>
                <a:schemeClr val="bg1"/>
              </a:solidFill>
              <a:latin typeface="+mn-lt"/>
              <a:ea typeface="+mn-ea"/>
              <a:cs typeface="+mn-ea"/>
              <a:sym typeface="+mn-lt"/>
            </a:rPr>
            <a:t>(32% of </a:t>
          </a:r>
          <a:r>
            <a:rPr lang="en-US" altLang="en-US" sz="1000" b="1" i="1" kern="1200" dirty="0" err="1">
              <a:solidFill>
                <a:schemeClr val="bg1"/>
              </a:solidFill>
              <a:latin typeface="+mn-lt"/>
              <a:ea typeface="+mn-ea"/>
              <a:cs typeface="+mn-ea"/>
              <a:sym typeface="+mn-lt"/>
            </a:rPr>
            <a:t>ttl</a:t>
          </a:r>
          <a:r>
            <a:rPr lang="en-US" altLang="en-US" sz="1000" b="1" i="1" kern="1200" dirty="0">
              <a:solidFill>
                <a:schemeClr val="bg1"/>
              </a:solidFill>
              <a:latin typeface="+mn-lt"/>
              <a:ea typeface="+mn-ea"/>
              <a:cs typeface="+mn-ea"/>
              <a:sym typeface="+mn-lt"/>
            </a:rPr>
            <a:t> l</a:t>
          </a:r>
          <a:r>
            <a:rPr lang="en-US" altLang="zh-CN" sz="1000" b="1" i="1" kern="1200" dirty="0">
              <a:solidFill>
                <a:schemeClr val="bg1"/>
              </a:solidFill>
              <a:latin typeface="+mn-lt"/>
              <a:ea typeface="+mn-ea"/>
              <a:cs typeface="+mn-ea"/>
              <a:sym typeface="+mn-lt"/>
            </a:rPr>
            <a:t>oyalty </a:t>
          </a:r>
          <a:r>
            <a:rPr lang="en-US" altLang="en-US" sz="1000" b="1" i="1" kern="1200" dirty="0">
              <a:solidFill>
                <a:schemeClr val="bg1"/>
              </a:solidFill>
              <a:latin typeface="+mn-lt"/>
              <a:ea typeface="+mn-ea"/>
              <a:cs typeface="+mn-ea"/>
              <a:sym typeface="+mn-lt"/>
            </a:rPr>
            <a:t>clients)</a:t>
          </a:r>
          <a:endParaRPr lang="en-US" altLang="en-US" sz="1000" b="0" kern="1200" dirty="0">
            <a:solidFill>
              <a:schemeClr val="accent6">
                <a:lumMod val="50000"/>
              </a:schemeClr>
            </a:solidFill>
            <a:latin typeface="+mn-lt"/>
            <a:ea typeface="+mn-ea"/>
            <a:cs typeface="+mn-ea"/>
            <a:sym typeface="+mn-lt"/>
          </a:endParaRPr>
        </a:p>
      </dsp:txBody>
      <dsp:txXfrm>
        <a:off x="1950156" y="1448982"/>
        <a:ext cx="1849083" cy="1448982"/>
      </dsp:txXfrm>
    </dsp:sp>
    <dsp:sp modelId="{FD80FB14-67E0-494A-8288-1015A90C421F}">
      <dsp:nvSpPr>
        <dsp:cNvPr id="0" name=""/>
        <dsp:cNvSpPr/>
      </dsp:nvSpPr>
      <dsp:spPr>
        <a:xfrm>
          <a:off x="732473" y="2897965"/>
          <a:ext cx="4284449" cy="1448982"/>
        </a:xfrm>
        <a:prstGeom prst="trapezoid">
          <a:avLst>
            <a:gd name="adj" fmla="val 49599"/>
          </a:avLst>
        </a:prstGeom>
        <a:solidFill>
          <a:srgbClr val="30549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altLang="en-US" sz="1300" b="1" kern="1200" dirty="0">
              <a:solidFill>
                <a:schemeClr val="bg1"/>
              </a:solidFill>
              <a:latin typeface="+mn-lt"/>
              <a:ea typeface="+mn-ea"/>
              <a:cs typeface="+mn-ea"/>
              <a:sym typeface="+mn-lt"/>
            </a:rPr>
            <a:t>V0</a:t>
          </a:r>
        </a:p>
        <a:p>
          <a:pPr marL="0" lvl="0" indent="0" algn="ctr" defTabSz="577850">
            <a:lnSpc>
              <a:spcPct val="90000"/>
            </a:lnSpc>
            <a:spcBef>
              <a:spcPct val="0"/>
            </a:spcBef>
            <a:spcAft>
              <a:spcPct val="35000"/>
            </a:spcAft>
            <a:buNone/>
          </a:pPr>
          <a:r>
            <a:rPr lang="en-US" altLang="en-US" sz="1300" b="0" kern="1200" dirty="0">
              <a:solidFill>
                <a:schemeClr val="bg1"/>
              </a:solidFill>
              <a:latin typeface="+mn-lt"/>
              <a:ea typeface="+mn-ea"/>
              <a:cs typeface="+mn-ea"/>
              <a:sym typeface="+mn-lt"/>
            </a:rPr>
            <a:t>80, 2.6M</a:t>
          </a:r>
        </a:p>
        <a:p>
          <a:pPr marL="0" lvl="0" indent="0" algn="ctr" defTabSz="577850">
            <a:lnSpc>
              <a:spcPct val="90000"/>
            </a:lnSpc>
            <a:spcBef>
              <a:spcPct val="0"/>
            </a:spcBef>
            <a:spcAft>
              <a:spcPct val="35000"/>
            </a:spcAft>
            <a:buNone/>
          </a:pPr>
          <a:r>
            <a:rPr lang="en-US" altLang="en-US" sz="1300" b="0" kern="1200" dirty="0">
              <a:solidFill>
                <a:schemeClr val="bg1"/>
              </a:solidFill>
              <a:latin typeface="+mn-lt"/>
              <a:ea typeface="+mn-ea"/>
              <a:cs typeface="+mn-ea"/>
              <a:sym typeface="+mn-lt"/>
            </a:rPr>
            <a:t>C</a:t>
          </a:r>
          <a:r>
            <a:rPr lang="en-US" altLang="zh-CN" sz="1300" b="0" kern="1200" dirty="0">
              <a:solidFill>
                <a:schemeClr val="bg1"/>
              </a:solidFill>
              <a:latin typeface="+mn-lt"/>
              <a:ea typeface="+mn-ea"/>
              <a:cs typeface="+mn-ea"/>
              <a:sym typeface="+mn-lt"/>
            </a:rPr>
            <a:t>lients YOY </a:t>
          </a:r>
          <a:r>
            <a:rPr lang="en-US" altLang="zh-CN" sz="1300" b="0" kern="1200" dirty="0">
              <a:solidFill>
                <a:srgbClr val="00B050"/>
              </a:solidFill>
              <a:latin typeface="+mn-lt"/>
              <a:ea typeface="+mn-ea"/>
              <a:cs typeface="+mn-ea"/>
              <a:sym typeface="+mn-lt"/>
            </a:rPr>
            <a:t>+27% </a:t>
          </a:r>
          <a:r>
            <a:rPr lang="en-US" altLang="zh-CN" sz="1300" b="0" kern="1200" dirty="0">
              <a:solidFill>
                <a:schemeClr val="bg1"/>
              </a:solidFill>
              <a:latin typeface="+mn-lt"/>
              <a:ea typeface="+mn-ea"/>
              <a:cs typeface="+mn-ea"/>
              <a:sym typeface="+mn-lt"/>
            </a:rPr>
            <a:t>(80 vs 63)</a:t>
          </a:r>
        </a:p>
        <a:p>
          <a:pPr marL="0" lvl="0" indent="0" algn="ctr" defTabSz="577850">
            <a:lnSpc>
              <a:spcPct val="90000"/>
            </a:lnSpc>
            <a:spcBef>
              <a:spcPct val="0"/>
            </a:spcBef>
            <a:spcAft>
              <a:spcPct val="35000"/>
            </a:spcAft>
            <a:buNone/>
          </a:pPr>
          <a:r>
            <a:rPr lang="en-US" altLang="en-US" sz="1300" b="0" kern="1200" dirty="0">
              <a:solidFill>
                <a:schemeClr val="bg1"/>
              </a:solidFill>
              <a:latin typeface="+mn-lt"/>
              <a:ea typeface="+mn-ea"/>
              <a:cs typeface="+mn-ea"/>
              <a:sym typeface="+mn-lt"/>
            </a:rPr>
            <a:t>Net Sales YOY </a:t>
          </a:r>
          <a:r>
            <a:rPr lang="en-US" altLang="en-US" sz="1300" b="0" kern="1200" dirty="0">
              <a:solidFill>
                <a:srgbClr val="00B050"/>
              </a:solidFill>
              <a:latin typeface="+mn-lt"/>
              <a:ea typeface="+mn-ea"/>
              <a:cs typeface="+mn-ea"/>
              <a:sym typeface="+mn-lt"/>
            </a:rPr>
            <a:t>+26% </a:t>
          </a:r>
          <a:r>
            <a:rPr lang="en-US" altLang="en-US" sz="1300" b="0" kern="1200" dirty="0">
              <a:solidFill>
                <a:schemeClr val="bg1"/>
              </a:solidFill>
              <a:latin typeface="+mn-lt"/>
              <a:ea typeface="+mn-ea"/>
              <a:cs typeface="+mn-ea"/>
              <a:sym typeface="+mn-lt"/>
            </a:rPr>
            <a:t>(2.6M </a:t>
          </a:r>
          <a:r>
            <a:rPr lang="en-US" altLang="zh-CN" sz="1300" b="0" kern="1200" dirty="0">
              <a:solidFill>
                <a:schemeClr val="bg1"/>
              </a:solidFill>
              <a:latin typeface="+mn-lt"/>
              <a:ea typeface="+mn-ea"/>
              <a:cs typeface="+mn-ea"/>
              <a:sym typeface="+mn-lt"/>
            </a:rPr>
            <a:t>vs 2.1M</a:t>
          </a:r>
          <a:r>
            <a:rPr lang="en-US" altLang="en-US" sz="1300" b="0" kern="1200" dirty="0">
              <a:solidFill>
                <a:schemeClr val="bg1"/>
              </a:solidFill>
              <a:latin typeface="+mn-lt"/>
              <a:ea typeface="+mn-ea"/>
              <a:cs typeface="+mn-ea"/>
              <a:sym typeface="+mn-lt"/>
            </a:rPr>
            <a:t>)</a:t>
          </a:r>
        </a:p>
        <a:p>
          <a:pPr marL="0" lvl="0" indent="0" algn="ctr" defTabSz="577850">
            <a:lnSpc>
              <a:spcPct val="90000"/>
            </a:lnSpc>
            <a:spcBef>
              <a:spcPct val="0"/>
            </a:spcBef>
            <a:spcAft>
              <a:spcPct val="35000"/>
            </a:spcAft>
            <a:buNone/>
          </a:pPr>
          <a:r>
            <a:rPr lang="en-US" altLang="en-US" sz="1300" b="1" i="1" kern="1200" dirty="0">
              <a:solidFill>
                <a:schemeClr val="bg1"/>
              </a:solidFill>
              <a:latin typeface="+mn-lt"/>
              <a:ea typeface="+mn-ea"/>
              <a:cs typeface="+mn-ea"/>
              <a:sym typeface="+mn-lt"/>
            </a:rPr>
            <a:t>(67% of </a:t>
          </a:r>
          <a:r>
            <a:rPr lang="en-US" altLang="en-US" sz="1300" b="1" i="1" kern="1200" dirty="0" err="1">
              <a:solidFill>
                <a:schemeClr val="bg1"/>
              </a:solidFill>
              <a:latin typeface="+mn-lt"/>
              <a:ea typeface="+mn-ea"/>
              <a:cs typeface="+mn-ea"/>
              <a:sym typeface="+mn-lt"/>
            </a:rPr>
            <a:t>ttl</a:t>
          </a:r>
          <a:r>
            <a:rPr lang="en-US" altLang="en-US" sz="1300" b="1" i="1" kern="1200" dirty="0">
              <a:solidFill>
                <a:schemeClr val="bg1"/>
              </a:solidFill>
              <a:latin typeface="+mn-lt"/>
              <a:ea typeface="+mn-ea"/>
              <a:cs typeface="+mn-ea"/>
              <a:sym typeface="+mn-lt"/>
            </a:rPr>
            <a:t>  </a:t>
          </a:r>
          <a:r>
            <a:rPr lang="en-US" altLang="zh-CN" sz="1300" b="1" i="1" kern="1200" dirty="0">
              <a:solidFill>
                <a:schemeClr val="bg1"/>
              </a:solidFill>
              <a:latin typeface="+mn-lt"/>
              <a:ea typeface="+mn-ea"/>
              <a:cs typeface="+mn-ea"/>
              <a:sym typeface="+mn-lt"/>
            </a:rPr>
            <a:t>loyalty </a:t>
          </a:r>
          <a:r>
            <a:rPr lang="en-US" altLang="en-US" sz="1300" b="1" i="1" kern="1200" dirty="0">
              <a:solidFill>
                <a:schemeClr val="bg1"/>
              </a:solidFill>
              <a:latin typeface="+mn-lt"/>
              <a:ea typeface="+mn-ea"/>
              <a:cs typeface="+mn-ea"/>
              <a:sym typeface="+mn-lt"/>
            </a:rPr>
            <a:t>clients)</a:t>
          </a:r>
          <a:endParaRPr lang="en-US" altLang="en-US" sz="1300" b="0" i="1" kern="1200" dirty="0">
            <a:solidFill>
              <a:schemeClr val="bg1"/>
            </a:solidFill>
            <a:latin typeface="+mn-lt"/>
            <a:ea typeface="+mn-ea"/>
            <a:cs typeface="+mn-ea"/>
            <a:sym typeface="+mn-lt"/>
          </a:endParaRPr>
        </a:p>
      </dsp:txBody>
      <dsp:txXfrm>
        <a:off x="1482251" y="2897965"/>
        <a:ext cx="2784892" cy="1448982"/>
      </dsp:txXfrm>
    </dsp:sp>
    <dsp:sp modelId="{BC23D760-F2AB-4A8D-9D75-0811B9939D20}">
      <dsp:nvSpPr>
        <dsp:cNvPr id="0" name=""/>
        <dsp:cNvSpPr/>
      </dsp:nvSpPr>
      <dsp:spPr>
        <a:xfrm>
          <a:off x="0" y="4346948"/>
          <a:ext cx="5749396" cy="1448982"/>
        </a:xfrm>
        <a:prstGeom prst="trapezoid">
          <a:avLst>
            <a:gd name="adj" fmla="val 49599"/>
          </a:avLst>
        </a:prstGeom>
        <a:solidFill>
          <a:srgbClr val="1C3158"/>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altLang="zh-CN" sz="1500" b="1" kern="1200" dirty="0">
              <a:solidFill>
                <a:schemeClr val="bg1"/>
              </a:solidFill>
              <a:latin typeface="+mn-lt"/>
              <a:ea typeface="+mn-ea"/>
              <a:cs typeface="+mn-ea"/>
              <a:sym typeface="+mn-lt"/>
            </a:rPr>
            <a:t>Loyalty Clients</a:t>
          </a:r>
        </a:p>
        <a:p>
          <a:pPr marL="0" lvl="0" indent="0" algn="ctr" defTabSz="666750">
            <a:lnSpc>
              <a:spcPct val="90000"/>
            </a:lnSpc>
            <a:spcBef>
              <a:spcPct val="0"/>
            </a:spcBef>
            <a:spcAft>
              <a:spcPct val="35000"/>
            </a:spcAft>
            <a:buNone/>
          </a:pPr>
          <a:r>
            <a:rPr lang="en-US" altLang="zh-CN" sz="1500" b="1" kern="1200" dirty="0">
              <a:solidFill>
                <a:schemeClr val="bg1"/>
              </a:solidFill>
              <a:latin typeface="+mn-lt"/>
              <a:ea typeface="+mn-ea"/>
              <a:cs typeface="+mn-ea"/>
              <a:sym typeface="+mn-lt"/>
            </a:rPr>
            <a:t>119, 5.2M</a:t>
          </a:r>
        </a:p>
        <a:p>
          <a:pPr marL="0" lvl="0" indent="0" algn="ctr" defTabSz="666750">
            <a:lnSpc>
              <a:spcPct val="90000"/>
            </a:lnSpc>
            <a:spcBef>
              <a:spcPct val="0"/>
            </a:spcBef>
            <a:spcAft>
              <a:spcPct val="35000"/>
            </a:spcAft>
            <a:buNone/>
          </a:pPr>
          <a:r>
            <a:rPr lang="en-US" altLang="zh-CN" sz="1500" b="1" kern="1200" dirty="0">
              <a:solidFill>
                <a:schemeClr val="bg1"/>
              </a:solidFill>
              <a:latin typeface="+mn-lt"/>
              <a:ea typeface="+mn-ea"/>
              <a:cs typeface="+mn-ea"/>
              <a:sym typeface="+mn-lt"/>
            </a:rPr>
            <a:t>Clients YOY </a:t>
          </a:r>
          <a:r>
            <a:rPr lang="en-US" altLang="zh-CN" sz="1500" b="1" kern="1200" dirty="0">
              <a:solidFill>
                <a:srgbClr val="00B050"/>
              </a:solidFill>
              <a:latin typeface="+mn-lt"/>
              <a:ea typeface="+mn-ea"/>
              <a:cs typeface="+mn-ea"/>
              <a:sym typeface="+mn-lt"/>
            </a:rPr>
            <a:t>+28% </a:t>
          </a:r>
          <a:r>
            <a:rPr lang="en-US" altLang="zh-CN" sz="1500" b="1" kern="1200" dirty="0">
              <a:solidFill>
                <a:schemeClr val="bg1"/>
              </a:solidFill>
              <a:latin typeface="+mn-lt"/>
              <a:ea typeface="+mn-ea"/>
              <a:cs typeface="+mn-ea"/>
              <a:sym typeface="+mn-lt"/>
            </a:rPr>
            <a:t>(119 vs 93)</a:t>
          </a:r>
        </a:p>
        <a:p>
          <a:pPr marL="0" lvl="0" indent="0" algn="ctr" defTabSz="666750">
            <a:lnSpc>
              <a:spcPct val="90000"/>
            </a:lnSpc>
            <a:spcBef>
              <a:spcPct val="0"/>
            </a:spcBef>
            <a:spcAft>
              <a:spcPct val="35000"/>
            </a:spcAft>
            <a:buNone/>
          </a:pPr>
          <a:r>
            <a:rPr lang="en-US" altLang="zh-CN" sz="1500" kern="1200" dirty="0">
              <a:solidFill>
                <a:schemeClr val="bg1"/>
              </a:solidFill>
              <a:latin typeface="+mn-lt"/>
              <a:ea typeface="+mn-ea"/>
              <a:cs typeface="+mn-ea"/>
              <a:sym typeface="+mn-lt"/>
            </a:rPr>
            <a:t>Net Sales YOY </a:t>
          </a:r>
          <a:r>
            <a:rPr lang="en-US" altLang="zh-CN" sz="1500" kern="1200" dirty="0">
              <a:solidFill>
                <a:srgbClr val="00B050"/>
              </a:solidFill>
              <a:latin typeface="+mn-lt"/>
              <a:ea typeface="+mn-ea"/>
              <a:cs typeface="+mn-ea"/>
              <a:sym typeface="+mn-lt"/>
            </a:rPr>
            <a:t>+19% </a:t>
          </a:r>
          <a:r>
            <a:rPr lang="en-US" altLang="zh-CN" sz="1500" kern="1200" dirty="0">
              <a:solidFill>
                <a:schemeClr val="bg1"/>
              </a:solidFill>
              <a:latin typeface="+mn-lt"/>
              <a:ea typeface="+mn-ea"/>
              <a:cs typeface="+mn-ea"/>
              <a:sym typeface="+mn-lt"/>
            </a:rPr>
            <a:t>(5.2M vs 4.4M)</a:t>
          </a:r>
          <a:endParaRPr lang="zh-CN" altLang="en-US" sz="1500" kern="1200" dirty="0">
            <a:solidFill>
              <a:schemeClr val="bg1"/>
            </a:solidFill>
            <a:latin typeface="+mn-lt"/>
            <a:ea typeface="+mn-ea"/>
            <a:cs typeface="+mn-ea"/>
            <a:sym typeface="+mn-lt"/>
          </a:endParaRPr>
        </a:p>
      </dsp:txBody>
      <dsp:txXfrm>
        <a:off x="1006144" y="4346948"/>
        <a:ext cx="3737107" cy="1448982"/>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B44E6-EAEC-4F7B-85AA-CEA4F5876B54}" type="datetimeFigureOut">
              <a:rPr lang="zh-CN" altLang="en-US" smtClean="0"/>
              <a:t>2026/1/9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4658B-CB6D-4C37-B23E-CAAEC286E4E6}" type="slidenum">
              <a:rPr lang="zh-CN" altLang="en-US" smtClean="0"/>
              <a:t>‹#›</a:t>
            </a:fld>
            <a:endParaRPr lang="zh-CN" altLang="en-US"/>
          </a:p>
        </p:txBody>
      </p:sp>
    </p:spTree>
    <p:extLst>
      <p:ext uri="{BB962C8B-B14F-4D97-AF65-F5344CB8AC3E}">
        <p14:creationId xmlns:p14="http://schemas.microsoft.com/office/powerpoint/2010/main" val="13864917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6E57A3-5E87-4F03-BFB5-B544CF0529F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865203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defRPr/>
            </a:pP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对比</a:t>
            </a: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ZEGNA</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和</a:t>
            </a: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BC</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，三家店铺在本次双十一期间流量都呈现了大幅度的增长，即使提出掉额外的付费投放（如</a:t>
            </a: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JCGP/</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超级直播</a:t>
            </a: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超级短视频等），三家店铺全店流量均超</a:t>
            </a: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100%</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的增长：</a:t>
            </a:r>
            <a:endPar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endParaRPr>
          </a:p>
          <a:p>
            <a:pPr marL="171450" lvl="0" indent="-171450">
              <a:buFontTx/>
              <a:buChar char="-"/>
              <a:defRPr/>
            </a:pP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DUN</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的付费占比最大，</a:t>
            </a: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BC</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更均衡（付费 </a:t>
            </a: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57%</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a:t>
            </a: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 </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非付费 </a:t>
            </a: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43%</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a:t>
            </a:r>
            <a:endPar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endParaRPr>
          </a:p>
          <a:p>
            <a:pPr marL="171450" lvl="0" indent="-171450">
              <a:buFontTx/>
              <a:buChar char="-"/>
              <a:defRPr/>
            </a:pP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BC </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非付费流量爆发式增长，是其总 </a:t>
            </a: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UV </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领先的核心原因；（挖掘一下</a:t>
            </a:r>
            <a:r>
              <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BC</a:t>
            </a:r>
            <a:r>
              <a:rPr kumimoji="0" lang="zh-CN" altLang="en-US"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rPr>
              <a:t>免费二级渠道增长的数据）</a:t>
            </a:r>
            <a:endPar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endParaRPr>
          </a:p>
          <a:p>
            <a:pPr marL="0" lvl="0" indent="0">
              <a:buFontTx/>
              <a:buNone/>
              <a:defRPr/>
            </a:pPr>
            <a:endPar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endParaRPr>
          </a:p>
          <a:p>
            <a:pPr marL="0" lvl="0" indent="0">
              <a:buFontTx/>
              <a:buNone/>
              <a:defRPr/>
            </a:pPr>
            <a:r>
              <a:rPr lang="en-US" altLang="zh-CN" sz="800" b="0" i="0" kern="1200" dirty="0">
                <a:solidFill>
                  <a:schemeClr val="tx1"/>
                </a:solidFill>
                <a:effectLst/>
                <a:latin typeface="+mn-lt"/>
                <a:ea typeface="+mn-ea"/>
                <a:cs typeface="+mn-cs"/>
              </a:rPr>
              <a:t>BC </a:t>
            </a:r>
            <a:r>
              <a:rPr lang="zh-CN" altLang="en-US" sz="800" b="0" i="0" kern="1200" dirty="0">
                <a:solidFill>
                  <a:schemeClr val="tx1"/>
                </a:solidFill>
                <a:effectLst/>
                <a:latin typeface="+mn-lt"/>
                <a:ea typeface="+mn-ea"/>
                <a:cs typeface="+mn-cs"/>
              </a:rPr>
              <a:t>是唯一实现买家数正增长的品牌，</a:t>
            </a:r>
            <a:r>
              <a:rPr lang="en-US" altLang="zh-CN" sz="800" b="0" i="0" kern="1200" dirty="0">
                <a:solidFill>
                  <a:schemeClr val="tx1"/>
                </a:solidFill>
                <a:effectLst/>
                <a:latin typeface="+mn-lt"/>
                <a:ea typeface="+mn-ea"/>
                <a:cs typeface="+mn-cs"/>
              </a:rPr>
              <a:t>DUN </a:t>
            </a:r>
            <a:r>
              <a:rPr lang="zh-CN" altLang="en-US" sz="800" b="0" i="0" kern="1200" dirty="0">
                <a:solidFill>
                  <a:schemeClr val="tx1"/>
                </a:solidFill>
                <a:effectLst/>
                <a:latin typeface="+mn-lt"/>
                <a:ea typeface="+mn-ea"/>
                <a:cs typeface="+mn-cs"/>
              </a:rPr>
              <a:t>下滑最严重</a:t>
            </a:r>
            <a:endParaRPr kumimoji="0" lang="en-US" altLang="zh-CN" sz="800" b="0" i="0" u="none" strike="noStrike" kern="1200" cap="none" spc="50" normalizeH="0" baseline="0" noProof="0" dirty="0">
              <a:ln>
                <a:noFill/>
              </a:ln>
              <a:solidFill>
                <a:prstClr val="black">
                  <a:lumMod val="95000"/>
                  <a:lumOff val="5000"/>
                </a:prstClr>
              </a:solidFill>
              <a:effectLst/>
              <a:uLnTx/>
              <a:uFillTx/>
              <a:latin typeface="Dunhill-Regular" pitchFamily="50" charset="0"/>
              <a:ea typeface="思源黑体 CN Normal" panose="020B0400000000000000" pitchFamily="34" charset="-122"/>
              <a:cs typeface="+mn-ea"/>
              <a:sym typeface="Dunhill-Regular" pitchFamily="50" charset="0"/>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8894349-95F8-4892-B2CE-B0F13639F3E3}"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129511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C8F9F3-1CF2-3CBA-5163-C50116D4402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C443BA-6122-137B-808D-174757DEC4D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3475F42-F3D4-9A5D-4A2A-AAA4E4B58805}"/>
              </a:ext>
            </a:extLst>
          </p:cNvPr>
          <p:cNvSpPr>
            <a:spLocks noGrp="1"/>
          </p:cNvSpPr>
          <p:nvPr>
            <p:ph type="body" idx="1"/>
          </p:nvPr>
        </p:nvSpPr>
        <p:spPr/>
        <p:txBody>
          <a:bodyPr/>
          <a:lstStyle/>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12</a:t>
            </a:r>
            <a:r>
              <a:rPr lang="zh-CN" altLang="en-US" b="0" dirty="0"/>
              <a:t>月小程序同比去年流量</a:t>
            </a:r>
            <a:r>
              <a:rPr lang="en-US" altLang="zh-CN" b="0" dirty="0"/>
              <a:t>-6%</a:t>
            </a:r>
            <a:r>
              <a:rPr lang="zh-CN" altLang="en-US" b="0" dirty="0"/>
              <a:t>，销售</a:t>
            </a:r>
            <a:r>
              <a:rPr lang="en-US" altLang="zh-CN" b="0" dirty="0"/>
              <a:t>-1%</a:t>
            </a:r>
            <a:r>
              <a:rPr lang="zh-CN" altLang="en-US" b="0" dirty="0"/>
              <a:t>，剔除</a:t>
            </a:r>
            <a:r>
              <a:rPr lang="en-US" altLang="zh-CN" b="0" dirty="0"/>
              <a:t>FF</a:t>
            </a:r>
            <a:r>
              <a:rPr lang="zh-CN" altLang="en-US" b="0" dirty="0"/>
              <a:t>、社群推广和广告推广的数据，自然渠道流量</a:t>
            </a:r>
            <a:r>
              <a:rPr lang="en-US" altLang="zh-CN" b="0" dirty="0"/>
              <a:t>+6%</a:t>
            </a:r>
            <a:r>
              <a:rPr lang="zh-CN" altLang="en-US" b="0" dirty="0"/>
              <a:t>，销售</a:t>
            </a:r>
            <a:r>
              <a:rPr lang="en-US" altLang="zh-CN" b="0" dirty="0"/>
              <a:t>+139%</a:t>
            </a:r>
            <a:r>
              <a:rPr lang="zh-CN" altLang="en-US" b="0" dirty="0"/>
              <a:t>，</a:t>
            </a:r>
            <a:r>
              <a:rPr lang="en-US" altLang="zh-CN" b="0" dirty="0"/>
              <a:t>CVR</a:t>
            </a:r>
            <a:r>
              <a:rPr lang="zh-CN" altLang="en-US" b="0" dirty="0"/>
              <a:t>增长显著：</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err="1"/>
              <a:t>Hightlights</a:t>
            </a:r>
            <a:r>
              <a:rPr lang="zh-CN" altLang="en-US" b="0" dirty="0"/>
              <a:t>：</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1.  12</a:t>
            </a:r>
            <a:r>
              <a:rPr lang="zh-CN" altLang="en-US" b="0" dirty="0"/>
              <a:t>月在快捷入口、搜索、服务通知、名品小程序等渠道上流量同比呈现正增长，特别是</a:t>
            </a:r>
            <a:r>
              <a:rPr lang="en-US" altLang="zh-CN" b="0" dirty="0"/>
              <a:t>Notification</a:t>
            </a:r>
            <a:r>
              <a:rPr lang="zh-CN" altLang="en-US" b="0" dirty="0"/>
              <a:t>增长显著，快捷入口作为转化的主要渠道，</a:t>
            </a:r>
            <a:r>
              <a:rPr lang="en-US" altLang="zh-CN" b="0" dirty="0"/>
              <a:t>CVR</a:t>
            </a:r>
            <a:r>
              <a:rPr lang="zh-CN" altLang="en-US" b="0" dirty="0"/>
              <a:t>和</a:t>
            </a:r>
            <a:r>
              <a:rPr lang="en-US" altLang="zh-CN" b="0" dirty="0"/>
              <a:t>GMV</a:t>
            </a:r>
            <a:r>
              <a:rPr lang="zh-CN" altLang="en-US" b="0" dirty="0"/>
              <a:t>同比增幅较大；</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2. </a:t>
            </a:r>
            <a:r>
              <a:rPr lang="zh-CN" altLang="en-US" b="0" dirty="0"/>
              <a:t>名品小程序版本更新日程：</a:t>
            </a:r>
            <a:r>
              <a:rPr lang="en-US" altLang="zh-CN" b="0" dirty="0"/>
              <a:t>25</a:t>
            </a:r>
            <a:r>
              <a:rPr lang="zh-CN" altLang="en-US" b="0" dirty="0"/>
              <a:t>年</a:t>
            </a:r>
            <a:r>
              <a:rPr lang="en-US" altLang="zh-CN" b="0" dirty="0"/>
              <a:t>5</a:t>
            </a:r>
            <a:r>
              <a:rPr lang="zh-CN" altLang="en-US" b="0" dirty="0"/>
              <a:t>月→默认</a:t>
            </a:r>
            <a:r>
              <a:rPr lang="en-US" altLang="zh-CN" b="0" dirty="0"/>
              <a:t>Landing page</a:t>
            </a:r>
            <a:r>
              <a:rPr lang="zh-CN" altLang="en-US" b="0" dirty="0"/>
              <a:t>为奢品频道→增加了奢品相关品牌的品牌和商品曝光→</a:t>
            </a:r>
            <a:r>
              <a:rPr lang="en-US" altLang="zh-CN" b="0" dirty="0"/>
              <a:t>2025</a:t>
            </a:r>
            <a:r>
              <a:rPr lang="zh-CN" altLang="en-US" b="0" dirty="0"/>
              <a:t>年</a:t>
            </a:r>
            <a:r>
              <a:rPr lang="en-US" altLang="zh-CN" b="0" dirty="0"/>
              <a:t>12</a:t>
            </a:r>
            <a:r>
              <a:rPr lang="zh-CN" altLang="en-US" b="0" dirty="0"/>
              <a:t>月→默认</a:t>
            </a:r>
            <a:r>
              <a:rPr lang="en-US" altLang="zh-CN" b="0" dirty="0" err="1"/>
              <a:t>landingpage</a:t>
            </a:r>
            <a:r>
              <a:rPr lang="zh-CN" altLang="en-US" b="0" dirty="0"/>
              <a:t>调整为礼物发现，重点扶持大快消、美妆、香氛等品牌的微信小店→流量环比下滑较大</a:t>
            </a:r>
          </a:p>
          <a:p>
            <a:pPr marL="457200" marR="0" lvl="1" indent="0" algn="l" defTabSz="914400" rtl="0" eaLnBrk="1" fontAlgn="auto" latinLnBrk="0" hangingPunct="1">
              <a:lnSpc>
                <a:spcPct val="100000"/>
              </a:lnSpc>
              <a:spcBef>
                <a:spcPts val="0"/>
              </a:spcBef>
              <a:spcAft>
                <a:spcPts val="0"/>
              </a:spcAft>
              <a:buClrTx/>
              <a:buSzTx/>
              <a:buFontTx/>
              <a:buNone/>
              <a:defRPr/>
            </a:pPr>
            <a:r>
              <a:rPr lang="zh-CN" altLang="en-US" b="0" dirty="0"/>
              <a:t>    </a:t>
            </a:r>
            <a:r>
              <a:rPr lang="en-US" altLang="zh-CN" b="0" dirty="0"/>
              <a:t>- </a:t>
            </a:r>
            <a:r>
              <a:rPr lang="zh-CN" altLang="en-US" b="0" dirty="0"/>
              <a:t>所以</a:t>
            </a:r>
            <a:r>
              <a:rPr lang="en-US" altLang="zh-CN" b="0" dirty="0"/>
              <a:t>5-11</a:t>
            </a:r>
            <a:r>
              <a:rPr lang="zh-CN" altLang="en-US" b="0" dirty="0"/>
              <a:t>月名品小程序的流量同比增长显著，但是从</a:t>
            </a:r>
            <a:r>
              <a:rPr lang="en-US" altLang="zh-CN" b="0" dirty="0"/>
              <a:t>12</a:t>
            </a:r>
            <a:r>
              <a:rPr lang="zh-CN" altLang="en-US" b="0" dirty="0"/>
              <a:t>月开始从前几个月月均</a:t>
            </a:r>
            <a:r>
              <a:rPr lang="en-US" altLang="zh-CN" b="0" dirty="0"/>
              <a:t>2000</a:t>
            </a:r>
            <a:r>
              <a:rPr lang="zh-CN" altLang="en-US" b="0" dirty="0"/>
              <a:t>左右的流量骤降到</a:t>
            </a:r>
            <a:r>
              <a:rPr lang="en-US" altLang="zh-CN" b="0" dirty="0"/>
              <a:t>390</a:t>
            </a:r>
            <a:r>
              <a:rPr lang="zh-CN" altLang="en-US" b="0" dirty="0"/>
              <a:t>。</a:t>
            </a:r>
            <a:r>
              <a:rPr lang="en-US" altLang="zh-CN" b="0" dirty="0"/>
              <a:t>YTD</a:t>
            </a:r>
            <a:r>
              <a:rPr lang="zh-CN" altLang="en-US" b="0" dirty="0"/>
              <a:t>该渠道仅在</a:t>
            </a:r>
            <a:r>
              <a:rPr lang="en-US" altLang="zh-CN" b="0" dirty="0"/>
              <a:t>10</a:t>
            </a:r>
            <a:r>
              <a:rPr lang="zh-CN" altLang="en-US" b="0" dirty="0"/>
              <a:t>月成交了</a:t>
            </a:r>
            <a:r>
              <a:rPr lang="en-US" altLang="zh-CN" b="0" dirty="0"/>
              <a:t>2</a:t>
            </a:r>
            <a:r>
              <a:rPr lang="zh-CN" altLang="en-US" b="0" dirty="0"/>
              <a:t>单，</a:t>
            </a:r>
            <a:r>
              <a:rPr lang="en-US" altLang="zh-CN" b="0" dirty="0"/>
              <a:t>GMV </a:t>
            </a:r>
            <a:r>
              <a:rPr lang="zh-CN" altLang="en-US" b="0" dirty="0"/>
              <a:t>为</a:t>
            </a:r>
            <a:r>
              <a:rPr lang="en-US" altLang="zh-CN" b="0" dirty="0"/>
              <a:t>11,995</a:t>
            </a:r>
            <a:r>
              <a:rPr lang="zh-CN" altLang="en-US" b="0" dirty="0"/>
              <a:t>；</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3. </a:t>
            </a:r>
            <a:r>
              <a:rPr lang="zh-CN" altLang="en-US" b="0" dirty="0"/>
              <a:t>今年新增了在官网首页和官网所有</a:t>
            </a:r>
            <a:r>
              <a:rPr lang="en-US" altLang="zh-CN" b="0" dirty="0"/>
              <a:t>PDP</a:t>
            </a:r>
            <a:r>
              <a:rPr lang="zh-CN" altLang="en-US" b="0" dirty="0"/>
              <a:t>的微信小程序的</a:t>
            </a:r>
            <a:r>
              <a:rPr lang="en-US" altLang="zh-CN" b="0" dirty="0"/>
              <a:t>QR</a:t>
            </a:r>
            <a:r>
              <a:rPr lang="zh-CN" altLang="en-US" b="0" dirty="0"/>
              <a:t>入口，本月有从官网页面扫码导流到小程序的转化，</a:t>
            </a:r>
            <a:r>
              <a:rPr lang="en-US" altLang="zh-CN" b="0" dirty="0"/>
              <a:t>1</a:t>
            </a:r>
            <a:r>
              <a:rPr lang="zh-CN" altLang="en-US" b="0" dirty="0"/>
              <a:t>单，</a:t>
            </a:r>
            <a:r>
              <a:rPr lang="en-US" altLang="zh-CN" b="0" dirty="0"/>
              <a:t>GMV 3,065</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GAP:</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1. </a:t>
            </a:r>
            <a:r>
              <a:rPr lang="zh-CN" altLang="en-US" b="0" dirty="0"/>
              <a:t>今年公众号以及公众号对应的二级渠道无论在流量还是销售均为下跌状态；</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2. </a:t>
            </a:r>
            <a:r>
              <a:rPr lang="zh-CN" altLang="en-US" b="0" dirty="0"/>
              <a:t>去年同期进行了关于</a:t>
            </a:r>
            <a:r>
              <a:rPr lang="en-US" altLang="zh-CN" b="0" dirty="0"/>
              <a:t>SS25 Preview</a:t>
            </a:r>
            <a:r>
              <a:rPr lang="zh-CN" altLang="en-US" b="0" dirty="0"/>
              <a:t>的微信朋友圈和小红书</a:t>
            </a:r>
            <a:r>
              <a:rPr lang="en-US" altLang="zh-CN" b="0" dirty="0"/>
              <a:t>Feeds</a:t>
            </a:r>
            <a:r>
              <a:rPr lang="zh-CN" altLang="en-US" b="0" dirty="0"/>
              <a:t>的广告投放，今年无任何广告投放；</a:t>
            </a:r>
            <a:endParaRPr lang="en-US" altLang="zh-CN" b="0" dirty="0"/>
          </a:p>
        </p:txBody>
      </p:sp>
      <p:sp>
        <p:nvSpPr>
          <p:cNvPr id="4" name="灯片编号占位符 3">
            <a:extLst>
              <a:ext uri="{FF2B5EF4-FFF2-40B4-BE49-F238E27FC236}">
                <a16:creationId xmlns:a16="http://schemas.microsoft.com/office/drawing/2014/main" id="{21A6B5C4-1DAC-4265-A784-34B8C71A6A65}"/>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6E57A3-5E87-4F03-BFB5-B544CF0529F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38057855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5C7CB5-2272-EF47-F667-0569F1AEDC8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26BBCD7-488B-20DE-B91C-2B3D3B9C064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75D21F4-B9AC-C7BE-7302-5D73ECEB4BDF}"/>
              </a:ext>
            </a:extLst>
          </p:cNvPr>
          <p:cNvSpPr>
            <a:spLocks noGrp="1"/>
          </p:cNvSpPr>
          <p:nvPr>
            <p:ph type="body" idx="1"/>
          </p:nvPr>
        </p:nvSpPr>
        <p:spPr/>
        <p:txBody>
          <a:bodyPr/>
          <a:lstStyle/>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err="1"/>
              <a:t>Hightlights</a:t>
            </a:r>
            <a:r>
              <a:rPr lang="zh-CN" altLang="en-US" b="0" dirty="0"/>
              <a:t>：</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1.  </a:t>
            </a:r>
            <a:r>
              <a:rPr lang="zh-CN" altLang="en-US" b="0" dirty="0"/>
              <a:t>今年在快捷入口、</a:t>
            </a:r>
            <a:r>
              <a:rPr lang="en-US" altLang="zh-CN" b="0" dirty="0"/>
              <a:t>Brand Search</a:t>
            </a:r>
            <a:r>
              <a:rPr lang="zh-CN" altLang="en-US" b="0" dirty="0"/>
              <a:t>、</a:t>
            </a:r>
            <a:r>
              <a:rPr lang="en-US" altLang="zh-CN" b="0" dirty="0"/>
              <a:t>CRM</a:t>
            </a:r>
            <a:r>
              <a:rPr lang="zh-CN" altLang="en-US" b="0" dirty="0"/>
              <a:t>、名品小程序渠道上流量同比增长，特别是</a:t>
            </a:r>
            <a:r>
              <a:rPr lang="en-US" altLang="zh-CN" b="0" dirty="0"/>
              <a:t>CRM</a:t>
            </a:r>
            <a:r>
              <a:rPr lang="zh-CN" altLang="en-US" b="0" dirty="0"/>
              <a:t>渠道下的服务通知和短信入口增长显著（</a:t>
            </a:r>
            <a:r>
              <a:rPr lang="en-US" altLang="zh-CN" b="0" dirty="0"/>
              <a:t>+341%</a:t>
            </a:r>
            <a:r>
              <a:rPr lang="zh-CN" altLang="en-US" b="0" dirty="0"/>
              <a:t>、</a:t>
            </a:r>
            <a:r>
              <a:rPr lang="en-US" altLang="zh-CN" b="0" dirty="0"/>
              <a:t>32%</a:t>
            </a:r>
            <a:r>
              <a:rPr lang="zh-CN" altLang="en-US" b="0" dirty="0"/>
              <a:t>），快捷入口和</a:t>
            </a:r>
            <a:r>
              <a:rPr lang="en-US" altLang="zh-CN" b="0" dirty="0"/>
              <a:t>Brand Seach</a:t>
            </a:r>
            <a:r>
              <a:rPr lang="zh-CN" altLang="en-US" b="0" dirty="0"/>
              <a:t>渠道特性相似，合并两者，流量</a:t>
            </a:r>
            <a:r>
              <a:rPr lang="en-US" altLang="zh-CN" b="0" dirty="0"/>
              <a:t>+6%</a:t>
            </a:r>
            <a:r>
              <a:rPr lang="zh-CN" altLang="en-US" b="0" dirty="0"/>
              <a:t>，</a:t>
            </a:r>
            <a:r>
              <a:rPr lang="en-US" altLang="zh-CN" b="0" dirty="0"/>
              <a:t>Buyers-18%</a:t>
            </a:r>
            <a:r>
              <a:rPr lang="zh-CN" altLang="en-US" b="0" dirty="0"/>
              <a:t>，</a:t>
            </a:r>
            <a:r>
              <a:rPr lang="en-US" altLang="zh-CN" b="0" dirty="0"/>
              <a:t>CVR</a:t>
            </a:r>
            <a:r>
              <a:rPr lang="zh-CN" altLang="en-US" b="0" dirty="0"/>
              <a:t>下跌</a:t>
            </a:r>
            <a:r>
              <a:rPr lang="en-US" altLang="zh-CN" b="0" dirty="0"/>
              <a:t>23%</a:t>
            </a:r>
            <a:r>
              <a:rPr lang="zh-CN" altLang="en-US" b="0" dirty="0"/>
              <a:t>；</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2.  </a:t>
            </a:r>
            <a:r>
              <a:rPr lang="zh-CN" altLang="en-US" b="0" dirty="0"/>
              <a:t>名品小程序版本更新日程：</a:t>
            </a:r>
            <a:r>
              <a:rPr lang="en-US" altLang="zh-CN" b="0" dirty="0"/>
              <a:t>25</a:t>
            </a:r>
            <a:r>
              <a:rPr lang="zh-CN" altLang="en-US" b="0" dirty="0"/>
              <a:t>年</a:t>
            </a:r>
            <a:r>
              <a:rPr lang="en-US" altLang="zh-CN" b="0" dirty="0"/>
              <a:t>5</a:t>
            </a:r>
            <a:r>
              <a:rPr lang="zh-CN" altLang="en-US" b="0" dirty="0"/>
              <a:t>月→默认</a:t>
            </a:r>
            <a:r>
              <a:rPr lang="en-US" altLang="zh-CN" b="0" dirty="0"/>
              <a:t>Landing page</a:t>
            </a:r>
            <a:r>
              <a:rPr lang="zh-CN" altLang="en-US" b="0" dirty="0"/>
              <a:t>为奢品频道→增加了奢品相关品牌的品牌和商品曝光→</a:t>
            </a:r>
            <a:r>
              <a:rPr lang="en-US" altLang="zh-CN" b="0" dirty="0"/>
              <a:t>2025</a:t>
            </a:r>
            <a:r>
              <a:rPr lang="zh-CN" altLang="en-US" b="0" dirty="0"/>
              <a:t>年</a:t>
            </a:r>
            <a:r>
              <a:rPr lang="en-US" altLang="zh-CN" b="0" dirty="0"/>
              <a:t>12</a:t>
            </a:r>
            <a:r>
              <a:rPr lang="zh-CN" altLang="en-US" b="0" dirty="0"/>
              <a:t>月→默认</a:t>
            </a:r>
            <a:r>
              <a:rPr lang="en-US" altLang="zh-CN" b="0" dirty="0" err="1"/>
              <a:t>landingpage</a:t>
            </a:r>
            <a:r>
              <a:rPr lang="zh-CN" altLang="en-US" b="0" dirty="0"/>
              <a:t>调整为礼物发现，重点扶持大快消、美妆、香氛等品牌的微信小店→流量环比下滑较大</a:t>
            </a:r>
          </a:p>
          <a:p>
            <a:pPr marL="457200" marR="0" lvl="1" indent="0" algn="l" defTabSz="914400" rtl="0" eaLnBrk="1" fontAlgn="auto" latinLnBrk="0" hangingPunct="1">
              <a:lnSpc>
                <a:spcPct val="100000"/>
              </a:lnSpc>
              <a:spcBef>
                <a:spcPts val="0"/>
              </a:spcBef>
              <a:spcAft>
                <a:spcPts val="0"/>
              </a:spcAft>
              <a:buClrTx/>
              <a:buSzTx/>
              <a:buFontTx/>
              <a:buNone/>
              <a:defRPr/>
            </a:pPr>
            <a:r>
              <a:rPr lang="zh-CN" altLang="en-US" b="0" dirty="0"/>
              <a:t>    </a:t>
            </a:r>
            <a:r>
              <a:rPr lang="en-US" altLang="zh-CN" b="0" dirty="0"/>
              <a:t>- </a:t>
            </a:r>
            <a:r>
              <a:rPr lang="zh-CN" altLang="en-US" b="0" dirty="0"/>
              <a:t>所以</a:t>
            </a:r>
            <a:r>
              <a:rPr lang="en-US" altLang="zh-CN" b="0" dirty="0"/>
              <a:t>5-11</a:t>
            </a:r>
            <a:r>
              <a:rPr lang="zh-CN" altLang="en-US" b="0" dirty="0"/>
              <a:t>月名品小程序的流量同比增长显著，但是从</a:t>
            </a:r>
            <a:r>
              <a:rPr lang="en-US" altLang="zh-CN" b="0" dirty="0"/>
              <a:t>12</a:t>
            </a:r>
            <a:r>
              <a:rPr lang="zh-CN" altLang="en-US" b="0" dirty="0"/>
              <a:t>月开始从前几个月月均</a:t>
            </a:r>
            <a:r>
              <a:rPr lang="en-US" altLang="zh-CN" b="0" dirty="0"/>
              <a:t>2000</a:t>
            </a:r>
            <a:r>
              <a:rPr lang="zh-CN" altLang="en-US" b="0" dirty="0"/>
              <a:t>左右的流量骤降到</a:t>
            </a:r>
            <a:r>
              <a:rPr lang="en-US" altLang="zh-CN" b="0" dirty="0"/>
              <a:t>390</a:t>
            </a:r>
            <a:r>
              <a:rPr lang="zh-CN" altLang="en-US" b="0" dirty="0"/>
              <a:t>。</a:t>
            </a:r>
            <a:r>
              <a:rPr lang="en-US" altLang="zh-CN" b="0" dirty="0"/>
              <a:t>YTD</a:t>
            </a:r>
            <a:r>
              <a:rPr lang="zh-CN" altLang="en-US" b="0" dirty="0"/>
              <a:t>该渠道仅在</a:t>
            </a:r>
            <a:r>
              <a:rPr lang="en-US" altLang="zh-CN" b="0" dirty="0"/>
              <a:t>10</a:t>
            </a:r>
            <a:r>
              <a:rPr lang="zh-CN" altLang="en-US" b="0" dirty="0"/>
              <a:t>月成交了</a:t>
            </a:r>
            <a:r>
              <a:rPr lang="en-US" altLang="zh-CN" b="0" dirty="0"/>
              <a:t>2</a:t>
            </a:r>
            <a:r>
              <a:rPr lang="zh-CN" altLang="en-US" b="0" dirty="0"/>
              <a:t>单，</a:t>
            </a:r>
            <a:r>
              <a:rPr lang="en-US" altLang="zh-CN" b="0" dirty="0"/>
              <a:t>GMV </a:t>
            </a:r>
            <a:r>
              <a:rPr lang="zh-CN" altLang="en-US" b="0" dirty="0"/>
              <a:t>为</a:t>
            </a:r>
            <a:r>
              <a:rPr lang="en-US" altLang="zh-CN" b="0" dirty="0"/>
              <a:t>11,995</a:t>
            </a:r>
            <a:r>
              <a:rPr lang="zh-CN" altLang="en-US" b="0" dirty="0"/>
              <a:t>；</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3. </a:t>
            </a:r>
            <a:r>
              <a:rPr lang="zh-CN" altLang="en-US" b="0" dirty="0"/>
              <a:t>今年新增了在官网首页和官网所有</a:t>
            </a:r>
            <a:r>
              <a:rPr lang="en-US" altLang="zh-CN" b="0" dirty="0"/>
              <a:t>PDP</a:t>
            </a:r>
            <a:r>
              <a:rPr lang="zh-CN" altLang="en-US" b="0" dirty="0"/>
              <a:t>的微信小程序的</a:t>
            </a:r>
            <a:r>
              <a:rPr lang="en-US" altLang="zh-CN" b="0" dirty="0"/>
              <a:t>QR</a:t>
            </a:r>
            <a:r>
              <a:rPr lang="zh-CN" altLang="en-US" b="0" dirty="0"/>
              <a:t>入口，本月有从官网页面扫码导流到小程序的转化，</a:t>
            </a:r>
            <a:r>
              <a:rPr lang="en-US" altLang="zh-CN" b="0" dirty="0"/>
              <a:t>1</a:t>
            </a:r>
            <a:r>
              <a:rPr lang="zh-CN" altLang="en-US" b="0" dirty="0"/>
              <a:t>单，</a:t>
            </a:r>
            <a:r>
              <a:rPr lang="en-US" altLang="zh-CN" b="0" dirty="0"/>
              <a:t>GMV 3,065</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GAP:</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1.</a:t>
            </a:r>
            <a:r>
              <a:rPr lang="zh-CN" altLang="en-US" b="0" dirty="0"/>
              <a:t>今年公众号流量跌幅较大，主要是由于公众号被统一折叠进服务号列表，公众号不能直接显示在微信聊天列表中，用户进入特定公众号的链路变得更长，从而导致公众号流量跌幅较大；</a:t>
            </a:r>
          </a:p>
          <a:p>
            <a:pPr marL="457200" marR="0" lvl="1" indent="0" algn="l" defTabSz="914400" rtl="0" eaLnBrk="1" fontAlgn="auto" latinLnBrk="0" hangingPunct="1">
              <a:lnSpc>
                <a:spcPct val="100000"/>
              </a:lnSpc>
              <a:spcBef>
                <a:spcPts val="0"/>
              </a:spcBef>
              <a:spcAft>
                <a:spcPts val="0"/>
              </a:spcAft>
              <a:buClrTx/>
              <a:buSzTx/>
              <a:buFontTx/>
              <a:buNone/>
              <a:defRPr/>
            </a:pPr>
            <a:r>
              <a:rPr lang="en-US" altLang="zh-CN" b="0" dirty="0"/>
              <a:t>2. </a:t>
            </a:r>
            <a:r>
              <a:rPr lang="zh-CN" altLang="en-US" b="0" dirty="0"/>
              <a:t>今年由于预算缩减，没有进行朋友圈广告投放，</a:t>
            </a:r>
            <a:r>
              <a:rPr lang="en-US" altLang="zh-CN" b="0" dirty="0"/>
              <a:t>SC</a:t>
            </a:r>
            <a:r>
              <a:rPr lang="zh-CN" altLang="en-US" b="0" dirty="0"/>
              <a:t>推广的渠道也删减为</a:t>
            </a:r>
            <a:r>
              <a:rPr lang="en-US" altLang="zh-CN" b="0" dirty="0"/>
              <a:t>55</a:t>
            </a:r>
            <a:r>
              <a:rPr lang="zh-CN" altLang="en-US" b="0" dirty="0"/>
              <a:t>海淘作为唯一投放渠道，所以在</a:t>
            </a:r>
            <a:r>
              <a:rPr lang="en-US" altLang="zh-CN" b="0" dirty="0"/>
              <a:t>PAID</a:t>
            </a:r>
            <a:r>
              <a:rPr lang="zh-CN" altLang="en-US" b="0" dirty="0"/>
              <a:t>部分流量跌幅较大；</a:t>
            </a:r>
            <a:endParaRPr lang="en-US" altLang="zh-CN" b="0" dirty="0"/>
          </a:p>
        </p:txBody>
      </p:sp>
      <p:sp>
        <p:nvSpPr>
          <p:cNvPr id="4" name="灯片编号占位符 3">
            <a:extLst>
              <a:ext uri="{FF2B5EF4-FFF2-40B4-BE49-F238E27FC236}">
                <a16:creationId xmlns:a16="http://schemas.microsoft.com/office/drawing/2014/main" id="{5CC1F7AB-0362-4080-B053-BE87FDE0F9EF}"/>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6E57A3-5E87-4F03-BFB5-B544CF0529F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extLst>
      <p:ext uri="{BB962C8B-B14F-4D97-AF65-F5344CB8AC3E}">
        <p14:creationId xmlns:p14="http://schemas.microsoft.com/office/powerpoint/2010/main" val="17747813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MTD:</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从公众号二级启动场景的</a:t>
            </a:r>
            <a:r>
              <a:rPr lang="en-US" altLang="zh-CN" dirty="0"/>
              <a:t>12</a:t>
            </a:r>
            <a:r>
              <a:rPr lang="zh-CN" altLang="en-US" dirty="0"/>
              <a:t>月的流量分布来看，公众号流量主要来自于公众号菜单栏</a:t>
            </a:r>
            <a:r>
              <a:rPr lang="en-US" altLang="zh-CN" dirty="0"/>
              <a:t>(51%)</a:t>
            </a:r>
            <a:r>
              <a:rPr lang="zh-CN" altLang="en-US" dirty="0"/>
              <a:t>、公众号文章</a:t>
            </a:r>
            <a:r>
              <a:rPr lang="en-US" altLang="zh-CN" dirty="0"/>
              <a:t>(20%)</a:t>
            </a:r>
            <a:r>
              <a:rPr lang="zh-CN" altLang="en-US" dirty="0"/>
              <a:t>以及通过公众号会话下发的小程序消息卡片</a:t>
            </a:r>
            <a:r>
              <a:rPr lang="en-US" altLang="zh-CN" dirty="0"/>
              <a:t>(16%)</a:t>
            </a:r>
            <a:r>
              <a:rPr lang="zh-CN" altLang="en-US" dirty="0"/>
              <a:t>，由于主流量渠道公众号菜单栏下跌幅较大</a:t>
            </a:r>
            <a:r>
              <a:rPr lang="en-US" altLang="zh-CN" dirty="0"/>
              <a:t>-23%</a:t>
            </a:r>
            <a:r>
              <a:rPr lang="zh-CN" altLang="en-US" dirty="0"/>
              <a:t>，所以公众号整体流量</a:t>
            </a:r>
            <a:r>
              <a:rPr lang="en-US" altLang="zh-CN" dirty="0"/>
              <a:t>-17%</a:t>
            </a:r>
            <a:r>
              <a:rPr lang="zh-CN" altLang="en-US" dirty="0"/>
              <a:t>。</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从成交数据来看，公众号菜单栏是公众号的主要成交渠道，今年</a:t>
            </a:r>
            <a:r>
              <a:rPr lang="en-US" altLang="zh-CN" dirty="0"/>
              <a:t>12</a:t>
            </a:r>
            <a:r>
              <a:rPr lang="zh-CN" altLang="en-US" dirty="0"/>
              <a:t>月没有转化，去年同期从该渠道转化了</a:t>
            </a:r>
            <a:r>
              <a:rPr lang="en-US" altLang="zh-CN" dirty="0"/>
              <a:t>2</a:t>
            </a:r>
            <a:r>
              <a:rPr lang="zh-CN" altLang="en-US" dirty="0"/>
              <a:t>单</a:t>
            </a:r>
            <a:endParaRPr lang="en-US" altLang="zh-CN" dirty="0"/>
          </a:p>
          <a:p>
            <a:endParaRPr lang="en-US" altLang="zh-CN" dirty="0"/>
          </a:p>
          <a:p>
            <a:r>
              <a:rPr lang="en-US" altLang="zh-CN" dirty="0"/>
              <a:t>YTD:</a:t>
            </a:r>
          </a:p>
          <a:p>
            <a:r>
              <a:rPr lang="zh-CN" altLang="en-US" dirty="0"/>
              <a:t>公众号流量下跌主要由于公众号被统一折叠进服务号列表，公众号不能直接显示在微信聊天列表中，用户进入特定公众号的链路变得更长，从而导致公众号流量跌幅较大；</a:t>
            </a:r>
            <a:endParaRPr lang="en-US" altLang="zh-CN" dirty="0"/>
          </a:p>
          <a:p>
            <a:r>
              <a:rPr lang="zh-CN" altLang="en-US" dirty="0"/>
              <a:t>公众号模板消息渠道的增长是因为</a:t>
            </a:r>
            <a:r>
              <a:rPr lang="en-US" altLang="zh-CN" dirty="0"/>
              <a:t>CRM</a:t>
            </a:r>
            <a:r>
              <a:rPr lang="zh-CN" altLang="en-US" dirty="0"/>
              <a:t>在今年</a:t>
            </a:r>
            <a:r>
              <a:rPr lang="en-US" altLang="zh-CN" dirty="0"/>
              <a:t>5</a:t>
            </a:r>
            <a:r>
              <a:rPr lang="zh-CN" altLang="en-US" dirty="0"/>
              <a:t>月开始增加更多的用户行为，如产生了</a:t>
            </a:r>
            <a:r>
              <a:rPr lang="en-US" altLang="zh-CN" dirty="0"/>
              <a:t>PDP</a:t>
            </a:r>
            <a:r>
              <a:rPr lang="zh-CN" altLang="en-US" dirty="0"/>
              <a:t>浏览，加购和购买行为的用户，</a:t>
            </a:r>
            <a:r>
              <a:rPr lang="en-US" altLang="zh-CN" dirty="0"/>
              <a:t>3</a:t>
            </a:r>
            <a:r>
              <a:rPr lang="zh-CN" altLang="en-US" dirty="0"/>
              <a:t>天后会收到公众号的活动模板消息；</a:t>
            </a:r>
            <a:endParaRPr lang="en-US" altLang="zh-CN" dirty="0"/>
          </a:p>
          <a:p>
            <a:endParaRPr lang="en-US" altLang="zh-CN" dirty="0"/>
          </a:p>
        </p:txBody>
      </p:sp>
      <p:sp>
        <p:nvSpPr>
          <p:cNvPr id="4" name="灯片编号占位符 3"/>
          <p:cNvSpPr>
            <a:spLocks noGrp="1"/>
          </p:cNvSpPr>
          <p:nvPr>
            <p:ph type="sldNum" sz="quarter" idx="5"/>
          </p:nvPr>
        </p:nvSpPr>
        <p:spPr/>
        <p:txBody>
          <a:bodyPr/>
          <a:lstStyle/>
          <a:p>
            <a:fld id="{6DC4658B-CB6D-4C37-B23E-CAAEC286E4E6}" type="slidenum">
              <a:rPr lang="zh-CN" altLang="en-US" smtClean="0"/>
              <a:t>13</a:t>
            </a:fld>
            <a:endParaRPr lang="zh-CN" altLang="en-US"/>
          </a:p>
        </p:txBody>
      </p:sp>
    </p:spTree>
    <p:extLst>
      <p:ext uri="{BB962C8B-B14F-4D97-AF65-F5344CB8AC3E}">
        <p14:creationId xmlns:p14="http://schemas.microsoft.com/office/powerpoint/2010/main" val="41681770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PFS YTD </a:t>
            </a:r>
            <a:r>
              <a:rPr lang="zh-CN" altLang="en-US" dirty="0"/>
              <a:t>新老客</a:t>
            </a:r>
            <a:r>
              <a:rPr lang="en-US" altLang="zh-CN" dirty="0"/>
              <a:t>NET</a:t>
            </a:r>
            <a:r>
              <a:rPr lang="zh-CN" altLang="en-US" dirty="0"/>
              <a:t>增幅均超</a:t>
            </a:r>
            <a:r>
              <a:rPr lang="en-US" altLang="zh-CN" dirty="0"/>
              <a:t>15%</a:t>
            </a:r>
            <a:r>
              <a:rPr lang="zh-CN" altLang="en-US" dirty="0"/>
              <a:t>，新老买家数增幅也均超</a:t>
            </a:r>
            <a:r>
              <a:rPr lang="en-US" altLang="zh-CN" dirty="0"/>
              <a:t>12%</a:t>
            </a:r>
            <a:r>
              <a:rPr lang="zh-CN" altLang="en-US" dirty="0"/>
              <a:t>，新客的</a:t>
            </a:r>
            <a:r>
              <a:rPr lang="en-US" altLang="zh-CN" dirty="0"/>
              <a:t>AUR</a:t>
            </a:r>
            <a:r>
              <a:rPr lang="zh-CN" altLang="en-US" dirty="0"/>
              <a:t>的增幅带到了</a:t>
            </a:r>
            <a:r>
              <a:rPr lang="en-US" altLang="zh-CN" dirty="0"/>
              <a:t>ATV</a:t>
            </a:r>
            <a:r>
              <a:rPr lang="zh-CN" altLang="en-US" dirty="0"/>
              <a:t>的增长，但连带率和购买频率微跌（天猫购物券发放频率高以及大促活动时间延长降低了爆发率和连带率）</a:t>
            </a:r>
            <a:endParaRPr lang="en-US" altLang="zh-CN" dirty="0"/>
          </a:p>
        </p:txBody>
      </p:sp>
      <p:sp>
        <p:nvSpPr>
          <p:cNvPr id="4" name="灯片编号占位符 3"/>
          <p:cNvSpPr>
            <a:spLocks noGrp="1"/>
          </p:cNvSpPr>
          <p:nvPr>
            <p:ph type="sldNum" sz="quarter" idx="10"/>
          </p:nvPr>
        </p:nvSpPr>
        <p:spPr/>
        <p:txBody>
          <a:bodyPr/>
          <a:lstStyle/>
          <a:p>
            <a:fld id="{2CB63EAD-3DC1-456C-A607-886CF2309F8D}" type="slidenum">
              <a:rPr lang="zh-CN" altLang="en-US" smtClean="0"/>
              <a:t>14</a:t>
            </a:fld>
            <a:endParaRPr lang="zh-CN" altLang="en-US"/>
          </a:p>
        </p:txBody>
      </p:sp>
    </p:spTree>
    <p:extLst>
      <p:ext uri="{BB962C8B-B14F-4D97-AF65-F5344CB8AC3E}">
        <p14:creationId xmlns:p14="http://schemas.microsoft.com/office/powerpoint/2010/main" val="34993478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DTC YTD </a:t>
            </a:r>
            <a:r>
              <a:rPr lang="zh-CN" altLang="en-US" dirty="0"/>
              <a:t>新老客</a:t>
            </a:r>
            <a:r>
              <a:rPr lang="en-US" altLang="zh-CN" dirty="0"/>
              <a:t>NET</a:t>
            </a:r>
            <a:r>
              <a:rPr lang="zh-CN" altLang="en-US" dirty="0"/>
              <a:t>分别增涨</a:t>
            </a:r>
            <a:r>
              <a:rPr lang="en-US" altLang="zh-CN" dirty="0"/>
              <a:t>9%</a:t>
            </a:r>
            <a:r>
              <a:rPr lang="zh-CN" altLang="en-US" dirty="0"/>
              <a:t>和</a:t>
            </a:r>
            <a:r>
              <a:rPr lang="en-US" altLang="zh-CN" dirty="0"/>
              <a:t>50%</a:t>
            </a:r>
            <a:r>
              <a:rPr lang="zh-CN" altLang="en-US" dirty="0"/>
              <a:t>，新老买家数持平，新客的</a:t>
            </a:r>
            <a:r>
              <a:rPr lang="en-US" altLang="zh-CN" dirty="0"/>
              <a:t>AUR</a:t>
            </a:r>
            <a:r>
              <a:rPr lang="zh-CN" altLang="en-US" dirty="0"/>
              <a:t>的增幅带到了</a:t>
            </a:r>
            <a:r>
              <a:rPr lang="en-US" altLang="zh-CN" dirty="0"/>
              <a:t>ATV</a:t>
            </a:r>
            <a:r>
              <a:rPr lang="zh-CN" altLang="en-US" dirty="0"/>
              <a:t>的增长，但连带率下跌</a:t>
            </a:r>
            <a:r>
              <a:rPr lang="en-US" altLang="zh-CN" dirty="0"/>
              <a:t>31%</a:t>
            </a:r>
            <a:r>
              <a:rPr lang="zh-CN" altLang="en-US" dirty="0"/>
              <a:t>，原因是烟嘴过滤器去年</a:t>
            </a:r>
            <a:r>
              <a:rPr lang="en-US" altLang="zh-CN" dirty="0"/>
              <a:t>3</a:t>
            </a:r>
            <a:r>
              <a:rPr lang="zh-CN" altLang="en-US" dirty="0"/>
              <a:t>人购买</a:t>
            </a:r>
            <a:r>
              <a:rPr lang="en-US" altLang="zh-CN" dirty="0"/>
              <a:t>61</a:t>
            </a:r>
            <a:r>
              <a:rPr lang="zh-CN" altLang="en-US" dirty="0"/>
              <a:t>件，今年</a:t>
            </a:r>
            <a:r>
              <a:rPr lang="en-US" altLang="zh-CN" dirty="0"/>
              <a:t>4</a:t>
            </a:r>
            <a:r>
              <a:rPr lang="zh-CN" altLang="en-US" dirty="0"/>
              <a:t>个人购买了</a:t>
            </a:r>
            <a:r>
              <a:rPr lang="en-US" altLang="zh-CN" dirty="0"/>
              <a:t>8</a:t>
            </a:r>
            <a:r>
              <a:rPr lang="zh-CN" altLang="en-US" dirty="0"/>
              <a:t>件；购买频率上升原因是今年增加了</a:t>
            </a:r>
            <a:r>
              <a:rPr lang="en-US" altLang="zh-CN" dirty="0"/>
              <a:t>social</a:t>
            </a:r>
            <a:r>
              <a:rPr lang="zh-CN" altLang="en-US" dirty="0"/>
              <a:t>投入，社群老客复购率变高。</a:t>
            </a:r>
          </a:p>
          <a:p>
            <a:endParaRPr lang="zh-CN" altLang="en-US" dirty="0"/>
          </a:p>
        </p:txBody>
      </p:sp>
      <p:sp>
        <p:nvSpPr>
          <p:cNvPr id="4" name="灯片编号占位符 3"/>
          <p:cNvSpPr>
            <a:spLocks noGrp="1"/>
          </p:cNvSpPr>
          <p:nvPr>
            <p:ph type="sldNum" sz="quarter" idx="5"/>
          </p:nvPr>
        </p:nvSpPr>
        <p:spPr/>
        <p:txBody>
          <a:bodyPr/>
          <a:lstStyle/>
          <a:p>
            <a:fld id="{FCE26990-DDDD-445E-BC1B-67622597D5AB}" type="slidenum">
              <a:rPr lang="zh-CN" altLang="en-US" smtClean="0"/>
              <a:t>15</a:t>
            </a:fld>
            <a:endParaRPr lang="zh-CN" altLang="en-US"/>
          </a:p>
        </p:txBody>
      </p:sp>
    </p:spTree>
    <p:extLst>
      <p:ext uri="{BB962C8B-B14F-4D97-AF65-F5344CB8AC3E}">
        <p14:creationId xmlns:p14="http://schemas.microsoft.com/office/powerpoint/2010/main" val="11381852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4A8A2A-3DE8-9C0C-7661-2EC4EBDB0DC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D6B4E6B-B75C-6D22-D213-37713BBF714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BEB79F7-19E8-D4AD-7254-63F0394917D0}"/>
              </a:ext>
            </a:extLst>
          </p:cNvPr>
          <p:cNvSpPr>
            <a:spLocks noGrp="1"/>
          </p:cNvSpPr>
          <p:nvPr>
            <p:ph type="body" idx="1"/>
          </p:nvPr>
        </p:nvSpPr>
        <p:spPr/>
        <p:txBody>
          <a:bodyPr/>
          <a:lstStyle/>
          <a:p>
            <a:r>
              <a:rPr lang="en-US" altLang="zh-CN" dirty="0"/>
              <a:t>8</a:t>
            </a:r>
            <a:r>
              <a:rPr lang="zh-CN" altLang="en-US" dirty="0"/>
              <a:t>月份</a:t>
            </a:r>
            <a:r>
              <a:rPr lang="en-US" altLang="zh-CN" dirty="0"/>
              <a:t>PFS</a:t>
            </a:r>
            <a:r>
              <a:rPr lang="zh-CN" altLang="en-US" dirty="0"/>
              <a:t>新客销售和买家数增幅显著，均超</a:t>
            </a:r>
            <a:r>
              <a:rPr lang="en-US" altLang="zh-CN" dirty="0"/>
              <a:t>100%</a:t>
            </a:r>
            <a:r>
              <a:rPr lang="zh-CN" altLang="en-US" dirty="0"/>
              <a:t>，主要受益于</a:t>
            </a:r>
            <a:r>
              <a:rPr lang="en-US" altLang="zh-CN" dirty="0"/>
              <a:t>CVD</a:t>
            </a:r>
            <a:r>
              <a:rPr lang="zh-CN" altLang="en-US" dirty="0"/>
              <a:t>礼赠季引入较多礼赠需求的新客。我们在</a:t>
            </a:r>
            <a:r>
              <a:rPr lang="en-US" altLang="zh-CN" dirty="0"/>
              <a:t>8</a:t>
            </a:r>
            <a:r>
              <a:rPr lang="zh-CN" altLang="en-US" dirty="0"/>
              <a:t>月份增幅较大的品类烟具、领带、腰带、鞋履，超</a:t>
            </a:r>
            <a:r>
              <a:rPr lang="en-US" altLang="zh-CN" dirty="0"/>
              <a:t>80%</a:t>
            </a:r>
            <a:r>
              <a:rPr lang="zh-CN" altLang="en-US" dirty="0"/>
              <a:t>的客户都是新客（</a:t>
            </a:r>
            <a:r>
              <a:rPr lang="en-US" altLang="zh-CN" dirty="0"/>
              <a:t>Pipes </a:t>
            </a:r>
            <a:r>
              <a:rPr lang="zh-CN" altLang="en-US" dirty="0"/>
              <a:t>新客数占比</a:t>
            </a:r>
            <a:r>
              <a:rPr lang="en-US" altLang="zh-CN" dirty="0"/>
              <a:t>82%, Ties 89%,</a:t>
            </a:r>
            <a:r>
              <a:rPr lang="zh-CN" altLang="en-US" dirty="0"/>
              <a:t> </a:t>
            </a:r>
            <a:r>
              <a:rPr lang="en-US" altLang="zh-CN" dirty="0"/>
              <a:t>Belts 89%, Footwear 86%, Jewelry 81%</a:t>
            </a:r>
            <a:r>
              <a:rPr lang="zh-CN" altLang="en-US"/>
              <a:t>）</a:t>
            </a:r>
            <a:endParaRPr lang="en-US" altLang="zh-CN" dirty="0"/>
          </a:p>
        </p:txBody>
      </p:sp>
      <p:sp>
        <p:nvSpPr>
          <p:cNvPr id="4" name="灯片编号占位符 3">
            <a:extLst>
              <a:ext uri="{FF2B5EF4-FFF2-40B4-BE49-F238E27FC236}">
                <a16:creationId xmlns:a16="http://schemas.microsoft.com/office/drawing/2014/main" id="{2F285FE1-7778-F46B-A7E8-86CE10F8B65E}"/>
              </a:ext>
            </a:extLst>
          </p:cNvPr>
          <p:cNvSpPr>
            <a:spLocks noGrp="1"/>
          </p:cNvSpPr>
          <p:nvPr>
            <p:ph type="sldNum" sz="quarter" idx="10"/>
          </p:nvPr>
        </p:nvSpPr>
        <p:spPr/>
        <p:txBody>
          <a:bodyPr/>
          <a:lstStyle/>
          <a:p>
            <a:fld id="{2CB63EAD-3DC1-456C-A607-886CF2309F8D}" type="slidenum">
              <a:rPr lang="zh-CN" altLang="en-US" smtClean="0"/>
              <a:t>16</a:t>
            </a:fld>
            <a:endParaRPr lang="zh-CN" altLang="en-US"/>
          </a:p>
        </p:txBody>
      </p:sp>
    </p:spTree>
    <p:extLst>
      <p:ext uri="{BB962C8B-B14F-4D97-AF65-F5344CB8AC3E}">
        <p14:creationId xmlns:p14="http://schemas.microsoft.com/office/powerpoint/2010/main" val="5485010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AC6372-39A1-E46C-F003-89869F825F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32F9403-E8F7-96DB-D3E2-38BFBD3D42C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BC234B6-FBBF-A253-432A-14373625A2BA}"/>
              </a:ext>
            </a:extLst>
          </p:cNvPr>
          <p:cNvSpPr>
            <a:spLocks noGrp="1"/>
          </p:cNvSpPr>
          <p:nvPr>
            <p:ph type="body" idx="1"/>
          </p:nvPr>
        </p:nvSpPr>
        <p:spPr/>
        <p:txBody>
          <a:bodyPr/>
          <a:lstStyle/>
          <a:p>
            <a:r>
              <a:rPr lang="en-US" altLang="zh-CN" dirty="0"/>
              <a:t>8</a:t>
            </a:r>
            <a:r>
              <a:rPr lang="zh-CN" altLang="en-US" dirty="0"/>
              <a:t>月份</a:t>
            </a:r>
            <a:r>
              <a:rPr lang="en-US" altLang="zh-CN" dirty="0"/>
              <a:t>DTC</a:t>
            </a:r>
            <a:r>
              <a:rPr lang="zh-CN" altLang="en-US" dirty="0"/>
              <a:t>新老客的</a:t>
            </a:r>
            <a:r>
              <a:rPr lang="en-US" altLang="zh-CN" dirty="0"/>
              <a:t>NET</a:t>
            </a:r>
            <a:r>
              <a:rPr lang="zh-CN" altLang="en-US" dirty="0"/>
              <a:t>和买家数均呈大幅上涨状态，主要还是因为</a:t>
            </a:r>
            <a:r>
              <a:rPr lang="en-US" altLang="zh-CN" dirty="0"/>
              <a:t>SC</a:t>
            </a:r>
            <a:r>
              <a:rPr lang="zh-CN" altLang="en-US" dirty="0"/>
              <a:t>带来的</a:t>
            </a:r>
          </a:p>
        </p:txBody>
      </p:sp>
      <p:sp>
        <p:nvSpPr>
          <p:cNvPr id="4" name="灯片编号占位符 3">
            <a:extLst>
              <a:ext uri="{FF2B5EF4-FFF2-40B4-BE49-F238E27FC236}">
                <a16:creationId xmlns:a16="http://schemas.microsoft.com/office/drawing/2014/main" id="{B05497D3-F1CA-362E-68F5-FC4D974DB3FB}"/>
              </a:ext>
            </a:extLst>
          </p:cNvPr>
          <p:cNvSpPr>
            <a:spLocks noGrp="1"/>
          </p:cNvSpPr>
          <p:nvPr>
            <p:ph type="sldNum" sz="quarter" idx="5"/>
          </p:nvPr>
        </p:nvSpPr>
        <p:spPr/>
        <p:txBody>
          <a:bodyPr/>
          <a:lstStyle/>
          <a:p>
            <a:fld id="{FCE26990-DDDD-445E-BC1B-67622597D5AB}" type="slidenum">
              <a:rPr lang="zh-CN" altLang="en-US" smtClean="0"/>
              <a:t>17</a:t>
            </a:fld>
            <a:endParaRPr lang="zh-CN" altLang="en-US"/>
          </a:p>
        </p:txBody>
      </p:sp>
    </p:spTree>
    <p:extLst>
      <p:ext uri="{BB962C8B-B14F-4D97-AF65-F5344CB8AC3E}">
        <p14:creationId xmlns:p14="http://schemas.microsoft.com/office/powerpoint/2010/main" val="39189564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V0: 30k-50k</a:t>
            </a:r>
          </a:p>
          <a:p>
            <a:r>
              <a:rPr lang="en-US" altLang="zh-CN" dirty="0"/>
              <a:t>V1: 50k-15k</a:t>
            </a:r>
          </a:p>
          <a:p>
            <a:r>
              <a:rPr lang="en-US" altLang="zh-CN" dirty="0"/>
              <a:t>V2: 15k-45k</a:t>
            </a:r>
          </a:p>
          <a:p>
            <a:r>
              <a:rPr lang="en-US" altLang="zh-CN" dirty="0"/>
              <a:t>V3</a:t>
            </a:r>
            <a:r>
              <a:rPr lang="zh-CN" altLang="en-US" dirty="0"/>
              <a:t>：</a:t>
            </a:r>
            <a:r>
              <a:rPr lang="en-US" altLang="zh-CN" dirty="0"/>
              <a:t>&gt;= 45k</a:t>
            </a:r>
          </a:p>
          <a:p>
            <a:pPr marL="171450" indent="-171450">
              <a:buFontTx/>
              <a:buChar char="-"/>
            </a:pPr>
            <a:r>
              <a:rPr lang="zh-CN" altLang="en-US" dirty="0"/>
              <a:t>从</a:t>
            </a:r>
            <a:r>
              <a:rPr lang="en-US" altLang="zh-CN" dirty="0"/>
              <a:t>9</a:t>
            </a:r>
            <a:r>
              <a:rPr lang="zh-CN" altLang="en-US" dirty="0"/>
              <a:t>月</a:t>
            </a:r>
            <a:r>
              <a:rPr lang="en-US" altLang="zh-CN" dirty="0"/>
              <a:t>rolling24</a:t>
            </a:r>
            <a:r>
              <a:rPr lang="zh-CN" altLang="en-US" dirty="0"/>
              <a:t>个月的</a:t>
            </a:r>
            <a:r>
              <a:rPr lang="en-US" altLang="zh-CN" dirty="0"/>
              <a:t>VIC</a:t>
            </a:r>
            <a:r>
              <a:rPr lang="zh-CN" altLang="en-US" dirty="0"/>
              <a:t>每个层级的数据分布来看，</a:t>
            </a:r>
            <a:r>
              <a:rPr lang="en-US" altLang="zh-CN" dirty="0"/>
              <a:t>V0</a:t>
            </a:r>
            <a:r>
              <a:rPr lang="zh-CN" altLang="en-US" dirty="0"/>
              <a:t>和</a:t>
            </a:r>
            <a:r>
              <a:rPr lang="en-US" altLang="zh-CN" dirty="0"/>
              <a:t>V1</a:t>
            </a:r>
            <a:r>
              <a:rPr lang="zh-CN" altLang="en-US" dirty="0"/>
              <a:t>都是上涨的，其中</a:t>
            </a:r>
            <a:r>
              <a:rPr lang="en-US" altLang="zh-CN" dirty="0"/>
              <a:t>V1</a:t>
            </a:r>
            <a:r>
              <a:rPr lang="zh-CN" altLang="en-US" dirty="0"/>
              <a:t>的</a:t>
            </a:r>
            <a:r>
              <a:rPr lang="en-US" altLang="zh-CN" dirty="0"/>
              <a:t>net</a:t>
            </a:r>
            <a:r>
              <a:rPr lang="zh-CN" altLang="en-US" dirty="0"/>
              <a:t>和人数增长最为显著，</a:t>
            </a:r>
            <a:r>
              <a:rPr lang="en-US" altLang="zh-CN" b="1" dirty="0"/>
              <a:t>clients</a:t>
            </a:r>
            <a:r>
              <a:rPr lang="zh-CN" altLang="en-US" b="1" dirty="0"/>
              <a:t>增长</a:t>
            </a:r>
            <a:r>
              <a:rPr lang="en-US" altLang="zh-CN" b="1" dirty="0"/>
              <a:t>73%</a:t>
            </a:r>
            <a:r>
              <a:rPr lang="zh-CN" altLang="en-US" b="1" dirty="0"/>
              <a:t>，销售增长了</a:t>
            </a:r>
            <a:r>
              <a:rPr lang="en-US" altLang="zh-CN" b="1" dirty="0"/>
              <a:t>69%</a:t>
            </a:r>
            <a:r>
              <a:rPr lang="zh-CN" altLang="en-US" dirty="0"/>
              <a:t>，但是</a:t>
            </a:r>
            <a:r>
              <a:rPr lang="en-US" altLang="zh-CN" dirty="0"/>
              <a:t>V2</a:t>
            </a:r>
            <a:r>
              <a:rPr lang="zh-CN" altLang="en-US" dirty="0"/>
              <a:t>人数和销售均下跌</a:t>
            </a:r>
            <a:r>
              <a:rPr lang="en-US" altLang="zh-CN" dirty="0"/>
              <a:t>50%</a:t>
            </a:r>
            <a:r>
              <a:rPr lang="zh-CN" altLang="en-US" dirty="0"/>
              <a:t>左右；</a:t>
            </a:r>
            <a:endParaRPr lang="en-US" altLang="zh-CN" dirty="0"/>
          </a:p>
          <a:p>
            <a:pPr marL="171450" indent="-171450">
              <a:buFontTx/>
              <a:buChar char="-"/>
            </a:pPr>
            <a:r>
              <a:rPr lang="zh-CN" altLang="en-US" dirty="0"/>
              <a:t>从周期趋势来看，不管是</a:t>
            </a:r>
            <a:r>
              <a:rPr lang="en-US" altLang="zh-CN" dirty="0"/>
              <a:t>VIC</a:t>
            </a:r>
            <a:r>
              <a:rPr lang="zh-CN" altLang="en-US" dirty="0"/>
              <a:t>的销售、人数还是对全店销售的贡献百分比均呈稳步上涨趋势，截止</a:t>
            </a:r>
            <a:r>
              <a:rPr lang="en-US" altLang="zh-CN" dirty="0"/>
              <a:t>8</a:t>
            </a:r>
            <a:r>
              <a:rPr lang="zh-CN" altLang="en-US" dirty="0"/>
              <a:t>月周期数据来看，</a:t>
            </a:r>
            <a:r>
              <a:rPr lang="en-US" altLang="zh-CN" dirty="0"/>
              <a:t>VIC</a:t>
            </a:r>
            <a:r>
              <a:rPr lang="zh-CN" altLang="en-US" dirty="0"/>
              <a:t>产生的</a:t>
            </a:r>
            <a:r>
              <a:rPr lang="en-US" altLang="zh-CN" dirty="0"/>
              <a:t>net sales</a:t>
            </a:r>
            <a:r>
              <a:rPr lang="zh-CN" altLang="en-US" dirty="0"/>
              <a:t>已占全渠道</a:t>
            </a:r>
            <a:r>
              <a:rPr lang="en-US" altLang="zh-CN" dirty="0"/>
              <a:t>net sales</a:t>
            </a:r>
            <a:r>
              <a:rPr lang="zh-CN" altLang="en-US" dirty="0"/>
              <a:t>的</a:t>
            </a:r>
            <a:r>
              <a:rPr lang="en-US" altLang="zh-CN" dirty="0"/>
              <a:t>13.3%</a:t>
            </a:r>
            <a:r>
              <a:rPr lang="zh-CN" altLang="en-US" dirty="0"/>
              <a:t>，人数仅为</a:t>
            </a:r>
            <a:r>
              <a:rPr lang="en-US" altLang="zh-CN" dirty="0"/>
              <a:t>1.4%</a:t>
            </a:r>
            <a:r>
              <a:rPr lang="zh-CN" altLang="en-US" dirty="0"/>
              <a:t>；</a:t>
            </a:r>
            <a:endParaRPr lang="en-US" altLang="zh-CN" dirty="0"/>
          </a:p>
          <a:p>
            <a:pPr marL="171450" indent="-171450">
              <a:buFontTx/>
              <a:buChar char="-"/>
            </a:pPr>
            <a:r>
              <a:rPr lang="zh-CN" altLang="en-US" dirty="0"/>
              <a:t>从城市分布来看，仍然以一线城市北上广深，新一线城市如杭州、南京、苏州、成都、武汉和上海周边城市如无锡为主</a:t>
            </a:r>
            <a:endParaRPr lang="en-US" altLang="zh-CN" dirty="0"/>
          </a:p>
        </p:txBody>
      </p:sp>
      <p:sp>
        <p:nvSpPr>
          <p:cNvPr id="4" name="灯片编号占位符 3"/>
          <p:cNvSpPr>
            <a:spLocks noGrp="1"/>
          </p:cNvSpPr>
          <p:nvPr>
            <p:ph type="sldNum" sz="quarter" idx="10"/>
          </p:nvPr>
        </p:nvSpPr>
        <p:spPr/>
        <p:txBody>
          <a:bodyPr/>
          <a:lstStyle/>
          <a:p>
            <a:fld id="{F8894349-95F8-4892-B2CE-B0F13639F3E3}" type="slidenum">
              <a:rPr lang="zh-CN" altLang="en-US" smtClean="0"/>
              <a:t>18</a:t>
            </a:fld>
            <a:endParaRPr lang="zh-CN" altLang="en-US"/>
          </a:p>
        </p:txBody>
      </p:sp>
    </p:spTree>
    <p:extLst>
      <p:ext uri="{BB962C8B-B14F-4D97-AF65-F5344CB8AC3E}">
        <p14:creationId xmlns:p14="http://schemas.microsoft.com/office/powerpoint/2010/main" val="2625067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lvl="0" indent="0" algn="l" defTabSz="825500" rtl="0" eaLnBrk="1" fontAlgn="auto" latinLnBrk="0" hangingPunct="0">
              <a:lnSpc>
                <a:spcPct val="100000"/>
              </a:lnSpc>
              <a:spcBef>
                <a:spcPts val="0"/>
              </a:spcBef>
              <a:spcAft>
                <a:spcPts val="0"/>
              </a:spcAft>
              <a:buClrTx/>
              <a:buSzTx/>
              <a:buFontTx/>
              <a:buNone/>
              <a:tabLst/>
              <a:defRPr/>
            </a:pPr>
            <a:r>
              <a:rPr lang="zh-CN" altLang="en-US" sz="2400" baseline="0" dirty="0">
                <a:solidFill>
                  <a:srgbClr val="FFFFFF"/>
                </a:solidFill>
                <a:sym typeface="Helvetica Neue Medium"/>
              </a:rPr>
              <a:t>包含内卖和</a:t>
            </a:r>
            <a:r>
              <a:rPr lang="en-US" altLang="zh-CN" sz="2400" baseline="0" dirty="0">
                <a:solidFill>
                  <a:srgbClr val="FFFFFF"/>
                </a:solidFill>
                <a:sym typeface="Helvetica Neue Medium"/>
              </a:rPr>
              <a:t>SC</a:t>
            </a:r>
            <a:r>
              <a:rPr lang="zh-CN" altLang="en-US" sz="2400" baseline="0" dirty="0">
                <a:solidFill>
                  <a:srgbClr val="FFFFFF"/>
                </a:solidFill>
                <a:sym typeface="Helvetica Neue Medium"/>
              </a:rPr>
              <a:t>，</a:t>
            </a:r>
            <a:r>
              <a:rPr lang="en-US" altLang="zh-CN" sz="2400" baseline="0" dirty="0">
                <a:solidFill>
                  <a:srgbClr val="FFFFFF"/>
                </a:solidFill>
                <a:sym typeface="Helvetica Neue Medium"/>
              </a:rPr>
              <a:t>YTD</a:t>
            </a:r>
            <a:r>
              <a:rPr lang="zh-CN" altLang="en-US" sz="2400" baseline="0" dirty="0">
                <a:solidFill>
                  <a:srgbClr val="FFFFFF"/>
                </a:solidFill>
                <a:sym typeface="Helvetica Neue Medium"/>
              </a:rPr>
              <a:t>全渠道的</a:t>
            </a:r>
            <a:r>
              <a:rPr lang="en-US" altLang="zh-CN" sz="2400" baseline="0" dirty="0">
                <a:solidFill>
                  <a:srgbClr val="FFFFFF"/>
                </a:solidFill>
                <a:sym typeface="Helvetica Neue Medium"/>
              </a:rPr>
              <a:t>total net</a:t>
            </a:r>
            <a:r>
              <a:rPr lang="zh-CN" altLang="en-US" sz="2400" baseline="0" dirty="0">
                <a:solidFill>
                  <a:srgbClr val="FFFFFF"/>
                </a:solidFill>
                <a:sym typeface="Helvetica Neue Medium"/>
              </a:rPr>
              <a:t>是</a:t>
            </a:r>
            <a:r>
              <a:rPr lang="en-US" altLang="zh-CN" sz="2400" baseline="0" dirty="0">
                <a:solidFill>
                  <a:srgbClr val="FFFFFF"/>
                </a:solidFill>
                <a:sym typeface="Helvetica Neue Medium"/>
              </a:rPr>
              <a:t>8.7M</a:t>
            </a:r>
            <a:r>
              <a:rPr lang="zh-CN" altLang="en-US" sz="2400" baseline="0" dirty="0">
                <a:solidFill>
                  <a:srgbClr val="FFFFFF"/>
                </a:solidFill>
                <a:sym typeface="Helvetica Neue Medium"/>
              </a:rPr>
              <a:t>，同比去年的</a:t>
            </a:r>
            <a:r>
              <a:rPr lang="en-US" altLang="zh-CN" sz="2400" baseline="0" dirty="0">
                <a:solidFill>
                  <a:srgbClr val="FFFFFF"/>
                </a:solidFill>
                <a:sym typeface="Helvetica Neue Medium"/>
              </a:rPr>
              <a:t>7.8M</a:t>
            </a:r>
            <a:r>
              <a:rPr lang="zh-CN" altLang="en-US" sz="2400" baseline="0" dirty="0">
                <a:solidFill>
                  <a:srgbClr val="FFFFFF"/>
                </a:solidFill>
                <a:sym typeface="Helvetica Neue Medium"/>
              </a:rPr>
              <a:t>，增长了</a:t>
            </a:r>
            <a:r>
              <a:rPr lang="en-US" altLang="zh-CN" sz="2400" baseline="0" dirty="0">
                <a:solidFill>
                  <a:srgbClr val="FFFFFF"/>
                </a:solidFill>
                <a:sym typeface="Helvetica Neue Medium"/>
              </a:rPr>
              <a:t>11%</a:t>
            </a:r>
            <a:r>
              <a:rPr lang="zh-CN" altLang="en-US" sz="2400" baseline="0" dirty="0">
                <a:solidFill>
                  <a:srgbClr val="FFFFFF"/>
                </a:solidFill>
                <a:sym typeface="Helvetica Neue Medium"/>
              </a:rPr>
              <a:t>，去除</a:t>
            </a:r>
            <a:r>
              <a:rPr lang="en-US" altLang="zh-CN" sz="2400" baseline="0" dirty="0">
                <a:solidFill>
                  <a:srgbClr val="FFFFFF"/>
                </a:solidFill>
                <a:sym typeface="Helvetica Neue Medium"/>
              </a:rPr>
              <a:t>FF</a:t>
            </a:r>
            <a:r>
              <a:rPr lang="zh-CN" altLang="en-US" sz="2400" baseline="0" dirty="0">
                <a:solidFill>
                  <a:srgbClr val="FFFFFF"/>
                </a:solidFill>
                <a:sym typeface="Helvetica Neue Medium"/>
              </a:rPr>
              <a:t>，增长了</a:t>
            </a:r>
            <a:r>
              <a:rPr lang="en-US" altLang="zh-CN" sz="2400" baseline="0" dirty="0">
                <a:solidFill>
                  <a:srgbClr val="FFFFFF"/>
                </a:solidFill>
                <a:sym typeface="Helvetica Neue Medium"/>
              </a:rPr>
              <a:t>18%</a:t>
            </a:r>
            <a:r>
              <a:rPr lang="zh-CN" altLang="en-US" sz="2400" baseline="0" dirty="0">
                <a:solidFill>
                  <a:srgbClr val="FFFFFF"/>
                </a:solidFill>
                <a:sym typeface="Helvetica Neue Medium"/>
              </a:rPr>
              <a:t>，去除</a:t>
            </a:r>
            <a:r>
              <a:rPr lang="en-US" altLang="zh-CN" sz="2400" baseline="0" dirty="0">
                <a:solidFill>
                  <a:srgbClr val="FFFFFF"/>
                </a:solidFill>
                <a:sym typeface="Helvetica Neue Medium"/>
              </a:rPr>
              <a:t>FF</a:t>
            </a:r>
            <a:r>
              <a:rPr lang="zh-CN" altLang="en-US" sz="2400" baseline="0" dirty="0">
                <a:solidFill>
                  <a:srgbClr val="FFFFFF"/>
                </a:solidFill>
                <a:sym typeface="Helvetica Neue Medium"/>
              </a:rPr>
              <a:t>和</a:t>
            </a:r>
            <a:r>
              <a:rPr lang="en-US" altLang="zh-CN" sz="2400" baseline="0" dirty="0">
                <a:solidFill>
                  <a:srgbClr val="FFFFFF"/>
                </a:solidFill>
                <a:sym typeface="Helvetica Neue Medium"/>
              </a:rPr>
              <a:t>SC</a:t>
            </a:r>
            <a:r>
              <a:rPr lang="zh-CN" altLang="en-US" sz="2400" baseline="0" dirty="0">
                <a:solidFill>
                  <a:srgbClr val="FFFFFF"/>
                </a:solidFill>
                <a:sym typeface="Helvetica Neue Medium"/>
              </a:rPr>
              <a:t>也就是</a:t>
            </a:r>
            <a:r>
              <a:rPr lang="en-US" altLang="zh-CN" sz="2400" baseline="0" dirty="0">
                <a:solidFill>
                  <a:srgbClr val="FFFFFF"/>
                </a:solidFill>
                <a:sym typeface="Helvetica Neue Medium"/>
              </a:rPr>
              <a:t>Organic</a:t>
            </a:r>
            <a:r>
              <a:rPr lang="zh-CN" altLang="en-US" sz="2400" baseline="0" dirty="0">
                <a:solidFill>
                  <a:srgbClr val="FFFFFF"/>
                </a:solidFill>
                <a:sym typeface="Helvetica Neue Medium"/>
              </a:rPr>
              <a:t> </a:t>
            </a:r>
            <a:r>
              <a:rPr lang="en-US" altLang="zh-CN" sz="2400" b="1" baseline="0" dirty="0">
                <a:solidFill>
                  <a:srgbClr val="FFFFFF"/>
                </a:solidFill>
                <a:sym typeface="Helvetica Neue Medium"/>
              </a:rPr>
              <a:t>NET</a:t>
            </a:r>
            <a:r>
              <a:rPr lang="zh-CN" altLang="en-US" sz="2400" b="1" baseline="0" dirty="0">
                <a:solidFill>
                  <a:srgbClr val="FFFFFF"/>
                </a:solidFill>
                <a:sym typeface="Helvetica Neue Medium"/>
              </a:rPr>
              <a:t>增长</a:t>
            </a:r>
            <a:r>
              <a:rPr lang="en-US" altLang="zh-CN" sz="2400" b="1" baseline="0" dirty="0">
                <a:solidFill>
                  <a:srgbClr val="FFFFFF"/>
                </a:solidFill>
                <a:sym typeface="Helvetica Neue Medium"/>
              </a:rPr>
              <a:t>+17%</a:t>
            </a:r>
            <a:r>
              <a:rPr lang="zh-CN" altLang="en-US" sz="2400" b="1" baseline="0" dirty="0">
                <a:solidFill>
                  <a:srgbClr val="FFFFFF"/>
                </a:solidFill>
                <a:sym typeface="Helvetica Neue Medium"/>
              </a:rPr>
              <a:t>，其中天猫</a:t>
            </a:r>
            <a:r>
              <a:rPr lang="en-US" altLang="zh-CN" sz="2400" b="1" baseline="0" dirty="0">
                <a:solidFill>
                  <a:srgbClr val="FFFFFF"/>
                </a:solidFill>
                <a:sym typeface="Helvetica Neue Medium"/>
              </a:rPr>
              <a:t>+18%</a:t>
            </a:r>
            <a:r>
              <a:rPr lang="zh-CN" altLang="en-US" sz="2400" b="1" baseline="0" dirty="0">
                <a:solidFill>
                  <a:srgbClr val="FFFFFF"/>
                </a:solidFill>
                <a:sym typeface="Helvetica Neue Medium"/>
              </a:rPr>
              <a:t>，</a:t>
            </a:r>
            <a:r>
              <a:rPr lang="en-US" altLang="zh-CN" sz="2400" b="1" baseline="0" dirty="0">
                <a:solidFill>
                  <a:srgbClr val="FFFFFF"/>
                </a:solidFill>
                <a:sym typeface="Helvetica Neue Medium"/>
              </a:rPr>
              <a:t>DTC</a:t>
            </a:r>
            <a:r>
              <a:rPr lang="en-US" altLang="zh-CN" sz="2400" b="1" baseline="0" dirty="0">
                <a:solidFill>
                  <a:srgbClr val="C00000"/>
                </a:solidFill>
                <a:sym typeface="Helvetica Neue Medium"/>
              </a:rPr>
              <a:t>-30%</a:t>
            </a:r>
            <a:r>
              <a:rPr lang="zh-CN" altLang="en-US" sz="2400" b="1" baseline="0" dirty="0">
                <a:solidFill>
                  <a:srgbClr val="C00000"/>
                </a:solidFill>
                <a:sym typeface="Helvetica Neue Medium"/>
              </a:rPr>
              <a:t>。</a:t>
            </a:r>
            <a:r>
              <a:rPr lang="zh-CN" altLang="en-US" sz="2400" b="0" baseline="0" dirty="0">
                <a:solidFill>
                  <a:srgbClr val="C00000"/>
                </a:solidFill>
                <a:sym typeface="Helvetica Neue Medium"/>
              </a:rPr>
              <a:t>目标完成率上，</a:t>
            </a:r>
            <a:r>
              <a:rPr lang="zh-CN" altLang="en-US" sz="2400" b="1" baseline="0" dirty="0">
                <a:solidFill>
                  <a:srgbClr val="C00000"/>
                </a:solidFill>
                <a:sym typeface="Helvetica Neue Medium"/>
              </a:rPr>
              <a:t>总体</a:t>
            </a:r>
            <a:r>
              <a:rPr lang="en-US" altLang="zh-CN" sz="2400" b="1" baseline="0" dirty="0">
                <a:solidFill>
                  <a:srgbClr val="C00000"/>
                </a:solidFill>
                <a:sym typeface="Helvetica Neue Medium"/>
              </a:rPr>
              <a:t>NET</a:t>
            </a:r>
            <a:r>
              <a:rPr lang="zh-CN" altLang="en-US" sz="2400" b="1" baseline="0" dirty="0">
                <a:solidFill>
                  <a:srgbClr val="C00000"/>
                </a:solidFill>
                <a:sym typeface="Helvetica Neue Medium"/>
              </a:rPr>
              <a:t>达成率为</a:t>
            </a:r>
            <a:r>
              <a:rPr lang="en-US" altLang="zh-CN" sz="2400" b="1" baseline="0" dirty="0">
                <a:solidFill>
                  <a:srgbClr val="C00000"/>
                </a:solidFill>
                <a:sym typeface="Helvetica Neue Medium"/>
              </a:rPr>
              <a:t>97%</a:t>
            </a:r>
            <a:r>
              <a:rPr lang="zh-CN" altLang="en-US" sz="2400" b="0" baseline="0" dirty="0">
                <a:solidFill>
                  <a:srgbClr val="C00000"/>
                </a:solidFill>
                <a:sym typeface="Helvetica Neue Medium"/>
              </a:rPr>
              <a:t>，其中</a:t>
            </a:r>
            <a:r>
              <a:rPr lang="zh-CN" altLang="en-US" sz="2400" b="1" baseline="0" dirty="0">
                <a:solidFill>
                  <a:srgbClr val="C00000"/>
                </a:solidFill>
                <a:sym typeface="Helvetica Neue Medium"/>
              </a:rPr>
              <a:t>天猫</a:t>
            </a:r>
            <a:r>
              <a:rPr lang="en-US" altLang="zh-CN" sz="2400" b="1" baseline="0" dirty="0">
                <a:solidFill>
                  <a:srgbClr val="C00000"/>
                </a:solidFill>
                <a:sym typeface="Helvetica Neue Medium"/>
              </a:rPr>
              <a:t>NET</a:t>
            </a:r>
            <a:r>
              <a:rPr lang="zh-CN" altLang="en-US" sz="2400" b="1" baseline="0" dirty="0">
                <a:solidFill>
                  <a:srgbClr val="C00000"/>
                </a:solidFill>
                <a:sym typeface="Helvetica Neue Medium"/>
              </a:rPr>
              <a:t>达成率</a:t>
            </a:r>
            <a:r>
              <a:rPr lang="en-US" altLang="zh-CN" sz="2400" b="1" baseline="0" dirty="0">
                <a:solidFill>
                  <a:srgbClr val="C00000"/>
                </a:solidFill>
                <a:sym typeface="Helvetica Neue Medium"/>
              </a:rPr>
              <a:t>102%</a:t>
            </a:r>
            <a:r>
              <a:rPr lang="zh-CN" altLang="en-US" sz="2400" b="0" baseline="0" dirty="0">
                <a:solidFill>
                  <a:srgbClr val="C00000"/>
                </a:solidFill>
                <a:sym typeface="Helvetica Neue Medium"/>
              </a:rPr>
              <a:t>，</a:t>
            </a:r>
            <a:r>
              <a:rPr lang="en-US" altLang="zh-CN" sz="2400" b="0" baseline="0" dirty="0">
                <a:solidFill>
                  <a:srgbClr val="C00000"/>
                </a:solidFill>
                <a:sym typeface="Helvetica Neue Medium"/>
              </a:rPr>
              <a:t>buyers</a:t>
            </a:r>
            <a:r>
              <a:rPr lang="zh-CN" altLang="en-US" sz="2400" b="0" baseline="0" dirty="0">
                <a:solidFill>
                  <a:srgbClr val="C00000"/>
                </a:solidFill>
                <a:sym typeface="Helvetica Neue Medium"/>
              </a:rPr>
              <a:t>低于预期</a:t>
            </a:r>
            <a:endParaRPr lang="en-US" altLang="zh-CN" sz="2400" baseline="0" dirty="0">
              <a:solidFill>
                <a:srgbClr val="FFFFFF"/>
              </a:solidFill>
              <a:sym typeface="Helvetica Neue Medium"/>
            </a:endParaRPr>
          </a:p>
          <a:p>
            <a:pPr marL="0" marR="0" lvl="0" indent="0" algn="l" defTabSz="825500" rtl="0" eaLnBrk="1" fontAlgn="auto" latinLnBrk="0" hangingPunct="0">
              <a:lnSpc>
                <a:spcPct val="100000"/>
              </a:lnSpc>
              <a:spcBef>
                <a:spcPts val="0"/>
              </a:spcBef>
              <a:spcAft>
                <a:spcPts val="0"/>
              </a:spcAft>
              <a:buClrTx/>
              <a:buSzTx/>
              <a:buFontTx/>
              <a:buNone/>
              <a:tabLst/>
              <a:defRPr/>
            </a:pPr>
            <a:r>
              <a:rPr lang="zh-CN" altLang="en-US" sz="2400" baseline="0" dirty="0">
                <a:solidFill>
                  <a:srgbClr val="FFFFFF"/>
                </a:solidFill>
                <a:sym typeface="Helvetica Neue Medium"/>
              </a:rPr>
              <a:t>天猫增长的原因：</a:t>
            </a:r>
            <a:endParaRPr lang="en-US" altLang="zh-CN" sz="2400" baseline="0" dirty="0">
              <a:solidFill>
                <a:srgbClr val="FFFFFF"/>
              </a:solidFill>
              <a:sym typeface="Helvetica Neue Medium"/>
            </a:endParaRPr>
          </a:p>
          <a:p>
            <a:pPr marL="342900" marR="0" lvl="0" indent="-342900" algn="l" defTabSz="825500" rtl="0" eaLnBrk="1" fontAlgn="auto" latinLnBrk="0" hangingPunct="0">
              <a:lnSpc>
                <a:spcPct val="100000"/>
              </a:lnSpc>
              <a:spcBef>
                <a:spcPts val="0"/>
              </a:spcBef>
              <a:spcAft>
                <a:spcPts val="0"/>
              </a:spcAft>
              <a:buClrTx/>
              <a:buSzTx/>
              <a:buFontTx/>
              <a:buChar char="-"/>
              <a:tabLst/>
              <a:defRPr/>
            </a:pPr>
            <a:r>
              <a:rPr lang="zh-CN" altLang="en-US" sz="2400" baseline="0" dirty="0">
                <a:solidFill>
                  <a:srgbClr val="FFFFFF"/>
                </a:solidFill>
                <a:sym typeface="Helvetica Neue Medium"/>
              </a:rPr>
              <a:t>天猫除了买家数</a:t>
            </a:r>
            <a:r>
              <a:rPr lang="en-US" altLang="zh-CN" sz="2400" baseline="0" dirty="0">
                <a:solidFill>
                  <a:srgbClr val="FFFFFF"/>
                </a:solidFill>
                <a:sym typeface="Helvetica Neue Medium"/>
              </a:rPr>
              <a:t>3%</a:t>
            </a:r>
            <a:r>
              <a:rPr lang="zh-CN" altLang="en-US" sz="2400" baseline="0" dirty="0">
                <a:solidFill>
                  <a:srgbClr val="FFFFFF"/>
                </a:solidFill>
                <a:sym typeface="Helvetica Neue Medium"/>
              </a:rPr>
              <a:t>之外，其他的指标跟去年比基本都是向好的状态，而</a:t>
            </a:r>
            <a:r>
              <a:rPr lang="zh-CN" altLang="en-US" sz="2400" baseline="0" dirty="0">
                <a:solidFill>
                  <a:srgbClr val="C00000"/>
                </a:solidFill>
                <a:sym typeface="Helvetica Neue Medium"/>
              </a:rPr>
              <a:t>天猫的增长主要因为</a:t>
            </a:r>
            <a:r>
              <a:rPr lang="en-US" altLang="zh-CN" sz="2400" baseline="0" dirty="0">
                <a:solidFill>
                  <a:srgbClr val="C00000"/>
                </a:solidFill>
                <a:sym typeface="Helvetica Neue Medium"/>
              </a:rPr>
              <a:t>618</a:t>
            </a:r>
            <a:r>
              <a:rPr lang="zh-CN" altLang="en-US" sz="2400" baseline="0" dirty="0">
                <a:solidFill>
                  <a:srgbClr val="C00000"/>
                </a:solidFill>
                <a:sym typeface="Helvetica Neue Medium"/>
              </a:rPr>
              <a:t>和</a:t>
            </a:r>
            <a:r>
              <a:rPr lang="en-US" altLang="zh-CN" sz="2400" baseline="0" dirty="0">
                <a:solidFill>
                  <a:srgbClr val="C00000"/>
                </a:solidFill>
                <a:sym typeface="Helvetica Neue Medium"/>
              </a:rPr>
              <a:t>CVD</a:t>
            </a:r>
            <a:r>
              <a:rPr lang="zh-CN" altLang="en-US" sz="2400" baseline="0" dirty="0">
                <a:solidFill>
                  <a:srgbClr val="C00000"/>
                </a:solidFill>
                <a:sym typeface="Helvetica Neue Medium"/>
              </a:rPr>
              <a:t>这两场活动的</a:t>
            </a:r>
            <a:r>
              <a:rPr lang="en-US" altLang="zh-CN" sz="2400" baseline="0" dirty="0">
                <a:solidFill>
                  <a:srgbClr val="C00000"/>
                </a:solidFill>
                <a:sym typeface="Helvetica Neue Medium"/>
              </a:rPr>
              <a:t>NET</a:t>
            </a:r>
            <a:r>
              <a:rPr lang="zh-CN" altLang="en-US" sz="2400" baseline="0" dirty="0">
                <a:solidFill>
                  <a:srgbClr val="C00000"/>
                </a:solidFill>
                <a:sym typeface="Helvetica Neue Medium"/>
              </a:rPr>
              <a:t>在今年均带来了较大幅度的增长，</a:t>
            </a:r>
            <a:r>
              <a:rPr lang="en-US" altLang="zh-CN" sz="2400" b="1" baseline="0" dirty="0">
                <a:solidFill>
                  <a:srgbClr val="C00000"/>
                </a:solidFill>
                <a:sym typeface="Helvetica Neue Medium"/>
              </a:rPr>
              <a:t>618 NET+14%, CVD+50%</a:t>
            </a:r>
            <a:r>
              <a:rPr lang="zh-CN" altLang="en-US" sz="2400" baseline="0" dirty="0">
                <a:solidFill>
                  <a:srgbClr val="C00000"/>
                </a:solidFill>
                <a:sym typeface="Helvetica Neue Medium"/>
              </a:rPr>
              <a:t>（两场活动累计</a:t>
            </a:r>
            <a:r>
              <a:rPr lang="en-US" altLang="zh-CN" sz="2400" baseline="0" dirty="0">
                <a:solidFill>
                  <a:srgbClr val="C00000"/>
                </a:solidFill>
                <a:sym typeface="Helvetica Neue Medium"/>
              </a:rPr>
              <a:t>share</a:t>
            </a:r>
            <a:r>
              <a:rPr lang="zh-CN" altLang="en-US" sz="2400" baseline="0" dirty="0">
                <a:solidFill>
                  <a:srgbClr val="C00000"/>
                </a:solidFill>
                <a:sym typeface="Helvetica Neue Medium"/>
              </a:rPr>
              <a:t>了天猫</a:t>
            </a:r>
            <a:r>
              <a:rPr lang="en-US" altLang="zh-CN" sz="2400" baseline="0" dirty="0">
                <a:solidFill>
                  <a:srgbClr val="C00000"/>
                </a:solidFill>
                <a:sym typeface="Helvetica Neue Medium"/>
              </a:rPr>
              <a:t>YTD net sales 76%</a:t>
            </a:r>
            <a:r>
              <a:rPr lang="zh-CN" altLang="en-US" sz="2400" baseline="0" dirty="0">
                <a:solidFill>
                  <a:srgbClr val="C00000"/>
                </a:solidFill>
                <a:sym typeface="Helvetica Neue Medium"/>
              </a:rPr>
              <a:t>，去年累计为</a:t>
            </a:r>
            <a:r>
              <a:rPr lang="en-US" altLang="zh-CN" sz="2400" baseline="0" dirty="0">
                <a:solidFill>
                  <a:srgbClr val="C00000"/>
                </a:solidFill>
                <a:sym typeface="Helvetica Neue Medium"/>
              </a:rPr>
              <a:t>74%</a:t>
            </a:r>
            <a:r>
              <a:rPr lang="zh-CN" altLang="en-US" sz="2400" baseline="0" dirty="0">
                <a:solidFill>
                  <a:srgbClr val="C00000"/>
                </a:solidFill>
                <a:sym typeface="Helvetica Neue Medium"/>
              </a:rPr>
              <a:t>，同比增长了</a:t>
            </a:r>
            <a:r>
              <a:rPr lang="en-US" altLang="zh-CN" sz="2400" baseline="0" dirty="0">
                <a:solidFill>
                  <a:srgbClr val="C00000"/>
                </a:solidFill>
                <a:sym typeface="Helvetica Neue Medium"/>
              </a:rPr>
              <a:t>2pp</a:t>
            </a:r>
            <a:r>
              <a:rPr lang="zh-CN" altLang="en-US" sz="2400" baseline="0" dirty="0">
                <a:solidFill>
                  <a:srgbClr val="C00000"/>
                </a:solidFill>
                <a:sym typeface="Helvetica Neue Medium"/>
              </a:rPr>
              <a:t>，</a:t>
            </a:r>
            <a:r>
              <a:rPr lang="en-US" altLang="zh-CN" sz="2400" b="1" baseline="0" dirty="0">
                <a:solidFill>
                  <a:srgbClr val="C00000"/>
                </a:solidFill>
                <a:sym typeface="Helvetica Neue Medium"/>
              </a:rPr>
              <a:t>net</a:t>
            </a:r>
            <a:r>
              <a:rPr lang="zh-CN" altLang="en-US" sz="2400" b="1" baseline="0" dirty="0">
                <a:solidFill>
                  <a:srgbClr val="C00000"/>
                </a:solidFill>
                <a:sym typeface="Helvetica Neue Medium"/>
              </a:rPr>
              <a:t>绝对值</a:t>
            </a:r>
            <a:r>
              <a:rPr lang="en-US" altLang="zh-CN" sz="2400" b="1" baseline="0" dirty="0">
                <a:solidFill>
                  <a:srgbClr val="C00000"/>
                </a:solidFill>
                <a:sym typeface="Helvetica Neue Medium"/>
              </a:rPr>
              <a:t>+19%</a:t>
            </a:r>
            <a:r>
              <a:rPr lang="zh-CN" altLang="en-US" sz="2400" baseline="0" dirty="0">
                <a:solidFill>
                  <a:srgbClr val="C00000"/>
                </a:solidFill>
                <a:sym typeface="Helvetica Neue Medium"/>
              </a:rPr>
              <a:t>）：</a:t>
            </a:r>
            <a:endParaRPr lang="en-US" altLang="zh-CN" sz="2400" baseline="0" dirty="0">
              <a:solidFill>
                <a:srgbClr val="FFFFFF"/>
              </a:solidFill>
              <a:sym typeface="Helvetica Neue Medium"/>
            </a:endParaRPr>
          </a:p>
          <a:p>
            <a:pPr marL="342900" marR="0" lvl="0" indent="-342900" algn="l" defTabSz="825500" rtl="0" eaLnBrk="1" fontAlgn="auto" latinLnBrk="0" hangingPunct="0">
              <a:lnSpc>
                <a:spcPct val="100000"/>
              </a:lnSpc>
              <a:spcBef>
                <a:spcPts val="0"/>
              </a:spcBef>
              <a:spcAft>
                <a:spcPts val="0"/>
              </a:spcAft>
              <a:buClrTx/>
              <a:buSzTx/>
              <a:buFontTx/>
              <a:buChar char="-"/>
              <a:tabLst/>
              <a:defRPr/>
            </a:pPr>
            <a:r>
              <a:rPr lang="zh-CN" altLang="en-US" sz="2400" i="0" u="none" baseline="0" dirty="0">
                <a:solidFill>
                  <a:srgbClr val="FFFFFF"/>
                </a:solidFill>
                <a:sym typeface="Helvetica Neue Medium"/>
              </a:rPr>
              <a:t>今年天猫</a:t>
            </a:r>
            <a:r>
              <a:rPr lang="en-US" altLang="zh-CN" sz="2400" i="0" u="none" baseline="0" dirty="0">
                <a:solidFill>
                  <a:srgbClr val="FFFFFF"/>
                </a:solidFill>
                <a:sym typeface="Helvetica Neue Medium"/>
              </a:rPr>
              <a:t>FP</a:t>
            </a:r>
            <a:r>
              <a:rPr lang="zh-CN" altLang="en-US" sz="2400" i="0" u="none" baseline="0" dirty="0">
                <a:solidFill>
                  <a:srgbClr val="FFFFFF"/>
                </a:solidFill>
                <a:sym typeface="Helvetica Neue Medium"/>
              </a:rPr>
              <a:t>的</a:t>
            </a:r>
            <a:r>
              <a:rPr lang="en-US" altLang="zh-CN" sz="2400" i="0" u="none" baseline="0" dirty="0">
                <a:solidFill>
                  <a:srgbClr val="FFFFFF"/>
                </a:solidFill>
                <a:sym typeface="Helvetica Neue Medium"/>
              </a:rPr>
              <a:t>net</a:t>
            </a:r>
            <a:r>
              <a:rPr lang="zh-CN" altLang="en-US" sz="2400" i="0" u="none" baseline="0" dirty="0">
                <a:solidFill>
                  <a:srgbClr val="FFFFFF"/>
                </a:solidFill>
                <a:sym typeface="Helvetica Neue Medium"/>
              </a:rPr>
              <a:t>同比去年也有较大幅度的增长，</a:t>
            </a:r>
            <a:r>
              <a:rPr lang="en-US" altLang="zh-CN" sz="2400" i="0" u="none" baseline="0" dirty="0">
                <a:solidFill>
                  <a:srgbClr val="FFFFFF"/>
                </a:solidFill>
                <a:sym typeface="Helvetica Neue Medium"/>
              </a:rPr>
              <a:t>YTD net sales</a:t>
            </a:r>
            <a:r>
              <a:rPr lang="zh-CN" altLang="en-US" sz="2400" i="0" u="none" baseline="0" dirty="0">
                <a:solidFill>
                  <a:srgbClr val="FFFFFF"/>
                </a:solidFill>
                <a:sym typeface="Helvetica Neue Medium"/>
              </a:rPr>
              <a:t>的</a:t>
            </a:r>
            <a:r>
              <a:rPr lang="en-US" altLang="zh-CN" sz="2400" i="0" u="none" baseline="0" dirty="0">
                <a:solidFill>
                  <a:srgbClr val="FFFFFF"/>
                </a:solidFill>
                <a:sym typeface="Helvetica Neue Medium"/>
              </a:rPr>
              <a:t>FP:MD=52%:48%</a:t>
            </a:r>
            <a:r>
              <a:rPr lang="zh-CN" altLang="en-US" sz="2400" i="0" u="none" baseline="0" dirty="0">
                <a:solidFill>
                  <a:srgbClr val="FFFFFF"/>
                </a:solidFill>
                <a:sym typeface="Helvetica Neue Medium"/>
              </a:rPr>
              <a:t>，去年是</a:t>
            </a:r>
            <a:r>
              <a:rPr lang="en-US" altLang="zh-CN" sz="2400" i="0" u="none" baseline="0" dirty="0">
                <a:solidFill>
                  <a:srgbClr val="FFFFFF"/>
                </a:solidFill>
                <a:sym typeface="Helvetica Neue Medium"/>
              </a:rPr>
              <a:t>49%:51%, FP net sales</a:t>
            </a:r>
            <a:r>
              <a:rPr lang="zh-CN" altLang="en-US" sz="2400" i="0" u="none" baseline="0" dirty="0">
                <a:solidFill>
                  <a:srgbClr val="FFFFFF"/>
                </a:solidFill>
                <a:sym typeface="Helvetica Neue Medium"/>
              </a:rPr>
              <a:t>占比增长了</a:t>
            </a:r>
            <a:r>
              <a:rPr lang="en-US" altLang="zh-CN" sz="2400" i="0" u="none" baseline="0" dirty="0">
                <a:solidFill>
                  <a:srgbClr val="FFFFFF"/>
                </a:solidFill>
                <a:sym typeface="Helvetica Neue Medium"/>
              </a:rPr>
              <a:t>3pp</a:t>
            </a:r>
            <a:r>
              <a:rPr lang="zh-CN" altLang="en-US" sz="2400" i="0" u="none" baseline="0" dirty="0">
                <a:solidFill>
                  <a:srgbClr val="FFFFFF"/>
                </a:solidFill>
                <a:sym typeface="Helvetica Neue Medium"/>
              </a:rPr>
              <a:t>，</a:t>
            </a:r>
            <a:r>
              <a:rPr lang="en-US" altLang="zh-CN" sz="2400" i="0" u="none" baseline="0" dirty="0">
                <a:solidFill>
                  <a:srgbClr val="FFFFFF"/>
                </a:solidFill>
                <a:sym typeface="Helvetica Neue Medium"/>
              </a:rPr>
              <a:t>net sales</a:t>
            </a:r>
            <a:r>
              <a:rPr lang="zh-CN" altLang="en-US" sz="2400" i="0" u="none" baseline="0" dirty="0">
                <a:solidFill>
                  <a:srgbClr val="FFFFFF"/>
                </a:solidFill>
                <a:sym typeface="Helvetica Neue Medium"/>
              </a:rPr>
              <a:t>绝对值</a:t>
            </a:r>
            <a:r>
              <a:rPr lang="en-US" altLang="zh-CN" sz="2400" i="0" u="none" baseline="0" dirty="0">
                <a:solidFill>
                  <a:srgbClr val="FFFFFF"/>
                </a:solidFill>
                <a:sym typeface="Helvetica Neue Medium"/>
              </a:rPr>
              <a:t>FP+22%</a:t>
            </a:r>
            <a:r>
              <a:rPr lang="zh-CN" altLang="en-US" sz="2400" i="0" u="none" baseline="0" dirty="0">
                <a:solidFill>
                  <a:srgbClr val="FFFFFF"/>
                </a:solidFill>
                <a:sym typeface="Helvetica Neue Medium"/>
              </a:rPr>
              <a:t>， </a:t>
            </a:r>
            <a:r>
              <a:rPr lang="en-US" altLang="zh-CN" sz="2400" i="0" u="none" baseline="0" dirty="0">
                <a:solidFill>
                  <a:srgbClr val="FFFFFF"/>
                </a:solidFill>
                <a:sym typeface="Helvetica Neue Medium"/>
              </a:rPr>
              <a:t>MD+10%,</a:t>
            </a:r>
          </a:p>
          <a:p>
            <a:pPr marL="0" marR="0" lvl="0" indent="0" algn="l" defTabSz="825500" rtl="0" eaLnBrk="1" fontAlgn="auto" latinLnBrk="0" hangingPunct="0">
              <a:lnSpc>
                <a:spcPct val="100000"/>
              </a:lnSpc>
              <a:spcBef>
                <a:spcPts val="0"/>
              </a:spcBef>
              <a:spcAft>
                <a:spcPts val="0"/>
              </a:spcAft>
              <a:buClrTx/>
              <a:buSzTx/>
              <a:buFontTx/>
              <a:buNone/>
              <a:tabLst/>
              <a:defRPr/>
            </a:pPr>
            <a:endParaRPr lang="en-US" altLang="zh-CN" sz="2400" i="0" u="sng" baseline="0" dirty="0">
              <a:solidFill>
                <a:srgbClr val="FFFFFF"/>
              </a:solidFill>
              <a:sym typeface="Helvetica Neue Medium"/>
            </a:endParaRPr>
          </a:p>
        </p:txBody>
      </p:sp>
    </p:spTree>
    <p:extLst>
      <p:ext uri="{BB962C8B-B14F-4D97-AF65-F5344CB8AC3E}">
        <p14:creationId xmlns:p14="http://schemas.microsoft.com/office/powerpoint/2010/main" val="147115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E41B-2186-2A9E-AE30-EB53994B130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830F7C1-3F15-F2B7-9E9D-2A06F2775EB1}"/>
              </a:ext>
            </a:extLst>
          </p:cNvPr>
          <p:cNvSpPr>
            <a:spLocks noGrp="1" noRot="1" noChangeAspect="1"/>
          </p:cNvSpPr>
          <p:nvPr>
            <p:ph type="sldImg"/>
          </p:nvPr>
        </p:nvSpPr>
        <p:spPr>
          <a:xfrm>
            <a:off x="381000" y="685800"/>
            <a:ext cx="6096000" cy="3429000"/>
          </a:xfrm>
        </p:spPr>
      </p:sp>
      <p:sp>
        <p:nvSpPr>
          <p:cNvPr id="3" name="备注占位符 2">
            <a:extLst>
              <a:ext uri="{FF2B5EF4-FFF2-40B4-BE49-F238E27FC236}">
                <a16:creationId xmlns:a16="http://schemas.microsoft.com/office/drawing/2014/main" id="{3C277240-D03E-6B5D-A46A-CBA270F2745E}"/>
              </a:ext>
            </a:extLst>
          </p:cNvPr>
          <p:cNvSpPr>
            <a:spLocks noGrp="1"/>
          </p:cNvSpPr>
          <p:nvPr>
            <p:ph type="body" idx="1"/>
          </p:nvPr>
        </p:nvSpPr>
        <p:spPr/>
        <p:txBody>
          <a:bodyPr/>
          <a:lstStyle/>
          <a:p>
            <a:pPr marL="342900" marR="0" lvl="0" indent="-342900" algn="l" defTabSz="825500" rtl="0" eaLnBrk="1" fontAlgn="auto" latinLnBrk="0" hangingPunct="0">
              <a:lnSpc>
                <a:spcPct val="100000"/>
              </a:lnSpc>
              <a:spcBef>
                <a:spcPts val="0"/>
              </a:spcBef>
              <a:spcAft>
                <a:spcPts val="0"/>
              </a:spcAft>
              <a:buClrTx/>
              <a:buSzTx/>
              <a:buFontTx/>
              <a:buChar char="-"/>
              <a:tabLst/>
              <a:defRPr/>
            </a:pPr>
            <a:r>
              <a:rPr lang="en-US" altLang="zh-CN" sz="2400" b="1" baseline="0" dirty="0">
                <a:solidFill>
                  <a:srgbClr val="C00000"/>
                </a:solidFill>
                <a:sym typeface="Helvetica Neue Medium"/>
              </a:rPr>
              <a:t>DTC organic Net Sales +9%</a:t>
            </a:r>
            <a:r>
              <a:rPr lang="zh-CN" altLang="en-US" sz="2400" b="1" baseline="0" dirty="0">
                <a:solidFill>
                  <a:srgbClr val="C00000"/>
                </a:solidFill>
                <a:sym typeface="Helvetica Neue Medium"/>
              </a:rPr>
              <a:t>，主要跌在</a:t>
            </a:r>
            <a:r>
              <a:rPr lang="en-US" altLang="zh-CN" sz="2400" b="1" baseline="0" dirty="0">
                <a:solidFill>
                  <a:srgbClr val="C00000"/>
                </a:solidFill>
                <a:sym typeface="Helvetica Neue Medium"/>
              </a:rPr>
              <a:t>WBTQ</a:t>
            </a:r>
            <a:r>
              <a:rPr lang="zh-CN" altLang="en-US" sz="2400" b="1" baseline="0" dirty="0">
                <a:solidFill>
                  <a:srgbClr val="C00000"/>
                </a:solidFill>
                <a:sym typeface="Helvetica Neue Medium"/>
              </a:rPr>
              <a:t>上，</a:t>
            </a:r>
            <a:r>
              <a:rPr lang="en-US" altLang="zh-CN" sz="2400" b="1" baseline="0" dirty="0">
                <a:solidFill>
                  <a:srgbClr val="C00000"/>
                </a:solidFill>
                <a:sym typeface="Helvetica Neue Medium"/>
              </a:rPr>
              <a:t>OFS +30%</a:t>
            </a:r>
            <a:r>
              <a:rPr lang="zh-CN" altLang="en-US" sz="2400" b="1" baseline="0" dirty="0">
                <a:solidFill>
                  <a:srgbClr val="C00000"/>
                </a:solidFill>
                <a:sym typeface="Helvetica Neue Medium"/>
              </a:rPr>
              <a:t>，</a:t>
            </a:r>
            <a:r>
              <a:rPr lang="en-US" altLang="zh-CN" sz="2400" b="1" baseline="0" dirty="0">
                <a:solidFill>
                  <a:srgbClr val="C00000"/>
                </a:solidFill>
                <a:sym typeface="Helvetica Neue Medium"/>
              </a:rPr>
              <a:t>WBTQ-30%</a:t>
            </a:r>
            <a:r>
              <a:rPr lang="zh-CN" altLang="en-US" sz="2400" b="1" baseline="0" dirty="0">
                <a:solidFill>
                  <a:srgbClr val="C00000"/>
                </a:solidFill>
                <a:sym typeface="Helvetica Neue Medium"/>
              </a:rPr>
              <a:t>：</a:t>
            </a:r>
            <a:endParaRPr lang="en-US" altLang="zh-CN" sz="2400" b="1" baseline="0" dirty="0">
              <a:solidFill>
                <a:srgbClr val="C00000"/>
              </a:solidFill>
              <a:sym typeface="Helvetica Neue Medium"/>
            </a:endParaRPr>
          </a:p>
          <a:p>
            <a:pPr marL="800100" marR="0" lvl="1" indent="-342900" algn="l" defTabSz="825500" rtl="0" eaLnBrk="1" fontAlgn="auto" latinLnBrk="0" hangingPunct="0">
              <a:lnSpc>
                <a:spcPct val="100000"/>
              </a:lnSpc>
              <a:spcBef>
                <a:spcPts val="0"/>
              </a:spcBef>
              <a:spcAft>
                <a:spcPts val="0"/>
              </a:spcAft>
              <a:buClrTx/>
              <a:buSzTx/>
              <a:buFontTx/>
              <a:buChar char="-"/>
              <a:tabLst/>
              <a:defRPr/>
            </a:pPr>
            <a:r>
              <a:rPr lang="en-US" altLang="zh-CN" sz="2400" b="1" baseline="0" dirty="0">
                <a:solidFill>
                  <a:srgbClr val="C00000"/>
                </a:solidFill>
                <a:sym typeface="Helvetica Neue Medium"/>
              </a:rPr>
              <a:t>OFS</a:t>
            </a:r>
            <a:r>
              <a:rPr lang="zh-CN" altLang="en-US" sz="2400" b="1" baseline="0" dirty="0">
                <a:solidFill>
                  <a:srgbClr val="C00000"/>
                </a:solidFill>
                <a:sym typeface="Helvetica Neue Medium"/>
              </a:rPr>
              <a:t>主要增涨在</a:t>
            </a:r>
            <a:r>
              <a:rPr lang="en-US" altLang="zh-CN" sz="2400" b="1" baseline="0" dirty="0">
                <a:solidFill>
                  <a:srgbClr val="C00000"/>
                </a:solidFill>
                <a:sym typeface="Helvetica Neue Medium"/>
              </a:rPr>
              <a:t>ATV</a:t>
            </a:r>
            <a:r>
              <a:rPr lang="zh-CN" altLang="en-US" sz="2400" b="1" baseline="0" dirty="0">
                <a:solidFill>
                  <a:srgbClr val="C00000"/>
                </a:solidFill>
                <a:sym typeface="Helvetica Neue Medium"/>
              </a:rPr>
              <a:t>和</a:t>
            </a:r>
            <a:r>
              <a:rPr lang="en-US" altLang="zh-CN" sz="2400" b="1" baseline="0" dirty="0">
                <a:solidFill>
                  <a:srgbClr val="C00000"/>
                </a:solidFill>
                <a:sym typeface="Helvetica Neue Medium"/>
              </a:rPr>
              <a:t>BUYERS</a:t>
            </a:r>
            <a:r>
              <a:rPr lang="zh-CN" altLang="en-US" sz="2400" b="1" baseline="0" dirty="0">
                <a:solidFill>
                  <a:srgbClr val="C00000"/>
                </a:solidFill>
                <a:sym typeface="Helvetica Neue Medium"/>
              </a:rPr>
              <a:t>的上升（</a:t>
            </a:r>
            <a:r>
              <a:rPr lang="en-US" altLang="zh-CN" sz="2400" b="1" baseline="0" dirty="0">
                <a:solidFill>
                  <a:srgbClr val="C00000"/>
                </a:solidFill>
                <a:sym typeface="Helvetica Neue Medium"/>
              </a:rPr>
              <a:t>+27%</a:t>
            </a:r>
            <a:r>
              <a:rPr lang="zh-CN" altLang="en-US" sz="2400" b="1" baseline="0" dirty="0">
                <a:solidFill>
                  <a:srgbClr val="C00000"/>
                </a:solidFill>
                <a:sym typeface="Helvetica Neue Medium"/>
              </a:rPr>
              <a:t>，</a:t>
            </a:r>
            <a:r>
              <a:rPr lang="en-US" altLang="zh-CN" sz="2400" b="1" baseline="0" dirty="0">
                <a:solidFill>
                  <a:srgbClr val="C00000"/>
                </a:solidFill>
                <a:sym typeface="Helvetica Neue Medium"/>
              </a:rPr>
              <a:t>+23%</a:t>
            </a:r>
            <a:r>
              <a:rPr lang="zh-CN" altLang="en-US" sz="2400" b="1" baseline="0" dirty="0">
                <a:solidFill>
                  <a:srgbClr val="C00000"/>
                </a:solidFill>
                <a:sym typeface="Helvetica Neue Medium"/>
              </a:rPr>
              <a:t>），</a:t>
            </a:r>
            <a:r>
              <a:rPr lang="en-US" altLang="zh-CN" sz="2400" b="1" baseline="0" dirty="0">
                <a:solidFill>
                  <a:srgbClr val="C00000"/>
                </a:solidFill>
                <a:sym typeface="Helvetica Neue Medium"/>
              </a:rPr>
              <a:t>UV YOY+12%</a:t>
            </a:r>
            <a:r>
              <a:rPr lang="zh-CN" altLang="en-US" sz="2400" b="1" baseline="0" dirty="0">
                <a:solidFill>
                  <a:srgbClr val="C00000"/>
                </a:solidFill>
                <a:sym typeface="Helvetica Neue Medium"/>
              </a:rPr>
              <a:t>。</a:t>
            </a:r>
            <a:r>
              <a:rPr lang="zh-CN" altLang="en-US" sz="2400" b="0" baseline="0" dirty="0">
                <a:solidFill>
                  <a:srgbClr val="C00000"/>
                </a:solidFill>
                <a:sym typeface="Helvetica Neue Medium"/>
              </a:rPr>
              <a:t>因为今年官网售出</a:t>
            </a:r>
            <a:r>
              <a:rPr lang="en-US" altLang="zh-CN" sz="2400" b="0" baseline="0" dirty="0">
                <a:solidFill>
                  <a:srgbClr val="C00000"/>
                </a:solidFill>
                <a:sym typeface="Helvetica Neue Medium"/>
              </a:rPr>
              <a:t>3</a:t>
            </a:r>
            <a:r>
              <a:rPr lang="zh-CN" altLang="en-US" sz="2400" b="0" baseline="0" dirty="0">
                <a:solidFill>
                  <a:srgbClr val="C00000"/>
                </a:solidFill>
                <a:sym typeface="Helvetica Neue Medium"/>
              </a:rPr>
              <a:t>只烟斗和</a:t>
            </a:r>
            <a:r>
              <a:rPr lang="en-US" altLang="zh-CN" sz="2400" b="0" baseline="0" dirty="0">
                <a:solidFill>
                  <a:srgbClr val="C00000"/>
                </a:solidFill>
                <a:sym typeface="Helvetica Neue Medium"/>
              </a:rPr>
              <a:t>1</a:t>
            </a:r>
            <a:r>
              <a:rPr lang="zh-CN" altLang="en-US" sz="2400" b="0" baseline="0" dirty="0">
                <a:solidFill>
                  <a:srgbClr val="C00000"/>
                </a:solidFill>
                <a:sym typeface="Helvetica Neue Medium"/>
              </a:rPr>
              <a:t>个打火机，其中烟斗包含</a:t>
            </a:r>
            <a:r>
              <a:rPr lang="en-US" altLang="zh-CN" sz="2400" b="0" baseline="0" dirty="0">
                <a:solidFill>
                  <a:srgbClr val="C00000"/>
                </a:solidFill>
                <a:sym typeface="Helvetica Neue Medium"/>
              </a:rPr>
              <a:t>1</a:t>
            </a:r>
            <a:r>
              <a:rPr lang="zh-CN" altLang="en-US" sz="2400" b="0" baseline="0" dirty="0">
                <a:solidFill>
                  <a:srgbClr val="C00000"/>
                </a:solidFill>
                <a:sym typeface="Helvetica Neue Medium"/>
              </a:rPr>
              <a:t>只</a:t>
            </a:r>
            <a:r>
              <a:rPr lang="en-US" altLang="zh-CN" sz="2400" b="0" baseline="0" dirty="0">
                <a:solidFill>
                  <a:srgbClr val="C00000"/>
                </a:solidFill>
                <a:sym typeface="Helvetica Neue Medium"/>
              </a:rPr>
              <a:t>45250</a:t>
            </a:r>
            <a:r>
              <a:rPr lang="zh-CN" altLang="en-US" sz="2400" b="0" baseline="0" dirty="0">
                <a:solidFill>
                  <a:srgbClr val="C00000"/>
                </a:solidFill>
                <a:sym typeface="Helvetica Neue Medium"/>
              </a:rPr>
              <a:t>中国龙限量银斗，一套</a:t>
            </a:r>
            <a:r>
              <a:rPr lang="en-US" altLang="zh-CN" sz="2400" b="0" baseline="0" dirty="0">
                <a:solidFill>
                  <a:srgbClr val="C00000"/>
                </a:solidFill>
                <a:sym typeface="Helvetica Neue Medium"/>
              </a:rPr>
              <a:t>24950</a:t>
            </a:r>
            <a:r>
              <a:rPr lang="zh-CN" altLang="en-US" sz="2400" b="0" baseline="0" dirty="0">
                <a:solidFill>
                  <a:srgbClr val="C00000"/>
                </a:solidFill>
                <a:sym typeface="Helvetica Neue Medium"/>
              </a:rPr>
              <a:t>的烟斗</a:t>
            </a:r>
            <a:r>
              <a:rPr lang="en-US" altLang="zh-CN" sz="2400" b="0" baseline="0" dirty="0">
                <a:solidFill>
                  <a:srgbClr val="C00000"/>
                </a:solidFill>
                <a:sym typeface="Helvetica Neue Medium"/>
              </a:rPr>
              <a:t>3</a:t>
            </a:r>
            <a:r>
              <a:rPr lang="zh-CN" altLang="en-US" sz="2400" b="0" baseline="0" dirty="0">
                <a:solidFill>
                  <a:srgbClr val="C00000"/>
                </a:solidFill>
                <a:sym typeface="Helvetica Neue Medium"/>
              </a:rPr>
              <a:t>合</a:t>
            </a:r>
            <a:r>
              <a:rPr lang="en-US" altLang="zh-CN" sz="2400" b="0" baseline="0" dirty="0">
                <a:solidFill>
                  <a:srgbClr val="C00000"/>
                </a:solidFill>
                <a:sym typeface="Helvetica Neue Medium"/>
              </a:rPr>
              <a:t>1</a:t>
            </a:r>
            <a:r>
              <a:rPr lang="zh-CN" altLang="en-US" sz="2400" b="0" baseline="0" dirty="0">
                <a:solidFill>
                  <a:srgbClr val="C00000"/>
                </a:solidFill>
                <a:sym typeface="Helvetica Neue Medium"/>
              </a:rPr>
              <a:t>套装和</a:t>
            </a:r>
            <a:r>
              <a:rPr lang="en-US" altLang="zh-CN" sz="2400" b="0" baseline="0" dirty="0">
                <a:solidFill>
                  <a:srgbClr val="C00000"/>
                </a:solidFill>
                <a:sym typeface="Helvetica Neue Medium"/>
              </a:rPr>
              <a:t>7450</a:t>
            </a:r>
            <a:r>
              <a:rPr lang="zh-CN" altLang="en-US" sz="2400" b="0" baseline="0" dirty="0">
                <a:solidFill>
                  <a:srgbClr val="C00000"/>
                </a:solidFill>
                <a:sym typeface="Helvetica Neue Medium"/>
              </a:rPr>
              <a:t>的外交官喷砂饰面</a:t>
            </a:r>
            <a:r>
              <a:rPr lang="en-US" altLang="zh-CN" sz="2400" b="0" baseline="0" dirty="0">
                <a:solidFill>
                  <a:srgbClr val="C00000"/>
                </a:solidFill>
                <a:sym typeface="Helvetica Neue Medium"/>
              </a:rPr>
              <a:t>GP6</a:t>
            </a:r>
            <a:r>
              <a:rPr lang="zh-CN" altLang="en-US" sz="2400" b="0" baseline="0" dirty="0">
                <a:solidFill>
                  <a:srgbClr val="C00000"/>
                </a:solidFill>
                <a:sym typeface="Helvetica Neue Medium"/>
              </a:rPr>
              <a:t>烟斗，</a:t>
            </a:r>
            <a:r>
              <a:rPr lang="en-US" altLang="zh-CN" sz="2400" b="0" baseline="0" dirty="0">
                <a:solidFill>
                  <a:srgbClr val="C00000"/>
                </a:solidFill>
                <a:sym typeface="Helvetica Neue Medium"/>
              </a:rPr>
              <a:t>12500</a:t>
            </a:r>
            <a:r>
              <a:rPr lang="zh-CN" altLang="en-US" sz="2400" b="0" baseline="0" dirty="0">
                <a:solidFill>
                  <a:srgbClr val="C00000"/>
                </a:solidFill>
                <a:sym typeface="Helvetica Neue Medium"/>
              </a:rPr>
              <a:t>的金色</a:t>
            </a:r>
            <a:r>
              <a:rPr lang="en-US" altLang="zh-CN" sz="2400" b="0" baseline="0" dirty="0" err="1">
                <a:solidFill>
                  <a:srgbClr val="C00000"/>
                </a:solidFill>
                <a:sym typeface="Helvetica Neue Medium"/>
              </a:rPr>
              <a:t>Rollagas</a:t>
            </a:r>
            <a:r>
              <a:rPr lang="zh-CN" altLang="en-US" sz="2400" b="0" baseline="0" dirty="0">
                <a:solidFill>
                  <a:srgbClr val="C00000"/>
                </a:solidFill>
                <a:sym typeface="Helvetica Neue Medium"/>
              </a:rPr>
              <a:t>打火机；去年</a:t>
            </a:r>
            <a:r>
              <a:rPr lang="en-US" altLang="zh-CN" sz="2400" b="0" baseline="0" dirty="0">
                <a:solidFill>
                  <a:srgbClr val="C00000"/>
                </a:solidFill>
                <a:sym typeface="Helvetica Neue Medium"/>
              </a:rPr>
              <a:t>OFS</a:t>
            </a:r>
            <a:r>
              <a:rPr lang="zh-CN" altLang="en-US" sz="2400" b="0" baseline="0" dirty="0">
                <a:solidFill>
                  <a:srgbClr val="C00000"/>
                </a:solidFill>
                <a:sym typeface="Helvetica Neue Medium"/>
              </a:rPr>
              <a:t>仅售出</a:t>
            </a:r>
            <a:r>
              <a:rPr lang="en-US" altLang="zh-CN" sz="2400" b="0" baseline="0" dirty="0">
                <a:solidFill>
                  <a:srgbClr val="C00000"/>
                </a:solidFill>
                <a:sym typeface="Helvetica Neue Medium"/>
              </a:rPr>
              <a:t>3</a:t>
            </a:r>
            <a:r>
              <a:rPr lang="zh-CN" altLang="en-US" sz="2400" b="0" baseline="0" dirty="0">
                <a:solidFill>
                  <a:srgbClr val="C00000"/>
                </a:solidFill>
                <a:sym typeface="Helvetica Neue Medium"/>
              </a:rPr>
              <a:t>单，</a:t>
            </a:r>
            <a:r>
              <a:rPr lang="en-US" altLang="zh-CN" sz="2400" b="0" baseline="0" dirty="0">
                <a:solidFill>
                  <a:srgbClr val="C00000"/>
                </a:solidFill>
                <a:sym typeface="Helvetica Neue Medium"/>
              </a:rPr>
              <a:t>NET 16340</a:t>
            </a:r>
          </a:p>
          <a:p>
            <a:pPr marL="800100" marR="0" lvl="1" indent="-342900" algn="l" defTabSz="825500" rtl="0" eaLnBrk="1" fontAlgn="auto" latinLnBrk="0" hangingPunct="0">
              <a:lnSpc>
                <a:spcPct val="100000"/>
              </a:lnSpc>
              <a:spcBef>
                <a:spcPts val="0"/>
              </a:spcBef>
              <a:spcAft>
                <a:spcPts val="0"/>
              </a:spcAft>
              <a:buClrTx/>
              <a:buSzTx/>
              <a:buFontTx/>
              <a:buChar char="-"/>
              <a:tabLst/>
              <a:defRPr/>
            </a:pPr>
            <a:r>
              <a:rPr lang="en-US" altLang="zh-CN" sz="2400" b="1" baseline="0" dirty="0">
                <a:solidFill>
                  <a:srgbClr val="C00000"/>
                </a:solidFill>
                <a:sym typeface="Helvetica Neue Medium"/>
              </a:rPr>
              <a:t>WBTQ</a:t>
            </a:r>
            <a:r>
              <a:rPr lang="zh-CN" altLang="en-US" sz="2400" b="1" baseline="0" dirty="0">
                <a:solidFill>
                  <a:srgbClr val="C00000"/>
                </a:solidFill>
                <a:sym typeface="Helvetica Neue Medium"/>
              </a:rPr>
              <a:t>跌主要跌在</a:t>
            </a:r>
            <a:r>
              <a:rPr lang="en-US" altLang="zh-CN" sz="2400" b="1" baseline="0" dirty="0">
                <a:solidFill>
                  <a:srgbClr val="C00000"/>
                </a:solidFill>
                <a:sym typeface="Helvetica Neue Medium"/>
              </a:rPr>
              <a:t>ATV</a:t>
            </a:r>
            <a:r>
              <a:rPr lang="zh-CN" altLang="en-US" sz="2400" b="1" baseline="0" dirty="0">
                <a:solidFill>
                  <a:srgbClr val="C00000"/>
                </a:solidFill>
                <a:sym typeface="Helvetica Neue Medium"/>
              </a:rPr>
              <a:t>和</a:t>
            </a:r>
            <a:r>
              <a:rPr lang="en-US" altLang="zh-CN" sz="2400" b="1" baseline="0" dirty="0">
                <a:solidFill>
                  <a:srgbClr val="C00000"/>
                </a:solidFill>
                <a:sym typeface="Helvetica Neue Medium"/>
              </a:rPr>
              <a:t>UPT</a:t>
            </a:r>
            <a:r>
              <a:rPr lang="zh-CN" altLang="en-US" sz="2400" b="1" baseline="0" dirty="0">
                <a:solidFill>
                  <a:srgbClr val="C00000"/>
                </a:solidFill>
                <a:sym typeface="Helvetica Neue Medium"/>
              </a:rPr>
              <a:t>上</a:t>
            </a:r>
            <a:r>
              <a:rPr lang="zh-CN" altLang="en-US" sz="2400" b="0" baseline="0" dirty="0">
                <a:solidFill>
                  <a:srgbClr val="C00000"/>
                </a:solidFill>
                <a:sym typeface="Helvetica Neue Medium"/>
              </a:rPr>
              <a:t>，</a:t>
            </a:r>
            <a:r>
              <a:rPr lang="en-US" altLang="zh-CN" sz="2400" b="0" baseline="0" dirty="0">
                <a:solidFill>
                  <a:srgbClr val="C00000"/>
                </a:solidFill>
                <a:sym typeface="Helvetica Neue Medium"/>
              </a:rPr>
              <a:t>UPT</a:t>
            </a:r>
            <a:r>
              <a:rPr lang="zh-CN" altLang="en-US" sz="2400" b="0" baseline="0" dirty="0">
                <a:solidFill>
                  <a:srgbClr val="C00000"/>
                </a:solidFill>
                <a:sym typeface="Helvetica Neue Medium"/>
              </a:rPr>
              <a:t>跌主要是滤嘴滤芯的影响，</a:t>
            </a:r>
            <a:r>
              <a:rPr lang="en-US" altLang="zh-CN" sz="2400" b="0" baseline="0" dirty="0">
                <a:solidFill>
                  <a:srgbClr val="C00000"/>
                </a:solidFill>
                <a:sym typeface="Helvetica Neue Medium"/>
              </a:rPr>
              <a:t>ATV</a:t>
            </a:r>
            <a:r>
              <a:rPr lang="zh-CN" altLang="en-US" sz="2400" b="0" baseline="0" dirty="0">
                <a:solidFill>
                  <a:srgbClr val="C00000"/>
                </a:solidFill>
                <a:sym typeface="Helvetica Neue Medium"/>
              </a:rPr>
              <a:t>跌去除掉滤嘴实际下跌</a:t>
            </a:r>
            <a:r>
              <a:rPr lang="en-US" altLang="zh-CN" sz="2400" b="0" baseline="0" dirty="0">
                <a:solidFill>
                  <a:srgbClr val="C00000"/>
                </a:solidFill>
                <a:sym typeface="Helvetica Neue Medium"/>
              </a:rPr>
              <a:t>28%</a:t>
            </a:r>
            <a:r>
              <a:rPr lang="zh-CN" altLang="en-US" sz="2400" b="0" baseline="0" dirty="0">
                <a:solidFill>
                  <a:srgbClr val="C00000"/>
                </a:solidFill>
                <a:sym typeface="Helvetica Neue Medium"/>
              </a:rPr>
              <a:t>，主要是今年小程序高单价订单相比去年减少，今年</a:t>
            </a:r>
            <a:r>
              <a:rPr lang="en-US" altLang="zh-CN" sz="2400" b="0" baseline="0" dirty="0">
                <a:solidFill>
                  <a:srgbClr val="C00000"/>
                </a:solidFill>
                <a:sym typeface="Helvetica Neue Medium"/>
              </a:rPr>
              <a:t>1</a:t>
            </a:r>
            <a:r>
              <a:rPr lang="zh-CN" altLang="en-US" sz="2400" b="0" baseline="0" dirty="0">
                <a:solidFill>
                  <a:srgbClr val="C00000"/>
                </a:solidFill>
                <a:sym typeface="Helvetica Neue Medium"/>
              </a:rPr>
              <a:t>万以上订单仅</a:t>
            </a:r>
            <a:r>
              <a:rPr lang="en-US" altLang="zh-CN" sz="2400" b="0" baseline="0" dirty="0">
                <a:solidFill>
                  <a:srgbClr val="C00000"/>
                </a:solidFill>
                <a:sym typeface="Helvetica Neue Medium"/>
              </a:rPr>
              <a:t>1</a:t>
            </a:r>
            <a:r>
              <a:rPr lang="zh-CN" altLang="en-US" sz="2400" b="0" baseline="0" dirty="0">
                <a:solidFill>
                  <a:srgbClr val="C00000"/>
                </a:solidFill>
                <a:sym typeface="Helvetica Neue Medium"/>
              </a:rPr>
              <a:t>单，</a:t>
            </a:r>
            <a:r>
              <a:rPr lang="en-US" altLang="zh-CN" sz="2400" b="0" baseline="0" dirty="0">
                <a:solidFill>
                  <a:srgbClr val="C00000"/>
                </a:solidFill>
                <a:sym typeface="Helvetica Neue Medium"/>
              </a:rPr>
              <a:t>net 14500</a:t>
            </a:r>
            <a:r>
              <a:rPr lang="zh-CN" altLang="en-US" sz="2400" b="0" baseline="0" dirty="0">
                <a:solidFill>
                  <a:srgbClr val="C00000"/>
                </a:solidFill>
                <a:sym typeface="Helvetica Neue Medium"/>
              </a:rPr>
              <a:t>；去年</a:t>
            </a:r>
            <a:r>
              <a:rPr lang="en-US" altLang="zh-CN" sz="2400" b="0" baseline="0" dirty="0">
                <a:solidFill>
                  <a:srgbClr val="C00000"/>
                </a:solidFill>
                <a:sym typeface="Helvetica Neue Medium"/>
              </a:rPr>
              <a:t>6</a:t>
            </a:r>
            <a:r>
              <a:rPr lang="zh-CN" altLang="en-US" sz="2400" b="0" baseline="0" dirty="0">
                <a:solidFill>
                  <a:srgbClr val="C00000"/>
                </a:solidFill>
                <a:sym typeface="Helvetica Neue Medium"/>
              </a:rPr>
              <a:t>单，</a:t>
            </a:r>
            <a:r>
              <a:rPr lang="en-US" altLang="zh-CN" sz="2400" b="0" baseline="0" dirty="0">
                <a:solidFill>
                  <a:srgbClr val="C00000"/>
                </a:solidFill>
                <a:sym typeface="Helvetica Neue Medium"/>
              </a:rPr>
              <a:t>net 85350</a:t>
            </a:r>
            <a:r>
              <a:rPr lang="zh-CN" altLang="en-US" sz="2400" b="0" baseline="0" dirty="0">
                <a:solidFill>
                  <a:srgbClr val="C00000"/>
                </a:solidFill>
                <a:sym typeface="Helvetica Neue Medium"/>
              </a:rPr>
              <a:t>。</a:t>
            </a:r>
          </a:p>
          <a:p>
            <a:pPr marL="342900" marR="0" lvl="0" indent="-342900" algn="l" defTabSz="825500" rtl="0" eaLnBrk="1" fontAlgn="auto" latinLnBrk="0" hangingPunct="0">
              <a:lnSpc>
                <a:spcPct val="100000"/>
              </a:lnSpc>
              <a:spcBef>
                <a:spcPts val="0"/>
              </a:spcBef>
              <a:spcAft>
                <a:spcPts val="0"/>
              </a:spcAft>
              <a:buClrTx/>
              <a:buSzTx/>
              <a:buFontTx/>
              <a:buChar char="-"/>
              <a:tabLst/>
              <a:defRPr/>
            </a:pPr>
            <a:endParaRPr lang="zh-CN" altLang="en-US" sz="2400" b="0" baseline="0" dirty="0">
              <a:solidFill>
                <a:srgbClr val="C00000"/>
              </a:solidFill>
              <a:sym typeface="Helvetica Neue Medium"/>
            </a:endParaRPr>
          </a:p>
          <a:p>
            <a:pPr marL="342900" marR="0" lvl="0" indent="-342900" algn="l" defTabSz="825500" rtl="0" eaLnBrk="1" fontAlgn="auto" latinLnBrk="0" hangingPunct="0">
              <a:lnSpc>
                <a:spcPct val="100000"/>
              </a:lnSpc>
              <a:spcBef>
                <a:spcPts val="0"/>
              </a:spcBef>
              <a:spcAft>
                <a:spcPts val="0"/>
              </a:spcAft>
              <a:buClrTx/>
              <a:buSzTx/>
              <a:buFontTx/>
              <a:buChar char="-"/>
              <a:tabLst/>
              <a:defRPr/>
            </a:pPr>
            <a:r>
              <a:rPr lang="zh-CN" altLang="en-US" sz="2400" b="1" baseline="0" dirty="0">
                <a:solidFill>
                  <a:srgbClr val="C00000"/>
                </a:solidFill>
                <a:sym typeface="Helvetica Neue Medium"/>
              </a:rPr>
              <a:t>截至</a:t>
            </a:r>
            <a:r>
              <a:rPr lang="en-US" altLang="zh-CN" sz="2400" b="1" baseline="0" dirty="0">
                <a:solidFill>
                  <a:srgbClr val="C00000"/>
                </a:solidFill>
                <a:sym typeface="Helvetica Neue Medium"/>
              </a:rPr>
              <a:t>10.15</a:t>
            </a:r>
            <a:r>
              <a:rPr lang="zh-CN" altLang="en-US" sz="2400" b="1" baseline="0" dirty="0">
                <a:solidFill>
                  <a:srgbClr val="C00000"/>
                </a:solidFill>
                <a:sym typeface="Helvetica Neue Medium"/>
              </a:rPr>
              <a:t>，</a:t>
            </a:r>
            <a:r>
              <a:rPr lang="en-US" altLang="zh-CN" sz="2400" b="1" baseline="0" dirty="0">
                <a:solidFill>
                  <a:srgbClr val="C00000"/>
                </a:solidFill>
                <a:sym typeface="Helvetica Neue Medium"/>
              </a:rPr>
              <a:t>DTC organic YoY 0%</a:t>
            </a:r>
            <a:r>
              <a:rPr lang="zh-CN" altLang="en-US" sz="2400" b="1" baseline="0" dirty="0">
                <a:solidFill>
                  <a:srgbClr val="C00000"/>
                </a:solidFill>
                <a:sym typeface="Helvetica Neue Medium"/>
              </a:rPr>
              <a:t>，</a:t>
            </a:r>
            <a:r>
              <a:rPr lang="en-US" altLang="zh-CN" sz="2400" b="1" baseline="0" dirty="0">
                <a:solidFill>
                  <a:srgbClr val="C00000"/>
                </a:solidFill>
                <a:sym typeface="Helvetica Neue Medium"/>
              </a:rPr>
              <a:t>9</a:t>
            </a:r>
            <a:r>
              <a:rPr lang="zh-CN" altLang="en-US" sz="2400" b="1" baseline="0" dirty="0">
                <a:solidFill>
                  <a:srgbClr val="C00000"/>
                </a:solidFill>
                <a:sym typeface="Helvetica Neue Medium"/>
              </a:rPr>
              <a:t>月</a:t>
            </a:r>
            <a:r>
              <a:rPr lang="en-US" altLang="zh-CN" sz="2400" b="1" baseline="0" dirty="0">
                <a:solidFill>
                  <a:srgbClr val="C00000"/>
                </a:solidFill>
                <a:sym typeface="Helvetica Neue Medium"/>
              </a:rPr>
              <a:t>MTD DTC</a:t>
            </a:r>
            <a:r>
              <a:rPr lang="zh-CN" altLang="en-US" sz="2400" b="1" baseline="0" dirty="0">
                <a:solidFill>
                  <a:srgbClr val="C00000"/>
                </a:solidFill>
                <a:sym typeface="Helvetica Neue Medium"/>
              </a:rPr>
              <a:t>表现较好，整体 </a:t>
            </a:r>
            <a:r>
              <a:rPr lang="en-US" altLang="zh-CN" sz="2400" b="1" baseline="0" dirty="0">
                <a:solidFill>
                  <a:srgbClr val="C00000"/>
                </a:solidFill>
                <a:sym typeface="Helvetica Neue Medium"/>
              </a:rPr>
              <a:t>net </a:t>
            </a:r>
            <a:r>
              <a:rPr lang="zh-CN" altLang="en-US" sz="2400" b="1" baseline="0" dirty="0">
                <a:solidFill>
                  <a:srgbClr val="C00000"/>
                </a:solidFill>
                <a:sym typeface="Helvetica Neue Medium"/>
              </a:rPr>
              <a:t>增长了</a:t>
            </a:r>
            <a:r>
              <a:rPr lang="en-US" altLang="zh-CN" sz="2400" b="1" baseline="0" dirty="0">
                <a:solidFill>
                  <a:srgbClr val="C00000"/>
                </a:solidFill>
                <a:sym typeface="Helvetica Neue Medium"/>
              </a:rPr>
              <a:t>56%</a:t>
            </a:r>
            <a:r>
              <a:rPr lang="zh-CN" altLang="en-US" sz="2400" b="0" baseline="0" dirty="0">
                <a:solidFill>
                  <a:srgbClr val="C00000"/>
                </a:solidFill>
                <a:sym typeface="Helvetica Neue Medium"/>
              </a:rPr>
              <a:t>，</a:t>
            </a:r>
            <a:r>
              <a:rPr lang="en-US" altLang="zh-CN" sz="2400" b="0" baseline="0" dirty="0">
                <a:solidFill>
                  <a:srgbClr val="C00000"/>
                </a:solidFill>
                <a:sym typeface="Helvetica Neue Medium"/>
              </a:rPr>
              <a:t>OFS</a:t>
            </a:r>
            <a:r>
              <a:rPr lang="zh-CN" altLang="en-US" sz="2400" b="0" baseline="0" dirty="0">
                <a:solidFill>
                  <a:srgbClr val="C00000"/>
                </a:solidFill>
                <a:sym typeface="Helvetica Neue Medium"/>
              </a:rPr>
              <a:t>售出一只单价</a:t>
            </a:r>
            <a:r>
              <a:rPr lang="en-US" altLang="zh-CN" sz="2400" b="0" baseline="0" dirty="0">
                <a:solidFill>
                  <a:srgbClr val="C00000"/>
                </a:solidFill>
                <a:sym typeface="Helvetica Neue Medium"/>
              </a:rPr>
              <a:t>45250</a:t>
            </a:r>
            <a:r>
              <a:rPr lang="zh-CN" altLang="en-US" sz="2400" b="0" baseline="0" dirty="0">
                <a:solidFill>
                  <a:srgbClr val="C00000"/>
                </a:solidFill>
                <a:sym typeface="Helvetica Neue Medium"/>
              </a:rPr>
              <a:t>的限量龙斗和</a:t>
            </a:r>
            <a:r>
              <a:rPr lang="en-US" altLang="zh-CN" sz="2400" b="0" baseline="0" dirty="0">
                <a:solidFill>
                  <a:srgbClr val="C00000"/>
                </a:solidFill>
                <a:sym typeface="Helvetica Neue Medium"/>
              </a:rPr>
              <a:t>24950</a:t>
            </a:r>
            <a:r>
              <a:rPr lang="zh-CN" altLang="en-US" sz="2400" b="0" baseline="0" dirty="0">
                <a:solidFill>
                  <a:srgbClr val="C00000"/>
                </a:solidFill>
                <a:sym typeface="Helvetica Neue Medium"/>
              </a:rPr>
              <a:t>的烟斗</a:t>
            </a:r>
            <a:r>
              <a:rPr lang="en-US" altLang="zh-CN" sz="2400" b="0" baseline="0" dirty="0">
                <a:solidFill>
                  <a:srgbClr val="C00000"/>
                </a:solidFill>
                <a:sym typeface="Helvetica Neue Medium"/>
              </a:rPr>
              <a:t>3</a:t>
            </a:r>
            <a:r>
              <a:rPr lang="zh-CN" altLang="en-US" sz="2400" b="0" baseline="0" dirty="0">
                <a:solidFill>
                  <a:srgbClr val="C00000"/>
                </a:solidFill>
                <a:sym typeface="Helvetica Neue Medium"/>
              </a:rPr>
              <a:t>合</a:t>
            </a:r>
            <a:r>
              <a:rPr lang="en-US" altLang="zh-CN" sz="2400" b="0" baseline="0" dirty="0">
                <a:solidFill>
                  <a:srgbClr val="C00000"/>
                </a:solidFill>
                <a:sym typeface="Helvetica Neue Medium"/>
              </a:rPr>
              <a:t>1</a:t>
            </a:r>
            <a:r>
              <a:rPr lang="zh-CN" altLang="en-US" sz="2400" b="0" baseline="0" dirty="0">
                <a:solidFill>
                  <a:srgbClr val="C00000"/>
                </a:solidFill>
                <a:sym typeface="Helvetica Neue Medium"/>
              </a:rPr>
              <a:t>套装，</a:t>
            </a:r>
            <a:r>
              <a:rPr lang="en-US" altLang="zh-CN" sz="2400" b="0" baseline="0" dirty="0">
                <a:solidFill>
                  <a:srgbClr val="C00000"/>
                </a:solidFill>
                <a:sym typeface="Helvetica Neue Medium"/>
              </a:rPr>
              <a:t>12500</a:t>
            </a:r>
            <a:r>
              <a:rPr lang="zh-CN" altLang="en-US" sz="2400" b="0" baseline="0" dirty="0">
                <a:solidFill>
                  <a:srgbClr val="C00000"/>
                </a:solidFill>
                <a:sym typeface="Helvetica Neue Medium"/>
              </a:rPr>
              <a:t>的金色</a:t>
            </a:r>
            <a:r>
              <a:rPr lang="en-US" altLang="zh-CN" sz="2400" b="0" baseline="0" dirty="0" err="1">
                <a:solidFill>
                  <a:srgbClr val="C00000"/>
                </a:solidFill>
                <a:sym typeface="Helvetica Neue Medium"/>
              </a:rPr>
              <a:t>Rollagas</a:t>
            </a:r>
            <a:r>
              <a:rPr lang="zh-CN" altLang="en-US" sz="2400" b="0" baseline="0" dirty="0">
                <a:solidFill>
                  <a:srgbClr val="C00000"/>
                </a:solidFill>
                <a:sym typeface="Helvetica Neue Medium"/>
              </a:rPr>
              <a:t>打火机，</a:t>
            </a:r>
            <a:r>
              <a:rPr lang="en-US" altLang="zh-CN" sz="2400" b="0" baseline="0" dirty="0">
                <a:solidFill>
                  <a:srgbClr val="C00000"/>
                </a:solidFill>
                <a:sym typeface="Helvetica Neue Medium"/>
              </a:rPr>
              <a:t>MTD</a:t>
            </a:r>
            <a:r>
              <a:rPr lang="zh-CN" altLang="en-US" sz="2400" b="0" baseline="0" dirty="0">
                <a:solidFill>
                  <a:srgbClr val="C00000"/>
                </a:solidFill>
                <a:sym typeface="Helvetica Neue Medium"/>
              </a:rPr>
              <a:t>同比增长了</a:t>
            </a:r>
            <a:r>
              <a:rPr lang="en-US" altLang="zh-CN" sz="2400" b="0" baseline="0" dirty="0">
                <a:solidFill>
                  <a:srgbClr val="C00000"/>
                </a:solidFill>
                <a:sym typeface="Helvetica Neue Medium"/>
              </a:rPr>
              <a:t>589%</a:t>
            </a:r>
            <a:r>
              <a:rPr lang="zh-CN" altLang="en-US" sz="2400" b="0" baseline="0" dirty="0">
                <a:solidFill>
                  <a:srgbClr val="C00000"/>
                </a:solidFill>
                <a:sym typeface="Helvetica Neue Medium"/>
              </a:rPr>
              <a:t>，</a:t>
            </a:r>
            <a:r>
              <a:rPr lang="en-US" altLang="zh-CN" sz="2400" b="0" baseline="0" dirty="0">
                <a:solidFill>
                  <a:srgbClr val="C00000"/>
                </a:solidFill>
                <a:sym typeface="Helvetica Neue Medium"/>
              </a:rPr>
              <a:t>WBTQ</a:t>
            </a:r>
            <a:r>
              <a:rPr lang="zh-CN" altLang="en-US" sz="2400" b="0" baseline="0" dirty="0">
                <a:solidFill>
                  <a:srgbClr val="C00000"/>
                </a:solidFill>
                <a:sym typeface="Helvetica Neue Medium"/>
              </a:rPr>
              <a:t>售出一只</a:t>
            </a:r>
            <a:r>
              <a:rPr lang="en-US" altLang="zh-CN" sz="2400" b="0" baseline="0" dirty="0">
                <a:solidFill>
                  <a:srgbClr val="C00000"/>
                </a:solidFill>
                <a:sym typeface="Helvetica Neue Medium"/>
              </a:rPr>
              <a:t>7450</a:t>
            </a:r>
            <a:r>
              <a:rPr lang="zh-CN" altLang="en-US" sz="2400" b="0" baseline="0" dirty="0">
                <a:solidFill>
                  <a:srgbClr val="C00000"/>
                </a:solidFill>
                <a:sym typeface="Helvetica Neue Medium"/>
              </a:rPr>
              <a:t>的普通斗和</a:t>
            </a:r>
            <a:r>
              <a:rPr lang="en-US" altLang="zh-CN" sz="2400" b="0" baseline="0" dirty="0">
                <a:solidFill>
                  <a:srgbClr val="C00000"/>
                </a:solidFill>
                <a:sym typeface="Helvetica Neue Medium"/>
              </a:rPr>
              <a:t>3</a:t>
            </a:r>
            <a:r>
              <a:rPr lang="zh-CN" altLang="en-US" sz="2400" b="0" baseline="0" dirty="0">
                <a:solidFill>
                  <a:srgbClr val="C00000"/>
                </a:solidFill>
                <a:sym typeface="Helvetica Neue Medium"/>
              </a:rPr>
              <a:t>根腰带</a:t>
            </a:r>
            <a:r>
              <a:rPr lang="en-US" altLang="zh-CN" sz="2400" b="0" baseline="0" dirty="0">
                <a:solidFill>
                  <a:srgbClr val="C00000"/>
                </a:solidFill>
                <a:sym typeface="Helvetica Neue Medium"/>
              </a:rPr>
              <a:t>1</a:t>
            </a:r>
            <a:r>
              <a:rPr lang="zh-CN" altLang="en-US" sz="2400" b="0" baseline="0" dirty="0">
                <a:solidFill>
                  <a:srgbClr val="C00000"/>
                </a:solidFill>
                <a:sym typeface="Helvetica Neue Medium"/>
              </a:rPr>
              <a:t>个钥匙扣，</a:t>
            </a:r>
            <a:r>
              <a:rPr lang="en-US" altLang="zh-CN" sz="2400" b="0" baseline="0" dirty="0">
                <a:solidFill>
                  <a:srgbClr val="C00000"/>
                </a:solidFill>
                <a:sym typeface="Helvetica Neue Medium"/>
              </a:rPr>
              <a:t>MTD</a:t>
            </a:r>
            <a:r>
              <a:rPr lang="zh-CN" altLang="en-US" sz="2400" b="0" baseline="0" dirty="0">
                <a:solidFill>
                  <a:srgbClr val="C00000"/>
                </a:solidFill>
                <a:sym typeface="Helvetica Neue Medium"/>
              </a:rPr>
              <a:t>同比下降</a:t>
            </a:r>
            <a:r>
              <a:rPr lang="en-US" altLang="zh-CN" sz="2400" b="0" baseline="0" dirty="0">
                <a:solidFill>
                  <a:srgbClr val="C00000"/>
                </a:solidFill>
                <a:sym typeface="Helvetica Neue Medium"/>
              </a:rPr>
              <a:t>66%</a:t>
            </a:r>
            <a:r>
              <a:rPr lang="zh-CN" altLang="en-US" sz="2400" b="0" baseline="0" dirty="0">
                <a:solidFill>
                  <a:srgbClr val="C00000"/>
                </a:solidFill>
                <a:sym typeface="Helvetica Neue Medium"/>
              </a:rPr>
              <a:t>，由于去年售出</a:t>
            </a:r>
            <a:r>
              <a:rPr lang="en-US" altLang="zh-CN" sz="2400" b="0" baseline="0" dirty="0">
                <a:solidFill>
                  <a:srgbClr val="C00000"/>
                </a:solidFill>
                <a:sym typeface="Helvetica Neue Medium"/>
              </a:rPr>
              <a:t>15500</a:t>
            </a:r>
            <a:r>
              <a:rPr lang="zh-CN" altLang="en-US" sz="2400" b="0" baseline="0" dirty="0">
                <a:solidFill>
                  <a:srgbClr val="C00000"/>
                </a:solidFill>
                <a:sym typeface="Helvetica Neue Medium"/>
              </a:rPr>
              <a:t>的飞行夹克，</a:t>
            </a:r>
            <a:r>
              <a:rPr lang="en-US" altLang="zh-CN" sz="2400" b="0" baseline="0" dirty="0">
                <a:solidFill>
                  <a:srgbClr val="C00000"/>
                </a:solidFill>
                <a:sym typeface="Helvetica Neue Medium"/>
              </a:rPr>
              <a:t>16950</a:t>
            </a:r>
            <a:r>
              <a:rPr lang="zh-CN" altLang="en-US" sz="2400" b="0" baseline="0" dirty="0">
                <a:solidFill>
                  <a:srgbClr val="C00000"/>
                </a:solidFill>
                <a:sym typeface="Helvetica Neue Medium"/>
              </a:rPr>
              <a:t>的</a:t>
            </a:r>
            <a:r>
              <a:rPr lang="en-US" altLang="zh-CN" sz="2400" b="0" baseline="0" dirty="0">
                <a:solidFill>
                  <a:srgbClr val="C00000"/>
                </a:solidFill>
                <a:sym typeface="Helvetica Neue Medium"/>
              </a:rPr>
              <a:t>harness</a:t>
            </a:r>
            <a:r>
              <a:rPr lang="zh-CN" altLang="en-US" sz="2400" b="0" baseline="0" dirty="0">
                <a:solidFill>
                  <a:srgbClr val="C00000"/>
                </a:solidFill>
                <a:sym typeface="Helvetica Neue Medium"/>
              </a:rPr>
              <a:t>手提包，</a:t>
            </a:r>
            <a:r>
              <a:rPr lang="en-US" altLang="zh-CN" sz="2400" b="0" baseline="0" dirty="0">
                <a:solidFill>
                  <a:srgbClr val="C00000"/>
                </a:solidFill>
                <a:sym typeface="Helvetica Neue Medium"/>
              </a:rPr>
              <a:t>11950</a:t>
            </a:r>
            <a:r>
              <a:rPr lang="zh-CN" altLang="en-US" sz="2400" b="0" baseline="0" dirty="0">
                <a:solidFill>
                  <a:srgbClr val="C00000"/>
                </a:solidFill>
                <a:sym typeface="Helvetica Neue Medium"/>
              </a:rPr>
              <a:t>的外套和毛衣。</a:t>
            </a:r>
          </a:p>
          <a:p>
            <a:pPr marL="342900" marR="0" lvl="0" indent="-342900" algn="l" defTabSz="825500" rtl="0" eaLnBrk="1" fontAlgn="auto" latinLnBrk="0" hangingPunct="0">
              <a:lnSpc>
                <a:spcPct val="100000"/>
              </a:lnSpc>
              <a:spcBef>
                <a:spcPts val="0"/>
              </a:spcBef>
              <a:spcAft>
                <a:spcPts val="0"/>
              </a:spcAft>
              <a:buClrTx/>
              <a:buSzTx/>
              <a:buFontTx/>
              <a:buChar char="-"/>
              <a:tabLst/>
              <a:defRPr/>
            </a:pPr>
            <a:endParaRPr lang="en-US" altLang="zh-CN" sz="2400" baseline="0" dirty="0">
              <a:solidFill>
                <a:srgbClr val="FFFFFF"/>
              </a:solidFill>
              <a:sym typeface="Helvetica Neue Medium"/>
            </a:endParaRPr>
          </a:p>
        </p:txBody>
      </p:sp>
    </p:spTree>
    <p:extLst>
      <p:ext uri="{BB962C8B-B14F-4D97-AF65-F5344CB8AC3E}">
        <p14:creationId xmlns:p14="http://schemas.microsoft.com/office/powerpoint/2010/main" val="1990351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125749-190C-4372-497B-572BA282715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22AF547-E565-DCE5-B0AB-EA8E26C1C92F}"/>
              </a:ext>
            </a:extLst>
          </p:cNvPr>
          <p:cNvSpPr>
            <a:spLocks noGrp="1" noRot="1" noChangeAspect="1"/>
          </p:cNvSpPr>
          <p:nvPr>
            <p:ph type="sldImg"/>
          </p:nvPr>
        </p:nvSpPr>
        <p:spPr>
          <a:xfrm>
            <a:off x="381000" y="685800"/>
            <a:ext cx="6096000" cy="3429000"/>
          </a:xfrm>
        </p:spPr>
      </p:sp>
      <p:sp>
        <p:nvSpPr>
          <p:cNvPr id="3" name="备注占位符 2">
            <a:extLst>
              <a:ext uri="{FF2B5EF4-FFF2-40B4-BE49-F238E27FC236}">
                <a16:creationId xmlns:a16="http://schemas.microsoft.com/office/drawing/2014/main" id="{BE7346D7-599B-53D4-BD08-6D231E7582AD}"/>
              </a:ext>
            </a:extLst>
          </p:cNvPr>
          <p:cNvSpPr>
            <a:spLocks noGrp="1"/>
          </p:cNvSpPr>
          <p:nvPr>
            <p:ph type="body" idx="1"/>
          </p:nvPr>
        </p:nvSpPr>
        <p:spPr/>
        <p:txBody>
          <a:bodyPr/>
          <a:lstStyle/>
          <a:p>
            <a:pPr marL="0" marR="0" lvl="0" indent="0" algn="l" defTabSz="825500" rtl="0" eaLnBrk="1" fontAlgn="auto" latinLnBrk="0" hangingPunct="0">
              <a:lnSpc>
                <a:spcPct val="100000"/>
              </a:lnSpc>
              <a:spcBef>
                <a:spcPts val="0"/>
              </a:spcBef>
              <a:spcAft>
                <a:spcPts val="0"/>
              </a:spcAft>
              <a:buClrTx/>
              <a:buSzTx/>
              <a:buFontTx/>
              <a:buNone/>
              <a:tabLst/>
              <a:defRPr/>
            </a:pPr>
            <a:r>
              <a:rPr lang="en-US" altLang="zh-CN" sz="2400" baseline="0" dirty="0">
                <a:solidFill>
                  <a:srgbClr val="FFFFFF"/>
                </a:solidFill>
                <a:sym typeface="Helvetica Neue Medium"/>
              </a:rPr>
              <a:t>9</a:t>
            </a:r>
            <a:r>
              <a:rPr lang="zh-CN" altLang="en-US" sz="2400" baseline="0" dirty="0">
                <a:solidFill>
                  <a:srgbClr val="FFFFFF"/>
                </a:solidFill>
                <a:sym typeface="Helvetica Neue Medium"/>
              </a:rPr>
              <a:t>月去除</a:t>
            </a:r>
            <a:r>
              <a:rPr lang="en-US" altLang="zh-CN" sz="2400" baseline="0" dirty="0">
                <a:solidFill>
                  <a:srgbClr val="FFFFFF"/>
                </a:solidFill>
                <a:sym typeface="Helvetica Neue Medium"/>
              </a:rPr>
              <a:t>FF&amp;SC</a:t>
            </a:r>
            <a:r>
              <a:rPr lang="zh-CN" altLang="en-US" sz="2400" baseline="0" dirty="0">
                <a:solidFill>
                  <a:srgbClr val="FFFFFF"/>
                </a:solidFill>
                <a:sym typeface="Helvetica Neue Medium"/>
              </a:rPr>
              <a:t>的</a:t>
            </a:r>
            <a:r>
              <a:rPr lang="en-US" altLang="zh-CN" sz="2400" baseline="0" dirty="0">
                <a:solidFill>
                  <a:srgbClr val="FFFFFF"/>
                </a:solidFill>
                <a:sym typeface="Helvetica Neue Medium"/>
              </a:rPr>
              <a:t>NET0.88M(877089,617600)</a:t>
            </a:r>
            <a:r>
              <a:rPr lang="zh-CN" altLang="en-US" sz="2400" baseline="0" dirty="0">
                <a:solidFill>
                  <a:srgbClr val="FFFFFF"/>
                </a:solidFill>
                <a:sym typeface="Helvetica Neue Medium"/>
              </a:rPr>
              <a:t>增长</a:t>
            </a:r>
            <a:r>
              <a:rPr lang="en-US" altLang="zh-CN" sz="2400" baseline="0" dirty="0">
                <a:solidFill>
                  <a:srgbClr val="FFFFFF"/>
                </a:solidFill>
                <a:sym typeface="Helvetica Neue Medium"/>
              </a:rPr>
              <a:t>+64%</a:t>
            </a:r>
            <a:r>
              <a:rPr lang="zh-CN" altLang="en-US" sz="2400" baseline="0" dirty="0">
                <a:solidFill>
                  <a:srgbClr val="FFFFFF"/>
                </a:solidFill>
                <a:sym typeface="Helvetica Neue Medium"/>
              </a:rPr>
              <a:t>，其中天猫</a:t>
            </a:r>
            <a:r>
              <a:rPr lang="en-US" altLang="zh-CN" sz="2400" baseline="0" dirty="0">
                <a:solidFill>
                  <a:srgbClr val="FFFFFF"/>
                </a:solidFill>
                <a:sym typeface="Helvetica Neue Medium"/>
              </a:rPr>
              <a:t>+68%</a:t>
            </a:r>
            <a:r>
              <a:rPr lang="zh-CN" altLang="en-US" sz="2400" baseline="0" dirty="0">
                <a:solidFill>
                  <a:srgbClr val="FFFFFF"/>
                </a:solidFill>
                <a:sym typeface="Helvetica Neue Medium"/>
              </a:rPr>
              <a:t>，</a:t>
            </a:r>
            <a:r>
              <a:rPr lang="en-US" altLang="zh-CN" sz="2400" baseline="0" dirty="0">
                <a:solidFill>
                  <a:srgbClr val="FFFFFF"/>
                </a:solidFill>
                <a:sym typeface="Helvetica Neue Medium"/>
              </a:rPr>
              <a:t>DTC+15%</a:t>
            </a:r>
            <a:r>
              <a:rPr lang="zh-CN" altLang="en-US" sz="2400" baseline="0" dirty="0">
                <a:solidFill>
                  <a:srgbClr val="FFFFFF"/>
                </a:solidFill>
                <a:sym typeface="Helvetica Neue Medium"/>
              </a:rPr>
              <a:t>：</a:t>
            </a:r>
            <a:endParaRPr lang="en-US" altLang="zh-CN" sz="2400" baseline="0" dirty="0">
              <a:solidFill>
                <a:srgbClr val="FFFFFF"/>
              </a:solidFill>
              <a:sym typeface="Helvetica Neue Medium"/>
            </a:endParaRPr>
          </a:p>
          <a:p>
            <a:pPr marL="0" marR="0" lvl="0" indent="0" algn="l" defTabSz="825500" rtl="0" eaLnBrk="1" fontAlgn="auto" latinLnBrk="0" hangingPunct="0">
              <a:lnSpc>
                <a:spcPct val="100000"/>
              </a:lnSpc>
              <a:spcBef>
                <a:spcPts val="0"/>
              </a:spcBef>
              <a:spcAft>
                <a:spcPts val="0"/>
              </a:spcAft>
              <a:buClrTx/>
              <a:buSzTx/>
              <a:buFontTx/>
              <a:buNone/>
              <a:tabLst/>
              <a:defRPr/>
            </a:pPr>
            <a:endParaRPr lang="en-US" altLang="zh-CN" sz="2400" baseline="0" dirty="0">
              <a:solidFill>
                <a:srgbClr val="FFFFFF"/>
              </a:solidFill>
              <a:sym typeface="Helvetica Neue Medium"/>
            </a:endParaRPr>
          </a:p>
          <a:p>
            <a:pPr marL="0" marR="0" lvl="0" indent="0" algn="l" defTabSz="825500" rtl="0" eaLnBrk="1" fontAlgn="auto" latinLnBrk="0" hangingPunct="0">
              <a:lnSpc>
                <a:spcPct val="100000"/>
              </a:lnSpc>
              <a:spcBef>
                <a:spcPts val="0"/>
              </a:spcBef>
              <a:spcAft>
                <a:spcPts val="0"/>
              </a:spcAft>
              <a:buClrTx/>
              <a:buSzTx/>
              <a:buFontTx/>
              <a:buNone/>
              <a:tabLst/>
              <a:defRPr/>
            </a:pPr>
            <a:r>
              <a:rPr lang="zh-CN" altLang="en-US" sz="2400" baseline="0" dirty="0">
                <a:solidFill>
                  <a:srgbClr val="FFFFFF"/>
                </a:solidFill>
                <a:sym typeface="Helvetica Neue Medium"/>
              </a:rPr>
              <a:t>天猫</a:t>
            </a:r>
            <a:endParaRPr lang="en-US" altLang="zh-CN" sz="2400" baseline="0" dirty="0">
              <a:solidFill>
                <a:srgbClr val="FFFFFF"/>
              </a:solidFill>
              <a:sym typeface="Helvetica Neue Medium"/>
            </a:endParaRPr>
          </a:p>
          <a:p>
            <a:pPr marL="0" marR="0" lvl="0" indent="0" algn="l" defTabSz="825500" rtl="0" eaLnBrk="1" fontAlgn="auto" latinLnBrk="0" hangingPunct="0">
              <a:lnSpc>
                <a:spcPct val="100000"/>
              </a:lnSpc>
              <a:spcBef>
                <a:spcPts val="0"/>
              </a:spcBef>
              <a:spcAft>
                <a:spcPts val="0"/>
              </a:spcAft>
              <a:buClrTx/>
              <a:buSzTx/>
              <a:buFontTx/>
              <a:buNone/>
              <a:tabLst/>
              <a:defRPr/>
            </a:pPr>
            <a:r>
              <a:rPr lang="en-US" altLang="zh-CN" sz="2400" baseline="0" dirty="0">
                <a:solidFill>
                  <a:srgbClr val="FFFFFF"/>
                </a:solidFill>
                <a:sym typeface="Helvetica Neue Medium"/>
              </a:rPr>
              <a:t>Ps</a:t>
            </a:r>
            <a:r>
              <a:rPr lang="zh-CN" altLang="en-US" sz="2400" baseline="0" dirty="0">
                <a:solidFill>
                  <a:srgbClr val="FFFFFF"/>
                </a:solidFill>
                <a:sym typeface="Helvetica Neue Medium"/>
              </a:rPr>
              <a:t>：所有指标都已完成，其中</a:t>
            </a:r>
            <a:r>
              <a:rPr lang="en-US" altLang="zh-CN" sz="2400" baseline="0" dirty="0">
                <a:solidFill>
                  <a:srgbClr val="FFFFFF"/>
                </a:solidFill>
                <a:sym typeface="Helvetica Neue Medium"/>
              </a:rPr>
              <a:t>UV</a:t>
            </a:r>
            <a:r>
              <a:rPr lang="zh-CN" altLang="en-US" sz="2400" baseline="0" dirty="0">
                <a:solidFill>
                  <a:srgbClr val="FFFFFF"/>
                </a:solidFill>
                <a:sym typeface="Helvetica Neue Medium"/>
              </a:rPr>
              <a:t>因为按月去重导致完成率只有</a:t>
            </a:r>
            <a:r>
              <a:rPr lang="en-US" altLang="zh-CN" sz="2400" baseline="0" dirty="0">
                <a:solidFill>
                  <a:srgbClr val="FFFFFF"/>
                </a:solidFill>
                <a:sym typeface="Helvetica Neue Medium"/>
              </a:rPr>
              <a:t>69%</a:t>
            </a:r>
            <a:r>
              <a:rPr lang="zh-CN" altLang="en-US" sz="2400" baseline="0" dirty="0">
                <a:solidFill>
                  <a:srgbClr val="FFFFFF"/>
                </a:solidFill>
                <a:sym typeface="Helvetica Neue Medium"/>
              </a:rPr>
              <a:t>，按天累计的话</a:t>
            </a:r>
            <a:r>
              <a:rPr lang="en-US" altLang="zh-CN" sz="2400" baseline="0" dirty="0">
                <a:solidFill>
                  <a:srgbClr val="FFFFFF"/>
                </a:solidFill>
                <a:sym typeface="Helvetica Neue Medium"/>
              </a:rPr>
              <a:t>UV</a:t>
            </a:r>
            <a:r>
              <a:rPr lang="zh-CN" altLang="en-US" sz="2400" baseline="0" dirty="0">
                <a:solidFill>
                  <a:srgbClr val="FFFFFF"/>
                </a:solidFill>
                <a:sym typeface="Helvetica Neue Medium"/>
              </a:rPr>
              <a:t>有</a:t>
            </a:r>
            <a:r>
              <a:rPr lang="en-US" altLang="zh-CN" sz="2400" baseline="0" dirty="0">
                <a:solidFill>
                  <a:srgbClr val="FFFFFF"/>
                </a:solidFill>
                <a:sym typeface="Helvetica Neue Medium"/>
              </a:rPr>
              <a:t>386,776,</a:t>
            </a:r>
            <a:r>
              <a:rPr lang="zh-CN" altLang="en-US" sz="2400" baseline="0" dirty="0">
                <a:solidFill>
                  <a:srgbClr val="FFFFFF"/>
                </a:solidFill>
                <a:sym typeface="Helvetica Neue Medium"/>
              </a:rPr>
              <a:t>完成率</a:t>
            </a:r>
            <a:r>
              <a:rPr lang="en-US" altLang="zh-CN" sz="2400" baseline="0" dirty="0">
                <a:solidFill>
                  <a:srgbClr val="FFFFFF"/>
                </a:solidFill>
                <a:sym typeface="Helvetica Neue Medium"/>
              </a:rPr>
              <a:t>103%</a:t>
            </a:r>
          </a:p>
          <a:p>
            <a:pPr marL="0" marR="0" lvl="0" indent="0" algn="l" defTabSz="825500" rtl="0" eaLnBrk="1" fontAlgn="auto" latinLnBrk="0" hangingPunct="0">
              <a:lnSpc>
                <a:spcPct val="100000"/>
              </a:lnSpc>
              <a:spcBef>
                <a:spcPts val="0"/>
              </a:spcBef>
              <a:spcAft>
                <a:spcPts val="0"/>
              </a:spcAft>
              <a:buClrTx/>
              <a:buSzTx/>
              <a:buFontTx/>
              <a:buNone/>
              <a:tabLst/>
              <a:defRPr/>
            </a:pPr>
            <a:endParaRPr lang="en-US" altLang="zh-CN" sz="2400" baseline="0" dirty="0">
              <a:solidFill>
                <a:srgbClr val="FFFFFF"/>
              </a:solidFill>
              <a:sym typeface="Helvetica Neue Medium"/>
            </a:endParaRPr>
          </a:p>
          <a:p>
            <a:pPr marL="0" marR="0" lvl="0" indent="0" algn="l" defTabSz="825500" rtl="0" eaLnBrk="1" fontAlgn="auto" latinLnBrk="0" hangingPunct="0">
              <a:lnSpc>
                <a:spcPct val="100000"/>
              </a:lnSpc>
              <a:spcBef>
                <a:spcPts val="0"/>
              </a:spcBef>
              <a:spcAft>
                <a:spcPts val="0"/>
              </a:spcAft>
              <a:buClrTx/>
              <a:buSzTx/>
              <a:buFontTx/>
              <a:buNone/>
              <a:tabLst/>
              <a:defRPr/>
            </a:pPr>
            <a:r>
              <a:rPr lang="en-US" altLang="zh-CN" sz="2400" baseline="0" dirty="0">
                <a:solidFill>
                  <a:srgbClr val="FFFFFF"/>
                </a:solidFill>
                <a:sym typeface="Helvetica Neue Medium"/>
              </a:rPr>
              <a:t>1</a:t>
            </a:r>
            <a:r>
              <a:rPr lang="zh-CN" altLang="en-US" sz="2400" baseline="0" dirty="0">
                <a:solidFill>
                  <a:srgbClr val="FFFFFF"/>
                </a:solidFill>
                <a:sym typeface="Helvetica Neue Medium"/>
              </a:rPr>
              <a:t>、</a:t>
            </a:r>
            <a:r>
              <a:rPr lang="en-US" altLang="zh-CN" sz="2400" baseline="0" dirty="0">
                <a:solidFill>
                  <a:srgbClr val="FFFFFF"/>
                </a:solidFill>
                <a:sym typeface="Helvetica Neue Medium"/>
              </a:rPr>
              <a:t>NET FP:MD=77%:23%,FP</a:t>
            </a:r>
            <a:r>
              <a:rPr lang="zh-CN" altLang="en-US" sz="2400" baseline="0" dirty="0">
                <a:solidFill>
                  <a:srgbClr val="FFFFFF"/>
                </a:solidFill>
                <a:sym typeface="Helvetica Neue Medium"/>
              </a:rPr>
              <a:t>增长</a:t>
            </a:r>
            <a:r>
              <a:rPr lang="en-US" altLang="zh-CN" sz="2400" baseline="0" dirty="0">
                <a:solidFill>
                  <a:srgbClr val="FFFFFF"/>
                </a:solidFill>
                <a:sym typeface="Helvetica Neue Medium"/>
              </a:rPr>
              <a:t>26%</a:t>
            </a:r>
            <a:r>
              <a:rPr lang="zh-CN" altLang="en-US" sz="2400" baseline="0" dirty="0">
                <a:solidFill>
                  <a:srgbClr val="FFFFFF"/>
                </a:solidFill>
                <a:sym typeface="Helvetica Neue Medium"/>
              </a:rPr>
              <a:t>，去年</a:t>
            </a:r>
            <a:r>
              <a:rPr lang="en-US" altLang="zh-CN" sz="2400" baseline="0" dirty="0">
                <a:solidFill>
                  <a:srgbClr val="FFFFFF"/>
                </a:solidFill>
                <a:sym typeface="Helvetica Neue Medium"/>
              </a:rPr>
              <a:t>8</a:t>
            </a:r>
            <a:r>
              <a:rPr lang="zh-CN" altLang="en-US" sz="2400" baseline="0" dirty="0">
                <a:solidFill>
                  <a:srgbClr val="FFFFFF"/>
                </a:solidFill>
                <a:sym typeface="Helvetica Neue Medium"/>
              </a:rPr>
              <a:t>月没有</a:t>
            </a:r>
            <a:r>
              <a:rPr lang="en-US" altLang="zh-CN" sz="2400" baseline="0" dirty="0">
                <a:solidFill>
                  <a:srgbClr val="FFFFFF"/>
                </a:solidFill>
                <a:sym typeface="Helvetica Neue Medium"/>
              </a:rPr>
              <a:t>MD</a:t>
            </a:r>
            <a:r>
              <a:rPr lang="zh-CN" altLang="en-US" sz="2400" baseline="0" dirty="0">
                <a:solidFill>
                  <a:srgbClr val="FFFFFF"/>
                </a:solidFill>
                <a:sym typeface="Helvetica Neue Medium"/>
              </a:rPr>
              <a:t>，</a:t>
            </a:r>
            <a:r>
              <a:rPr lang="en-US" altLang="zh-CN" sz="2400" baseline="0" dirty="0">
                <a:solidFill>
                  <a:srgbClr val="FFFFFF"/>
                </a:solidFill>
                <a:sym typeface="Helvetica Neue Medium"/>
              </a:rPr>
              <a:t>MD</a:t>
            </a:r>
            <a:r>
              <a:rPr lang="zh-CN" altLang="en-US" sz="2400" baseline="0" dirty="0">
                <a:solidFill>
                  <a:srgbClr val="FFFFFF"/>
                </a:solidFill>
                <a:sym typeface="Helvetica Neue Medium"/>
              </a:rPr>
              <a:t>纯增长</a:t>
            </a:r>
            <a:r>
              <a:rPr lang="en-US" altLang="zh-CN" sz="2400" baseline="0" dirty="0">
                <a:solidFill>
                  <a:srgbClr val="FFFFFF"/>
                </a:solidFill>
                <a:sym typeface="Helvetica Neue Medium"/>
              </a:rPr>
              <a:t>195K</a:t>
            </a:r>
          </a:p>
          <a:p>
            <a:pPr marL="0" marR="0" lvl="0" indent="0" algn="l" defTabSz="825500" rtl="0" eaLnBrk="1" fontAlgn="auto" latinLnBrk="0" hangingPunct="0">
              <a:lnSpc>
                <a:spcPct val="100000"/>
              </a:lnSpc>
              <a:spcBef>
                <a:spcPts val="0"/>
              </a:spcBef>
              <a:spcAft>
                <a:spcPts val="0"/>
              </a:spcAft>
              <a:buClrTx/>
              <a:buSzTx/>
              <a:buFontTx/>
              <a:buNone/>
              <a:tabLst/>
              <a:defRPr/>
            </a:pPr>
            <a:r>
              <a:rPr lang="en-US" altLang="zh-CN" sz="2400" baseline="0" dirty="0">
                <a:solidFill>
                  <a:srgbClr val="FFFFFF"/>
                </a:solidFill>
                <a:sym typeface="Helvetica Neue Medium"/>
              </a:rPr>
              <a:t>2</a:t>
            </a:r>
            <a:r>
              <a:rPr lang="zh-CN" altLang="en-US" sz="2400" baseline="0" dirty="0">
                <a:solidFill>
                  <a:srgbClr val="FFFFFF"/>
                </a:solidFill>
                <a:sym typeface="Helvetica Neue Medium"/>
              </a:rPr>
              <a:t>、</a:t>
            </a:r>
            <a:r>
              <a:rPr lang="en-US" altLang="zh-CN" sz="2400" baseline="0" dirty="0">
                <a:solidFill>
                  <a:srgbClr val="FFFFFF"/>
                </a:solidFill>
                <a:sym typeface="Helvetica Neue Medium"/>
              </a:rPr>
              <a:t>8</a:t>
            </a:r>
            <a:r>
              <a:rPr lang="zh-CN" altLang="en-US" sz="2400" baseline="0" dirty="0">
                <a:solidFill>
                  <a:srgbClr val="FFFFFF"/>
                </a:solidFill>
                <a:sym typeface="Helvetica Neue Medium"/>
              </a:rPr>
              <a:t>月所有大类</a:t>
            </a:r>
            <a:r>
              <a:rPr lang="en-US" altLang="zh-CN" sz="2400" baseline="0" dirty="0">
                <a:solidFill>
                  <a:srgbClr val="FFFFFF"/>
                </a:solidFill>
                <a:sym typeface="Helvetica Neue Medium"/>
              </a:rPr>
              <a:t>NET</a:t>
            </a:r>
            <a:r>
              <a:rPr lang="zh-CN" altLang="en-US" sz="2400" baseline="0" dirty="0">
                <a:solidFill>
                  <a:srgbClr val="FFFFFF"/>
                </a:solidFill>
                <a:sym typeface="Helvetica Neue Medium"/>
              </a:rPr>
              <a:t>均是增长的，其中皮具售卖情况最佳，下滑的小类是大皮、小皮、裤子、外套等，具体情况后面商品部分有分析</a:t>
            </a:r>
            <a:endParaRPr lang="en-US" altLang="zh-CN" sz="2400" baseline="0" dirty="0">
              <a:solidFill>
                <a:srgbClr val="FFFFFF"/>
              </a:solidFill>
              <a:sym typeface="Helvetica Neue Medium"/>
            </a:endParaRPr>
          </a:p>
          <a:p>
            <a:pPr marL="0" marR="0" lvl="0" indent="0" algn="l" defTabSz="825500" rtl="0" eaLnBrk="1" fontAlgn="auto" latinLnBrk="0" hangingPunct="0">
              <a:lnSpc>
                <a:spcPct val="100000"/>
              </a:lnSpc>
              <a:spcBef>
                <a:spcPts val="0"/>
              </a:spcBef>
              <a:spcAft>
                <a:spcPts val="0"/>
              </a:spcAft>
              <a:buClrTx/>
              <a:buSzTx/>
              <a:buFontTx/>
              <a:buNone/>
              <a:tabLst/>
              <a:defRPr/>
            </a:pPr>
            <a:endParaRPr lang="en-US" altLang="zh-CN" sz="2400" baseline="0" dirty="0">
              <a:solidFill>
                <a:srgbClr val="FFFFFF"/>
              </a:solidFill>
              <a:sym typeface="Helvetica Neue Medium"/>
            </a:endParaRPr>
          </a:p>
          <a:p>
            <a:pPr marL="0" marR="0" lvl="0" indent="0" algn="l" defTabSz="825500" rtl="0" eaLnBrk="1" fontAlgn="auto" latinLnBrk="0" hangingPunct="0">
              <a:lnSpc>
                <a:spcPct val="100000"/>
              </a:lnSpc>
              <a:spcBef>
                <a:spcPts val="0"/>
              </a:spcBef>
              <a:spcAft>
                <a:spcPts val="0"/>
              </a:spcAft>
              <a:buClrTx/>
              <a:buSzTx/>
              <a:buFontTx/>
              <a:buNone/>
              <a:tabLst/>
              <a:defRPr/>
            </a:pPr>
            <a:endParaRPr lang="en-US" altLang="zh-CN" sz="2400" baseline="0" dirty="0">
              <a:solidFill>
                <a:srgbClr val="FFFFFF"/>
              </a:solidFill>
              <a:sym typeface="Helvetica Neue Medium"/>
            </a:endParaRPr>
          </a:p>
          <a:p>
            <a:pPr marL="0" marR="0" lvl="0" indent="0" algn="l" defTabSz="825500" rtl="0" eaLnBrk="1" fontAlgn="auto" latinLnBrk="0" hangingPunct="0">
              <a:lnSpc>
                <a:spcPct val="100000"/>
              </a:lnSpc>
              <a:spcBef>
                <a:spcPts val="0"/>
              </a:spcBef>
              <a:spcAft>
                <a:spcPts val="0"/>
              </a:spcAft>
              <a:buClrTx/>
              <a:buSzTx/>
              <a:buFontTx/>
              <a:buNone/>
              <a:tabLst/>
              <a:defRPr/>
            </a:pPr>
            <a:endParaRPr lang="en-US" altLang="zh-CN" sz="2400" baseline="0" dirty="0">
              <a:solidFill>
                <a:srgbClr val="FFFFFF"/>
              </a:solidFill>
              <a:sym typeface="Helvetica Neue Medium"/>
            </a:endParaRPr>
          </a:p>
        </p:txBody>
      </p:sp>
    </p:spTree>
    <p:extLst>
      <p:ext uri="{BB962C8B-B14F-4D97-AF65-F5344CB8AC3E}">
        <p14:creationId xmlns:p14="http://schemas.microsoft.com/office/powerpoint/2010/main" val="19046385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A227DA-E668-7F02-71FB-90FE58C6880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52CBBF-D477-6956-E97D-48B07C1C37E8}"/>
              </a:ext>
            </a:extLst>
          </p:cNvPr>
          <p:cNvSpPr>
            <a:spLocks noGrp="1" noRot="1" noChangeAspect="1"/>
          </p:cNvSpPr>
          <p:nvPr>
            <p:ph type="sldImg"/>
          </p:nvPr>
        </p:nvSpPr>
        <p:spPr>
          <a:xfrm>
            <a:off x="381000" y="685800"/>
            <a:ext cx="6096000" cy="3429000"/>
          </a:xfrm>
        </p:spPr>
      </p:sp>
      <p:sp>
        <p:nvSpPr>
          <p:cNvPr id="3" name="备注占位符 2">
            <a:extLst>
              <a:ext uri="{FF2B5EF4-FFF2-40B4-BE49-F238E27FC236}">
                <a16:creationId xmlns:a16="http://schemas.microsoft.com/office/drawing/2014/main" id="{184DB068-D5E5-4CBF-9837-A762ED894E33}"/>
              </a:ext>
            </a:extLst>
          </p:cNvPr>
          <p:cNvSpPr>
            <a:spLocks noGrp="1"/>
          </p:cNvSpPr>
          <p:nvPr>
            <p:ph type="body" idx="1"/>
          </p:nvPr>
        </p:nvSpPr>
        <p:spPr/>
        <p:txBody>
          <a:bodyPr/>
          <a:lstStyle/>
          <a:p>
            <a:pPr marL="0" marR="0" lvl="0" indent="0" algn="l" defTabSz="825500" rtl="0" eaLnBrk="1" fontAlgn="auto" latinLnBrk="0" hangingPunct="0">
              <a:lnSpc>
                <a:spcPct val="100000"/>
              </a:lnSpc>
              <a:spcBef>
                <a:spcPts val="0"/>
              </a:spcBef>
              <a:spcAft>
                <a:spcPts val="0"/>
              </a:spcAft>
              <a:buClrTx/>
              <a:buSzTx/>
              <a:buFontTx/>
              <a:buNone/>
              <a:tabLst/>
              <a:defRPr/>
            </a:pPr>
            <a:r>
              <a:rPr lang="en-US" altLang="zh-CN" sz="2400" baseline="0" dirty="0">
                <a:solidFill>
                  <a:srgbClr val="FFFFFF"/>
                </a:solidFill>
                <a:sym typeface="Helvetica Neue Medium"/>
              </a:rPr>
              <a:t>9</a:t>
            </a:r>
            <a:r>
              <a:rPr lang="zh-CN" altLang="en-US" sz="2400" baseline="0" dirty="0">
                <a:solidFill>
                  <a:srgbClr val="FFFFFF"/>
                </a:solidFill>
                <a:sym typeface="Helvetica Neue Medium"/>
              </a:rPr>
              <a:t>月</a:t>
            </a:r>
            <a:r>
              <a:rPr lang="en-US" altLang="zh-CN" sz="2400" baseline="0" dirty="0">
                <a:solidFill>
                  <a:srgbClr val="FFFFFF"/>
                </a:solidFill>
                <a:sym typeface="Helvetica Neue Medium"/>
              </a:rPr>
              <a:t>DTC</a:t>
            </a:r>
            <a:r>
              <a:rPr lang="zh-CN" altLang="en-US" sz="2400" baseline="0" dirty="0">
                <a:solidFill>
                  <a:srgbClr val="FFFFFF"/>
                </a:solidFill>
                <a:sym typeface="Helvetica Neue Medium"/>
              </a:rPr>
              <a:t>主要增长在</a:t>
            </a:r>
            <a:r>
              <a:rPr lang="en-US" altLang="zh-CN" sz="2400" baseline="0" dirty="0">
                <a:solidFill>
                  <a:srgbClr val="FFFFFF"/>
                </a:solidFill>
                <a:sym typeface="Helvetica Neue Medium"/>
              </a:rPr>
              <a:t>OFS</a:t>
            </a:r>
            <a:r>
              <a:rPr lang="zh-CN" altLang="en-US" sz="2400" baseline="0" dirty="0">
                <a:solidFill>
                  <a:srgbClr val="FFFFFF"/>
                </a:solidFill>
                <a:sym typeface="Helvetica Neue Medium"/>
              </a:rPr>
              <a:t>上：</a:t>
            </a:r>
            <a:endParaRPr lang="en-US" altLang="zh-CN" sz="2400" baseline="0" dirty="0">
              <a:solidFill>
                <a:srgbClr val="FFFFFF"/>
              </a:solidFill>
              <a:sym typeface="Helvetica Neue Medium"/>
            </a:endParaRPr>
          </a:p>
          <a:p>
            <a:pPr marL="342900" marR="0" lvl="0" indent="-342900" algn="l" defTabSz="825500" rtl="0" eaLnBrk="1" fontAlgn="auto" latinLnBrk="0" hangingPunct="0">
              <a:lnSpc>
                <a:spcPct val="100000"/>
              </a:lnSpc>
              <a:spcBef>
                <a:spcPts val="0"/>
              </a:spcBef>
              <a:spcAft>
                <a:spcPts val="0"/>
              </a:spcAft>
              <a:buClrTx/>
              <a:buSzTx/>
              <a:buFontTx/>
              <a:buChar char="-"/>
              <a:tabLst/>
              <a:defRPr/>
            </a:pPr>
            <a:r>
              <a:rPr lang="en-US" altLang="zh-CN" sz="2400" baseline="0" dirty="0">
                <a:solidFill>
                  <a:srgbClr val="FFFFFF"/>
                </a:solidFill>
                <a:sym typeface="Helvetica Neue Medium"/>
              </a:rPr>
              <a:t>9</a:t>
            </a:r>
            <a:r>
              <a:rPr lang="zh-CN" altLang="en-US" sz="2400" baseline="0" dirty="0">
                <a:solidFill>
                  <a:srgbClr val="FFFFFF"/>
                </a:solidFill>
                <a:sym typeface="Helvetica Neue Medium"/>
              </a:rPr>
              <a:t>月</a:t>
            </a:r>
            <a:r>
              <a:rPr lang="en-US" altLang="zh-CN" sz="2400" b="0" baseline="0" dirty="0">
                <a:solidFill>
                  <a:srgbClr val="C00000"/>
                </a:solidFill>
                <a:sym typeface="Helvetica Neue Medium"/>
              </a:rPr>
              <a:t>OFS</a:t>
            </a:r>
            <a:r>
              <a:rPr lang="zh-CN" altLang="en-US" sz="2400" b="0" baseline="0" dirty="0">
                <a:solidFill>
                  <a:srgbClr val="C00000"/>
                </a:solidFill>
                <a:sym typeface="Helvetica Neue Medium"/>
              </a:rPr>
              <a:t>售出一只单价</a:t>
            </a:r>
            <a:r>
              <a:rPr lang="en-US" altLang="zh-CN" sz="2400" b="0" baseline="0" dirty="0">
                <a:solidFill>
                  <a:srgbClr val="C00000"/>
                </a:solidFill>
                <a:sym typeface="Helvetica Neue Medium"/>
              </a:rPr>
              <a:t>45250</a:t>
            </a:r>
            <a:r>
              <a:rPr lang="zh-CN" altLang="en-US" sz="2400" b="0" baseline="0" dirty="0">
                <a:solidFill>
                  <a:srgbClr val="C00000"/>
                </a:solidFill>
                <a:sym typeface="Helvetica Neue Medium"/>
              </a:rPr>
              <a:t>的限量龙斗和</a:t>
            </a:r>
            <a:r>
              <a:rPr lang="en-US" altLang="zh-CN" sz="2400" b="0" baseline="0" dirty="0">
                <a:solidFill>
                  <a:srgbClr val="C00000"/>
                </a:solidFill>
                <a:sym typeface="Helvetica Neue Medium"/>
              </a:rPr>
              <a:t>24950</a:t>
            </a:r>
            <a:r>
              <a:rPr lang="zh-CN" altLang="en-US" sz="2400" b="0" baseline="0" dirty="0">
                <a:solidFill>
                  <a:srgbClr val="C00000"/>
                </a:solidFill>
                <a:sym typeface="Helvetica Neue Medium"/>
              </a:rPr>
              <a:t>的烟斗</a:t>
            </a:r>
            <a:r>
              <a:rPr lang="en-US" altLang="zh-CN" sz="2400" b="0" baseline="0" dirty="0">
                <a:solidFill>
                  <a:srgbClr val="C00000"/>
                </a:solidFill>
                <a:sym typeface="Helvetica Neue Medium"/>
              </a:rPr>
              <a:t>3</a:t>
            </a:r>
            <a:r>
              <a:rPr lang="zh-CN" altLang="en-US" sz="2400" b="0" baseline="0" dirty="0">
                <a:solidFill>
                  <a:srgbClr val="C00000"/>
                </a:solidFill>
                <a:sym typeface="Helvetica Neue Medium"/>
              </a:rPr>
              <a:t>合</a:t>
            </a:r>
            <a:r>
              <a:rPr lang="en-US" altLang="zh-CN" sz="2400" b="0" baseline="0" dirty="0">
                <a:solidFill>
                  <a:srgbClr val="C00000"/>
                </a:solidFill>
                <a:sym typeface="Helvetica Neue Medium"/>
              </a:rPr>
              <a:t>1</a:t>
            </a:r>
            <a:r>
              <a:rPr lang="zh-CN" altLang="en-US" sz="2400" b="0" baseline="0" dirty="0">
                <a:solidFill>
                  <a:srgbClr val="C00000"/>
                </a:solidFill>
                <a:sym typeface="Helvetica Neue Medium"/>
              </a:rPr>
              <a:t>套装，</a:t>
            </a:r>
            <a:r>
              <a:rPr lang="en-US" altLang="zh-CN" sz="2400" b="0" baseline="0" dirty="0">
                <a:solidFill>
                  <a:srgbClr val="C00000"/>
                </a:solidFill>
                <a:sym typeface="Helvetica Neue Medium"/>
              </a:rPr>
              <a:t>7450</a:t>
            </a:r>
            <a:r>
              <a:rPr lang="zh-CN" altLang="en-US" sz="2400" b="0" baseline="0" dirty="0">
                <a:solidFill>
                  <a:srgbClr val="C00000"/>
                </a:solidFill>
                <a:sym typeface="Helvetica Neue Medium"/>
              </a:rPr>
              <a:t>的</a:t>
            </a:r>
            <a:r>
              <a:rPr lang="en-US" altLang="zh-CN" sz="2400" b="0" baseline="0" dirty="0">
                <a:solidFill>
                  <a:srgbClr val="C00000"/>
                </a:solidFill>
                <a:sym typeface="Helvetica Neue Medium"/>
              </a:rPr>
              <a:t>GP6</a:t>
            </a:r>
            <a:r>
              <a:rPr lang="zh-CN" altLang="en-US" sz="2400" b="0" baseline="0" dirty="0">
                <a:solidFill>
                  <a:srgbClr val="C00000"/>
                </a:solidFill>
                <a:sym typeface="Helvetica Neue Medium"/>
              </a:rPr>
              <a:t>烟斗，</a:t>
            </a:r>
            <a:r>
              <a:rPr lang="en-US" altLang="zh-CN" sz="2400" b="0" baseline="0" dirty="0">
                <a:solidFill>
                  <a:srgbClr val="C00000"/>
                </a:solidFill>
                <a:sym typeface="Helvetica Neue Medium"/>
              </a:rPr>
              <a:t>12500</a:t>
            </a:r>
            <a:r>
              <a:rPr lang="zh-CN" altLang="en-US" sz="2400" b="0" baseline="0" dirty="0">
                <a:solidFill>
                  <a:srgbClr val="C00000"/>
                </a:solidFill>
                <a:sym typeface="Helvetica Neue Medium"/>
              </a:rPr>
              <a:t>的金色</a:t>
            </a:r>
            <a:r>
              <a:rPr lang="en-US" altLang="zh-CN" sz="2400" b="0" baseline="0" dirty="0" err="1">
                <a:solidFill>
                  <a:srgbClr val="C00000"/>
                </a:solidFill>
                <a:sym typeface="Helvetica Neue Medium"/>
              </a:rPr>
              <a:t>Rollagas</a:t>
            </a:r>
            <a:r>
              <a:rPr lang="zh-CN" altLang="en-US" sz="2400" b="0" baseline="0" dirty="0">
                <a:solidFill>
                  <a:srgbClr val="C00000"/>
                </a:solidFill>
                <a:sym typeface="Helvetica Neue Medium"/>
              </a:rPr>
              <a:t>打火机</a:t>
            </a:r>
            <a:r>
              <a:rPr lang="zh-CN" altLang="en-US" sz="2400" baseline="0" dirty="0">
                <a:solidFill>
                  <a:srgbClr val="FFFFFF"/>
                </a:solidFill>
                <a:sym typeface="Helvetica Neue Medium"/>
              </a:rPr>
              <a:t>，去年同期售出一件</a:t>
            </a:r>
            <a:r>
              <a:rPr lang="en-US" altLang="zh-CN" sz="2400" baseline="0" dirty="0">
                <a:solidFill>
                  <a:srgbClr val="FFFFFF"/>
                </a:solidFill>
                <a:sym typeface="Helvetica Neue Medium"/>
              </a:rPr>
              <a:t>9950</a:t>
            </a:r>
            <a:r>
              <a:rPr lang="zh-CN" altLang="en-US" sz="2400" baseline="0" dirty="0">
                <a:solidFill>
                  <a:srgbClr val="FFFFFF"/>
                </a:solidFill>
                <a:sym typeface="Helvetica Neue Medium"/>
              </a:rPr>
              <a:t>的羊绒长袖</a:t>
            </a:r>
            <a:r>
              <a:rPr lang="en-US" altLang="zh-CN" sz="2400" baseline="0" dirty="0">
                <a:solidFill>
                  <a:srgbClr val="FFFFFF"/>
                </a:solidFill>
                <a:sym typeface="Helvetica Neue Medium"/>
              </a:rPr>
              <a:t>polo</a:t>
            </a:r>
            <a:r>
              <a:rPr lang="zh-CN" altLang="en-US" sz="2400" baseline="0" dirty="0">
                <a:solidFill>
                  <a:srgbClr val="FFFFFF"/>
                </a:solidFill>
                <a:sym typeface="Helvetica Neue Medium"/>
              </a:rPr>
              <a:t>衫，</a:t>
            </a:r>
            <a:r>
              <a:rPr lang="en-US" altLang="zh-CN" sz="2400" baseline="0" dirty="0">
                <a:solidFill>
                  <a:srgbClr val="FFFFFF"/>
                </a:solidFill>
                <a:sym typeface="Helvetica Neue Medium"/>
              </a:rPr>
              <a:t>2</a:t>
            </a:r>
            <a:r>
              <a:rPr lang="zh-CN" altLang="en-US" sz="2400" baseline="0" dirty="0">
                <a:solidFill>
                  <a:srgbClr val="FFFFFF"/>
                </a:solidFill>
                <a:sym typeface="Helvetica Neue Medium"/>
              </a:rPr>
              <a:t>件</a:t>
            </a:r>
            <a:r>
              <a:rPr lang="en-US" altLang="zh-CN" sz="2400" baseline="0" dirty="0">
                <a:solidFill>
                  <a:srgbClr val="FFFFFF"/>
                </a:solidFill>
                <a:sym typeface="Helvetica Neue Medium"/>
              </a:rPr>
              <a:t>3195</a:t>
            </a:r>
            <a:r>
              <a:rPr lang="zh-CN" altLang="en-US" sz="2400" baseline="0" dirty="0">
                <a:solidFill>
                  <a:srgbClr val="FFFFFF"/>
                </a:solidFill>
                <a:sym typeface="Helvetica Neue Medium"/>
              </a:rPr>
              <a:t>的</a:t>
            </a:r>
            <a:r>
              <a:rPr lang="en-US" altLang="zh-CN" sz="2400" baseline="0" dirty="0">
                <a:solidFill>
                  <a:srgbClr val="FFFFFF"/>
                </a:solidFill>
                <a:sym typeface="Helvetica Neue Medium"/>
              </a:rPr>
              <a:t>polo</a:t>
            </a:r>
            <a:r>
              <a:rPr lang="zh-CN" altLang="en-US" sz="2400" baseline="0" dirty="0">
                <a:solidFill>
                  <a:srgbClr val="FFFFFF"/>
                </a:solidFill>
                <a:sym typeface="Helvetica Neue Medium"/>
              </a:rPr>
              <a:t>衫；所以</a:t>
            </a:r>
            <a:r>
              <a:rPr lang="en-US" altLang="zh-CN" sz="2400" baseline="0" dirty="0">
                <a:solidFill>
                  <a:srgbClr val="FFFFFF"/>
                </a:solidFill>
                <a:sym typeface="Helvetica Neue Medium"/>
              </a:rPr>
              <a:t>OFS NET</a:t>
            </a:r>
            <a:r>
              <a:rPr lang="zh-CN" altLang="en-US" sz="2400" baseline="0" dirty="0">
                <a:solidFill>
                  <a:srgbClr val="FFFFFF"/>
                </a:solidFill>
                <a:sym typeface="Helvetica Neue Medium"/>
              </a:rPr>
              <a:t>增涨了</a:t>
            </a:r>
            <a:r>
              <a:rPr lang="en-US" altLang="zh-CN" sz="2400" baseline="0" dirty="0">
                <a:solidFill>
                  <a:srgbClr val="FFFFFF"/>
                </a:solidFill>
                <a:sym typeface="Helvetica Neue Medium"/>
              </a:rPr>
              <a:t>589%</a:t>
            </a:r>
            <a:r>
              <a:rPr lang="zh-CN" altLang="en-US" sz="2400" baseline="0" dirty="0">
                <a:solidFill>
                  <a:srgbClr val="FFFFFF"/>
                </a:solidFill>
                <a:sym typeface="Helvetica Neue Medium"/>
              </a:rPr>
              <a:t>。</a:t>
            </a:r>
            <a:endParaRPr lang="en-US" altLang="zh-CN" sz="2400" baseline="0" dirty="0">
              <a:solidFill>
                <a:srgbClr val="FFFFFF"/>
              </a:solidFill>
              <a:sym typeface="Helvetica Neue Medium"/>
            </a:endParaRPr>
          </a:p>
          <a:p>
            <a:pPr marL="342900" marR="0" lvl="0" indent="-342900" algn="l" defTabSz="825500" rtl="0" eaLnBrk="1" fontAlgn="auto" latinLnBrk="0" hangingPunct="0">
              <a:lnSpc>
                <a:spcPct val="100000"/>
              </a:lnSpc>
              <a:spcBef>
                <a:spcPts val="0"/>
              </a:spcBef>
              <a:spcAft>
                <a:spcPts val="0"/>
              </a:spcAft>
              <a:buClrTx/>
              <a:buSzTx/>
              <a:buFontTx/>
              <a:buChar char="-"/>
              <a:tabLst/>
              <a:defRPr/>
            </a:pPr>
            <a:r>
              <a:rPr lang="en-US" altLang="zh-CN" sz="2400" baseline="0" dirty="0">
                <a:solidFill>
                  <a:srgbClr val="FFFFFF"/>
                </a:solidFill>
                <a:sym typeface="Helvetica Neue Medium"/>
              </a:rPr>
              <a:t>WBTQ ORGANIC NET-66%</a:t>
            </a:r>
            <a:r>
              <a:rPr lang="zh-CN" altLang="en-US" sz="2400" baseline="0" dirty="0">
                <a:solidFill>
                  <a:srgbClr val="FFFFFF"/>
                </a:solidFill>
                <a:sym typeface="Helvetica Neue Medium"/>
              </a:rPr>
              <a:t>，主要跌在</a:t>
            </a:r>
            <a:r>
              <a:rPr lang="en-US" altLang="zh-CN" sz="2400" baseline="0" dirty="0">
                <a:solidFill>
                  <a:srgbClr val="FFFFFF"/>
                </a:solidFill>
                <a:sym typeface="Helvetica Neue Medium"/>
              </a:rPr>
              <a:t>ATV</a:t>
            </a:r>
            <a:r>
              <a:rPr lang="zh-CN" altLang="en-US" sz="2400" baseline="0" dirty="0">
                <a:solidFill>
                  <a:srgbClr val="FFFFFF"/>
                </a:solidFill>
                <a:sym typeface="Helvetica Neue Medium"/>
              </a:rPr>
              <a:t>和</a:t>
            </a:r>
            <a:r>
              <a:rPr lang="en-US" altLang="zh-CN" sz="2400" baseline="0" dirty="0">
                <a:solidFill>
                  <a:srgbClr val="FFFFFF"/>
                </a:solidFill>
                <a:sym typeface="Helvetica Neue Medium"/>
              </a:rPr>
              <a:t>UPT</a:t>
            </a:r>
            <a:r>
              <a:rPr lang="zh-CN" altLang="en-US" sz="2400" baseline="0" dirty="0">
                <a:solidFill>
                  <a:srgbClr val="FFFFFF"/>
                </a:solidFill>
                <a:sym typeface="Helvetica Neue Medium"/>
              </a:rPr>
              <a:t>上，今年</a:t>
            </a:r>
            <a:r>
              <a:rPr lang="en-US" altLang="zh-CN" sz="2400" baseline="0" dirty="0">
                <a:solidFill>
                  <a:srgbClr val="FFFFFF"/>
                </a:solidFill>
                <a:sym typeface="Helvetica Neue Medium"/>
              </a:rPr>
              <a:t>9</a:t>
            </a:r>
            <a:r>
              <a:rPr lang="zh-CN" altLang="en-US" sz="2400" baseline="0" dirty="0">
                <a:solidFill>
                  <a:srgbClr val="FFFFFF"/>
                </a:solidFill>
                <a:sym typeface="Helvetica Neue Medium"/>
              </a:rPr>
              <a:t>月</a:t>
            </a:r>
            <a:r>
              <a:rPr lang="en-US" altLang="zh-CN" sz="2400" baseline="0" dirty="0">
                <a:solidFill>
                  <a:srgbClr val="FFFFFF"/>
                </a:solidFill>
                <a:sym typeface="Helvetica Neue Medium"/>
              </a:rPr>
              <a:t>WBTQ</a:t>
            </a:r>
            <a:r>
              <a:rPr lang="zh-CN" altLang="en-US" sz="2400" baseline="0" dirty="0">
                <a:solidFill>
                  <a:srgbClr val="FFFFFF"/>
                </a:solidFill>
                <a:sym typeface="Helvetica Neue Medium"/>
              </a:rPr>
              <a:t>售出了</a:t>
            </a:r>
            <a:r>
              <a:rPr lang="en-US" altLang="zh-CN" sz="2400" baseline="0" dirty="0">
                <a:solidFill>
                  <a:srgbClr val="FFFFFF"/>
                </a:solidFill>
                <a:sym typeface="Helvetica Neue Medium"/>
              </a:rPr>
              <a:t>6</a:t>
            </a:r>
            <a:r>
              <a:rPr lang="zh-CN" altLang="en-US" sz="2400" baseline="0" dirty="0">
                <a:solidFill>
                  <a:srgbClr val="FFFFFF"/>
                </a:solidFill>
                <a:sym typeface="Helvetica Neue Medium"/>
              </a:rPr>
              <a:t>件（</a:t>
            </a:r>
            <a:r>
              <a:rPr lang="en-US" altLang="zh-CN" sz="2400" baseline="0" dirty="0">
                <a:solidFill>
                  <a:srgbClr val="FFFFFF"/>
                </a:solidFill>
                <a:sym typeface="Helvetica Neue Medium"/>
              </a:rPr>
              <a:t>3</a:t>
            </a:r>
            <a:r>
              <a:rPr lang="zh-CN" altLang="en-US" sz="2400" baseline="0" dirty="0">
                <a:solidFill>
                  <a:srgbClr val="FFFFFF"/>
                </a:solidFill>
                <a:sym typeface="Helvetica Neue Medium"/>
              </a:rPr>
              <a:t>条腰带</a:t>
            </a:r>
            <a:r>
              <a:rPr lang="en-US" altLang="zh-CN" sz="2400" baseline="0" dirty="0">
                <a:solidFill>
                  <a:srgbClr val="FFFFFF"/>
                </a:solidFill>
                <a:sym typeface="Helvetica Neue Medium"/>
              </a:rPr>
              <a:t>1</a:t>
            </a:r>
            <a:r>
              <a:rPr lang="zh-CN" altLang="en-US" sz="2400" baseline="0" dirty="0">
                <a:solidFill>
                  <a:srgbClr val="FFFFFF"/>
                </a:solidFill>
                <a:sym typeface="Helvetica Neue Medium"/>
              </a:rPr>
              <a:t>条领带</a:t>
            </a:r>
            <a:r>
              <a:rPr lang="en-US" altLang="zh-CN" sz="2400" baseline="0" dirty="0">
                <a:solidFill>
                  <a:srgbClr val="FFFFFF"/>
                </a:solidFill>
                <a:sym typeface="Helvetica Neue Medium"/>
              </a:rPr>
              <a:t>1</a:t>
            </a:r>
            <a:r>
              <a:rPr lang="zh-CN" altLang="en-US" sz="2400" baseline="0" dirty="0">
                <a:solidFill>
                  <a:srgbClr val="FFFFFF"/>
                </a:solidFill>
                <a:sym typeface="Helvetica Neue Medium"/>
              </a:rPr>
              <a:t>个钥匙扣和</a:t>
            </a:r>
            <a:r>
              <a:rPr lang="en-US" altLang="zh-CN" sz="2400" baseline="0" dirty="0">
                <a:solidFill>
                  <a:srgbClr val="FFFFFF"/>
                </a:solidFill>
                <a:sym typeface="Helvetica Neue Medium"/>
              </a:rPr>
              <a:t>1</a:t>
            </a:r>
            <a:r>
              <a:rPr lang="zh-CN" altLang="en-US" sz="2400" baseline="0" dirty="0">
                <a:solidFill>
                  <a:srgbClr val="FFFFFF"/>
                </a:solidFill>
                <a:sym typeface="Helvetica Neue Medium"/>
              </a:rPr>
              <a:t>个</a:t>
            </a:r>
            <a:r>
              <a:rPr lang="en-US" altLang="zh-CN" sz="2400" baseline="0" dirty="0">
                <a:solidFill>
                  <a:srgbClr val="FFFFFF"/>
                </a:solidFill>
                <a:sym typeface="Helvetica Neue Medium"/>
              </a:rPr>
              <a:t>GP6</a:t>
            </a:r>
            <a:r>
              <a:rPr lang="zh-CN" altLang="en-US" sz="2400" baseline="0" dirty="0">
                <a:solidFill>
                  <a:srgbClr val="FFFFFF"/>
                </a:solidFill>
                <a:sym typeface="Helvetica Neue Medium"/>
              </a:rPr>
              <a:t>烟斗，整体客单较低），去年售出了</a:t>
            </a:r>
            <a:r>
              <a:rPr lang="en-US" altLang="zh-CN" sz="2400" baseline="0" dirty="0">
                <a:solidFill>
                  <a:srgbClr val="FFFFFF"/>
                </a:solidFill>
                <a:sym typeface="Helvetica Neue Medium"/>
              </a:rPr>
              <a:t>7</a:t>
            </a:r>
            <a:r>
              <a:rPr lang="zh-CN" altLang="en-US" sz="2400" baseline="0" dirty="0">
                <a:solidFill>
                  <a:srgbClr val="FFFFFF"/>
                </a:solidFill>
                <a:sym typeface="Helvetica Neue Medium"/>
              </a:rPr>
              <a:t>件（</a:t>
            </a:r>
            <a:r>
              <a:rPr lang="en-US" altLang="zh-CN" sz="2400" baseline="0" dirty="0">
                <a:solidFill>
                  <a:srgbClr val="FFFFFF"/>
                </a:solidFill>
                <a:sym typeface="Helvetica Neue Medium"/>
              </a:rPr>
              <a:t>3</a:t>
            </a:r>
            <a:r>
              <a:rPr lang="zh-CN" altLang="en-US" sz="2400" baseline="0" dirty="0">
                <a:solidFill>
                  <a:srgbClr val="FFFFFF"/>
                </a:solidFill>
                <a:sym typeface="Helvetica Neue Medium"/>
              </a:rPr>
              <a:t>条腰带，</a:t>
            </a:r>
            <a:r>
              <a:rPr lang="en-US" altLang="zh-CN" sz="2400" baseline="0" dirty="0">
                <a:solidFill>
                  <a:srgbClr val="FFFFFF"/>
                </a:solidFill>
                <a:sym typeface="Helvetica Neue Medium"/>
              </a:rPr>
              <a:t>16950</a:t>
            </a:r>
            <a:r>
              <a:rPr lang="zh-CN" altLang="en-US" sz="2400" baseline="0" dirty="0">
                <a:solidFill>
                  <a:srgbClr val="FFFFFF"/>
                </a:solidFill>
                <a:sym typeface="Helvetica Neue Medium"/>
              </a:rPr>
              <a:t>的</a:t>
            </a:r>
            <a:r>
              <a:rPr lang="en-US" altLang="zh-CN" sz="2400" baseline="0" dirty="0">
                <a:solidFill>
                  <a:srgbClr val="FFFFFF"/>
                </a:solidFill>
                <a:sym typeface="Helvetica Neue Medium"/>
              </a:rPr>
              <a:t>Harness</a:t>
            </a:r>
            <a:r>
              <a:rPr lang="zh-CN" altLang="en-US" sz="2400" baseline="0" dirty="0">
                <a:solidFill>
                  <a:srgbClr val="FFFFFF"/>
                </a:solidFill>
                <a:sym typeface="Helvetica Neue Medium"/>
              </a:rPr>
              <a:t>手提包，</a:t>
            </a:r>
            <a:r>
              <a:rPr lang="en-US" altLang="zh-CN" sz="2400" baseline="0" dirty="0">
                <a:solidFill>
                  <a:srgbClr val="FFFFFF"/>
                </a:solidFill>
                <a:sym typeface="Helvetica Neue Medium"/>
              </a:rPr>
              <a:t>15500</a:t>
            </a:r>
            <a:r>
              <a:rPr lang="zh-CN" altLang="en-US" sz="2400" baseline="0" dirty="0">
                <a:solidFill>
                  <a:srgbClr val="FFFFFF"/>
                </a:solidFill>
                <a:sym typeface="Helvetica Neue Medium"/>
              </a:rPr>
              <a:t>的针织袖飞行员夹克，</a:t>
            </a:r>
            <a:r>
              <a:rPr lang="en-US" altLang="zh-CN" sz="2400" baseline="0" dirty="0">
                <a:solidFill>
                  <a:srgbClr val="FFFFFF"/>
                </a:solidFill>
                <a:sym typeface="Helvetica Neue Medium"/>
              </a:rPr>
              <a:t>11950</a:t>
            </a:r>
            <a:r>
              <a:rPr lang="zh-CN" altLang="en-US" sz="2400" baseline="0" dirty="0">
                <a:solidFill>
                  <a:srgbClr val="FFFFFF"/>
                </a:solidFill>
                <a:sym typeface="Helvetica Neue Medium"/>
              </a:rPr>
              <a:t>的连帽外套和羊绒拉链毛衣，平均下来整体客单价较高）</a:t>
            </a:r>
            <a:endParaRPr lang="en-US" altLang="zh-CN" sz="2400" baseline="0" dirty="0">
              <a:solidFill>
                <a:srgbClr val="FFFFFF"/>
              </a:solidFill>
              <a:sym typeface="Helvetica Neue Medium"/>
            </a:endParaRPr>
          </a:p>
        </p:txBody>
      </p:sp>
    </p:spTree>
    <p:extLst>
      <p:ext uri="{BB962C8B-B14F-4D97-AF65-F5344CB8AC3E}">
        <p14:creationId xmlns:p14="http://schemas.microsoft.com/office/powerpoint/2010/main" val="41903072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上半年共有两场天猫大活动，</a:t>
            </a:r>
            <a:r>
              <a:rPr lang="en-US" altLang="zh-CN" dirty="0"/>
              <a:t>618</a:t>
            </a:r>
            <a:r>
              <a:rPr lang="zh-CN" altLang="en-US" dirty="0"/>
              <a:t>和</a:t>
            </a:r>
            <a:r>
              <a:rPr lang="en-US" altLang="zh-CN" dirty="0"/>
              <a:t>CVD</a:t>
            </a:r>
            <a:r>
              <a:rPr lang="zh-CN" altLang="en-US" dirty="0"/>
              <a:t>，这两场活动累计</a:t>
            </a:r>
            <a:r>
              <a:rPr lang="en-US" altLang="zh-CN" dirty="0"/>
              <a:t>share</a:t>
            </a:r>
            <a:r>
              <a:rPr lang="zh-CN" altLang="en-US" dirty="0"/>
              <a:t>了天猫</a:t>
            </a:r>
            <a:r>
              <a:rPr lang="en-US" altLang="zh-CN" dirty="0"/>
              <a:t>YTD total net 70%</a:t>
            </a:r>
            <a:r>
              <a:rPr lang="zh-CN" altLang="en-US" dirty="0"/>
              <a:t>，去年是</a:t>
            </a:r>
            <a:r>
              <a:rPr lang="en-US" altLang="zh-CN" dirty="0"/>
              <a:t>69%</a:t>
            </a:r>
            <a:r>
              <a:rPr lang="zh-CN" altLang="en-US" dirty="0"/>
              <a:t>，同比增长了</a:t>
            </a:r>
            <a:r>
              <a:rPr lang="en-US" altLang="zh-CN" dirty="0"/>
              <a:t>1pp</a:t>
            </a:r>
            <a:r>
              <a:rPr lang="zh-CN" altLang="en-US" dirty="0"/>
              <a:t>。其中今年</a:t>
            </a:r>
            <a:r>
              <a:rPr lang="en-US" altLang="zh-CN" dirty="0" err="1"/>
              <a:t>cvd</a:t>
            </a:r>
            <a:r>
              <a:rPr lang="en-US" altLang="zh-CN" dirty="0"/>
              <a:t> net sales</a:t>
            </a:r>
            <a:r>
              <a:rPr lang="zh-CN" altLang="en-US" dirty="0"/>
              <a:t>同比去年增长了</a:t>
            </a:r>
            <a:r>
              <a:rPr lang="en-US" altLang="zh-CN" dirty="0"/>
              <a:t>48%</a:t>
            </a:r>
            <a:r>
              <a:rPr lang="zh-CN" altLang="en-US" dirty="0"/>
              <a:t>，占比同比去年增长了</a:t>
            </a:r>
            <a:r>
              <a:rPr lang="en-US" altLang="zh-CN" dirty="0"/>
              <a:t>3pp</a:t>
            </a:r>
            <a:r>
              <a:rPr lang="zh-CN" altLang="en-US" dirty="0"/>
              <a:t>，其中腰带（占比</a:t>
            </a:r>
            <a:r>
              <a:rPr lang="en-US" altLang="zh-CN" dirty="0"/>
              <a:t>37%</a:t>
            </a:r>
            <a:r>
              <a:rPr lang="zh-CN" altLang="en-US" dirty="0"/>
              <a:t>，</a:t>
            </a:r>
            <a:r>
              <a:rPr lang="en-US" altLang="zh-CN" dirty="0"/>
              <a:t>+74%</a:t>
            </a:r>
            <a:r>
              <a:rPr lang="zh-CN" altLang="en-US" dirty="0"/>
              <a:t>），烟斗（占比</a:t>
            </a:r>
            <a:r>
              <a:rPr lang="en-US" altLang="zh-CN" dirty="0"/>
              <a:t>17%</a:t>
            </a:r>
            <a:r>
              <a:rPr lang="zh-CN" altLang="en-US" dirty="0"/>
              <a:t>，</a:t>
            </a:r>
            <a:r>
              <a:rPr lang="en-US" altLang="zh-CN" dirty="0"/>
              <a:t>+972%</a:t>
            </a:r>
            <a:r>
              <a:rPr lang="zh-CN" altLang="en-US" dirty="0"/>
              <a:t>），领带（占比</a:t>
            </a:r>
            <a:r>
              <a:rPr lang="en-US" altLang="zh-CN" dirty="0"/>
              <a:t>5%</a:t>
            </a:r>
            <a:r>
              <a:rPr lang="zh-CN" altLang="en-US" dirty="0"/>
              <a:t>，</a:t>
            </a:r>
            <a:r>
              <a:rPr lang="en-US" altLang="zh-CN" dirty="0"/>
              <a:t>+1009%</a:t>
            </a:r>
            <a:r>
              <a:rPr lang="zh-CN" altLang="en-US" dirty="0"/>
              <a:t>）。</a:t>
            </a:r>
          </a:p>
        </p:txBody>
      </p:sp>
      <p:sp>
        <p:nvSpPr>
          <p:cNvPr id="4" name="灯片编号占位符 3"/>
          <p:cNvSpPr>
            <a:spLocks noGrp="1"/>
          </p:cNvSpPr>
          <p:nvPr>
            <p:ph type="sldNum" sz="quarter" idx="5"/>
          </p:nvPr>
        </p:nvSpPr>
        <p:spPr/>
        <p:txBody>
          <a:bodyPr/>
          <a:lstStyle/>
          <a:p>
            <a:fld id="{6DC4658B-CB6D-4C37-B23E-CAAEC286E4E6}" type="slidenum">
              <a:rPr lang="zh-CN" altLang="en-US" smtClean="0"/>
              <a:t>6</a:t>
            </a:fld>
            <a:endParaRPr lang="zh-CN" altLang="en-US"/>
          </a:p>
        </p:txBody>
      </p:sp>
    </p:spTree>
    <p:extLst>
      <p:ext uri="{BB962C8B-B14F-4D97-AF65-F5344CB8AC3E}">
        <p14:creationId xmlns:p14="http://schemas.microsoft.com/office/powerpoint/2010/main" val="76001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b="1" i="0" dirty="0">
                <a:solidFill>
                  <a:srgbClr val="404040"/>
                </a:solidFill>
                <a:effectLst/>
                <a:latin typeface="Inter"/>
              </a:rPr>
              <a:t>整体流量增长</a:t>
            </a:r>
            <a:r>
              <a:rPr lang="en-US" altLang="zh-CN" b="1" i="0" dirty="0">
                <a:solidFill>
                  <a:srgbClr val="404040"/>
                </a:solidFill>
                <a:effectLst/>
                <a:latin typeface="Inter"/>
              </a:rPr>
              <a:t>5%</a:t>
            </a:r>
            <a:r>
              <a:rPr lang="zh-CN" altLang="en-US" b="1" i="0" dirty="0">
                <a:solidFill>
                  <a:srgbClr val="404040"/>
                </a:solidFill>
                <a:effectLst/>
                <a:latin typeface="Inter"/>
              </a:rPr>
              <a:t>，其中付费</a:t>
            </a:r>
            <a:r>
              <a:rPr lang="en-US" altLang="zh-CN" b="1" i="0" dirty="0">
                <a:solidFill>
                  <a:srgbClr val="404040"/>
                </a:solidFill>
                <a:effectLst/>
                <a:latin typeface="Inter"/>
              </a:rPr>
              <a:t>-4%</a:t>
            </a:r>
            <a:r>
              <a:rPr lang="zh-CN" altLang="en-US" b="1" i="0" dirty="0">
                <a:solidFill>
                  <a:srgbClr val="404040"/>
                </a:solidFill>
                <a:effectLst/>
                <a:latin typeface="Inter"/>
              </a:rPr>
              <a:t>，免费</a:t>
            </a:r>
            <a:r>
              <a:rPr lang="en-US" altLang="zh-CN" b="1" i="0" dirty="0">
                <a:solidFill>
                  <a:srgbClr val="404040"/>
                </a:solidFill>
                <a:effectLst/>
                <a:latin typeface="Inter"/>
              </a:rPr>
              <a:t>+30%</a:t>
            </a:r>
            <a:r>
              <a:rPr lang="zh-CN" altLang="en-US" b="1" i="0" dirty="0">
                <a:solidFill>
                  <a:srgbClr val="404040"/>
                </a:solidFill>
                <a:effectLst/>
                <a:latin typeface="Inter"/>
              </a:rPr>
              <a:t>，付免占比为</a:t>
            </a:r>
            <a:r>
              <a:rPr lang="en-US" altLang="zh-CN" b="1" i="0" dirty="0">
                <a:solidFill>
                  <a:srgbClr val="404040"/>
                </a:solidFill>
                <a:effectLst/>
                <a:latin typeface="Inter"/>
              </a:rPr>
              <a:t>6.9:3.1</a:t>
            </a:r>
            <a:r>
              <a:rPr lang="zh-CN" altLang="en-US" b="1" i="0" dirty="0">
                <a:solidFill>
                  <a:srgbClr val="404040"/>
                </a:solidFill>
                <a:effectLst/>
                <a:latin typeface="Inter"/>
              </a:rPr>
              <a:t>，去年是</a:t>
            </a:r>
            <a:r>
              <a:rPr lang="en-US" altLang="zh-CN" b="1" i="0" dirty="0">
                <a:solidFill>
                  <a:srgbClr val="404040"/>
                </a:solidFill>
                <a:effectLst/>
                <a:latin typeface="Inter"/>
              </a:rPr>
              <a:t>7.5:2.5</a:t>
            </a:r>
            <a:r>
              <a:rPr lang="zh-CN" altLang="en-US" b="1" i="0" dirty="0">
                <a:solidFill>
                  <a:srgbClr val="404040"/>
                </a:solidFill>
                <a:effectLst/>
                <a:latin typeface="Inter"/>
              </a:rPr>
              <a:t>，免费流量同比有较大幅度的上涨，所以流量下跌主要是因为付费流量的下跌，</a:t>
            </a:r>
            <a:r>
              <a:rPr lang="en-US" altLang="zh-CN" b="1" i="0" dirty="0">
                <a:solidFill>
                  <a:srgbClr val="404040"/>
                </a:solidFill>
                <a:effectLst/>
                <a:latin typeface="Inter"/>
              </a:rPr>
              <a:t>by</a:t>
            </a:r>
            <a:r>
              <a:rPr lang="zh-CN" altLang="en-US" b="1" i="0" dirty="0">
                <a:solidFill>
                  <a:srgbClr val="404040"/>
                </a:solidFill>
                <a:effectLst/>
                <a:latin typeface="Inter"/>
              </a:rPr>
              <a:t>到细分渠道来看：</a:t>
            </a:r>
            <a:endParaRPr lang="en-US" altLang="zh-CN" b="0" i="0" dirty="0">
              <a:solidFill>
                <a:srgbClr val="404040"/>
              </a:solidFill>
              <a:effectLst/>
              <a:latin typeface="Inter"/>
            </a:endParaRPr>
          </a:p>
          <a:p>
            <a:pPr marL="0" indent="0" algn="l">
              <a:buFontTx/>
              <a:buNone/>
            </a:pPr>
            <a:r>
              <a:rPr lang="zh-CN" altLang="en-US" b="0" i="0" dirty="0">
                <a:solidFill>
                  <a:srgbClr val="404040"/>
                </a:solidFill>
                <a:effectLst/>
                <a:latin typeface="Inter"/>
              </a:rPr>
              <a:t>付费预算缩减导致</a:t>
            </a:r>
            <a:r>
              <a:rPr lang="en-US" altLang="zh-CN" b="0" i="0" dirty="0">
                <a:solidFill>
                  <a:srgbClr val="404040"/>
                </a:solidFill>
                <a:effectLst/>
                <a:latin typeface="Inter"/>
              </a:rPr>
              <a:t>JCGP/</a:t>
            </a:r>
            <a:r>
              <a:rPr lang="zh-CN" altLang="en-US" b="0" i="0" dirty="0">
                <a:solidFill>
                  <a:srgbClr val="404040"/>
                </a:solidFill>
                <a:effectLst/>
                <a:latin typeface="Inter"/>
              </a:rPr>
              <a:t>超级短视频缺口，直播大场流量不利好直播引流，导致直播流量不论是超级直播和免费渠道的淘宝直播跌幅均超</a:t>
            </a:r>
            <a:r>
              <a:rPr lang="en-US" altLang="zh-CN" b="0" i="0" dirty="0">
                <a:solidFill>
                  <a:srgbClr val="404040"/>
                </a:solidFill>
                <a:effectLst/>
                <a:latin typeface="Inter"/>
              </a:rPr>
              <a:t>50%</a:t>
            </a:r>
            <a:r>
              <a:rPr lang="zh-CN" altLang="en-US" b="0" i="0" dirty="0">
                <a:solidFill>
                  <a:srgbClr val="404040"/>
                </a:solidFill>
                <a:effectLst/>
                <a:latin typeface="Inter"/>
              </a:rPr>
              <a:t>，淘宝客流量跌是因为平台将该渠道的部分流量归因到</a:t>
            </a:r>
            <a:r>
              <a:rPr lang="en-US" altLang="zh-CN" b="0" i="0" dirty="0">
                <a:solidFill>
                  <a:srgbClr val="404040"/>
                </a:solidFill>
                <a:effectLst/>
                <a:latin typeface="Inter"/>
              </a:rPr>
              <a:t>FREE OURSIDE(</a:t>
            </a:r>
            <a:r>
              <a:rPr lang="zh-CN" altLang="en-US" b="0" i="0" dirty="0">
                <a:solidFill>
                  <a:srgbClr val="404040"/>
                </a:solidFill>
                <a:effectLst/>
                <a:latin typeface="Inter"/>
              </a:rPr>
              <a:t>淘外网站</a:t>
            </a:r>
            <a:r>
              <a:rPr lang="en-US" altLang="zh-CN" b="0" i="0" dirty="0">
                <a:solidFill>
                  <a:srgbClr val="404040"/>
                </a:solidFill>
                <a:effectLst/>
                <a:latin typeface="Inter"/>
              </a:rPr>
              <a:t>)</a:t>
            </a:r>
          </a:p>
          <a:p>
            <a:pPr marL="0" indent="0" algn="l">
              <a:buFontTx/>
              <a:buNone/>
            </a:pPr>
            <a:r>
              <a:rPr lang="zh-CN" altLang="en-US" b="0" i="0" dirty="0">
                <a:solidFill>
                  <a:srgbClr val="404040"/>
                </a:solidFill>
                <a:effectLst/>
                <a:latin typeface="Inter"/>
              </a:rPr>
              <a:t>免费涨，手淘推荐流量</a:t>
            </a:r>
            <a:r>
              <a:rPr lang="en-US" altLang="zh-CN" b="0" i="0" dirty="0">
                <a:solidFill>
                  <a:srgbClr val="404040"/>
                </a:solidFill>
                <a:effectLst/>
                <a:latin typeface="Inter"/>
              </a:rPr>
              <a:t>/</a:t>
            </a:r>
            <a:r>
              <a:rPr lang="zh-CN" altLang="en-US" b="0" i="0" dirty="0">
                <a:solidFill>
                  <a:srgbClr val="404040"/>
                </a:solidFill>
                <a:effectLst/>
                <a:latin typeface="Inter"/>
              </a:rPr>
              <a:t>手淘搜索</a:t>
            </a:r>
            <a:r>
              <a:rPr lang="en-US" altLang="zh-CN" b="0" i="0" dirty="0">
                <a:solidFill>
                  <a:srgbClr val="404040"/>
                </a:solidFill>
                <a:effectLst/>
                <a:latin typeface="Inter"/>
              </a:rPr>
              <a:t>/</a:t>
            </a:r>
            <a:r>
              <a:rPr lang="zh-CN" altLang="en-US" b="0" i="0" dirty="0">
                <a:solidFill>
                  <a:srgbClr val="404040"/>
                </a:solidFill>
                <a:effectLst/>
                <a:latin typeface="Inter"/>
              </a:rPr>
              <a:t>其他站内免费和手机天猫等主要流量渠道均增长，站内各大频道、资源位也是增长</a:t>
            </a:r>
            <a:endParaRPr lang="en-US" altLang="zh-CN" b="0" i="0" dirty="0">
              <a:solidFill>
                <a:srgbClr val="404040"/>
              </a:solidFill>
              <a:effectLst/>
              <a:latin typeface="Inter"/>
            </a:endParaRPr>
          </a:p>
          <a:p>
            <a:pPr marL="0" indent="0" algn="l">
              <a:buFontTx/>
              <a:buNone/>
            </a:pPr>
            <a:endParaRPr lang="en-US" altLang="zh-CN" b="0" i="0" dirty="0">
              <a:solidFill>
                <a:srgbClr val="404040"/>
              </a:solidFill>
              <a:effectLst/>
              <a:latin typeface="Inter"/>
            </a:endParaRPr>
          </a:p>
          <a:p>
            <a:pPr marL="0" indent="0" algn="l">
              <a:buFontTx/>
              <a:buNone/>
            </a:pPr>
            <a:r>
              <a:rPr lang="en-US" altLang="zh-CN" b="0" i="0" dirty="0">
                <a:solidFill>
                  <a:srgbClr val="404040"/>
                </a:solidFill>
                <a:effectLst/>
                <a:latin typeface="Inter"/>
              </a:rPr>
              <a:t>- </a:t>
            </a:r>
            <a:r>
              <a:rPr lang="zh-CN" altLang="en-US" b="0" i="0" dirty="0">
                <a:solidFill>
                  <a:srgbClr val="404040"/>
                </a:solidFill>
                <a:effectLst/>
                <a:latin typeface="Inter"/>
              </a:rPr>
              <a:t>从宏观的角度来看，</a:t>
            </a:r>
            <a:r>
              <a:rPr lang="zh-CN" altLang="en-US" sz="1200" b="0" i="0" kern="1200" dirty="0">
                <a:solidFill>
                  <a:schemeClr val="tx1"/>
                </a:solidFill>
                <a:effectLst/>
                <a:latin typeface="+mn-lt"/>
                <a:ea typeface="+mn-ea"/>
                <a:cs typeface="+mn-cs"/>
              </a:rPr>
              <a:t>“淘宝闪购”作为阿里</a:t>
            </a:r>
            <a:r>
              <a:rPr lang="en-US" altLang="zh-CN" sz="1200" b="0" i="0" kern="1200" dirty="0">
                <a:solidFill>
                  <a:schemeClr val="tx1"/>
                </a:solidFill>
                <a:effectLst/>
                <a:latin typeface="+mn-lt"/>
                <a:ea typeface="+mn-ea"/>
                <a:cs typeface="+mn-cs"/>
              </a:rPr>
              <a:t>2025</a:t>
            </a:r>
            <a:r>
              <a:rPr lang="zh-CN" altLang="en-US" sz="1200" b="0" i="0" kern="1200" dirty="0">
                <a:solidFill>
                  <a:schemeClr val="tx1"/>
                </a:solidFill>
                <a:effectLst/>
                <a:latin typeface="+mn-lt"/>
                <a:ea typeface="+mn-ea"/>
                <a:cs typeface="+mn-cs"/>
              </a:rPr>
              <a:t>年</a:t>
            </a:r>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月上线的新业务，其迅猛发展是今年淘宝站内流量增长的重要引擎，通过吸引大量寻求快速配送和外卖补贴的用户，提升了用户粘性和购买频率，从而也带动了淘宝天猫的流量的增长和用户活跃度；</a:t>
            </a:r>
            <a:endParaRPr lang="en-US" altLang="zh-CN" sz="1200" b="0" i="0" kern="1200" dirty="0">
              <a:solidFill>
                <a:schemeClr val="tx1"/>
              </a:solidFill>
              <a:effectLst/>
              <a:latin typeface="+mn-lt"/>
              <a:ea typeface="+mn-ea"/>
              <a:cs typeface="+mn-cs"/>
            </a:endParaRPr>
          </a:p>
          <a:p>
            <a:pPr marL="171450" indent="-171450" algn="l">
              <a:buFontTx/>
              <a:buChar char="-"/>
            </a:pPr>
            <a:r>
              <a:rPr lang="zh-CN" altLang="en-US" sz="1200" b="0" i="0" kern="1200" dirty="0">
                <a:solidFill>
                  <a:schemeClr val="tx1"/>
                </a:solidFill>
                <a:effectLst/>
                <a:latin typeface="+mn-lt"/>
                <a:ea typeface="+mn-ea"/>
                <a:cs typeface="+mn-cs"/>
              </a:rPr>
              <a:t>淘宝天猫持续优化会员体系，例如</a:t>
            </a:r>
            <a:r>
              <a:rPr lang="en-US" altLang="zh-CN" sz="1200" b="1" i="0" kern="1200" dirty="0">
                <a:solidFill>
                  <a:schemeClr val="tx1"/>
                </a:solidFill>
                <a:effectLst/>
                <a:latin typeface="+mn-lt"/>
                <a:ea typeface="+mn-ea"/>
                <a:cs typeface="+mn-cs"/>
              </a:rPr>
              <a:t>88VIP</a:t>
            </a:r>
            <a:r>
              <a:rPr lang="zh-CN" altLang="en-US" sz="1200" b="1" i="0" kern="1200" dirty="0">
                <a:solidFill>
                  <a:schemeClr val="tx1"/>
                </a:solidFill>
                <a:effectLst/>
                <a:latin typeface="+mn-lt"/>
                <a:ea typeface="+mn-ea"/>
                <a:cs typeface="+mn-cs"/>
              </a:rPr>
              <a:t>会员规模持续以双位数增长</a:t>
            </a:r>
            <a:r>
              <a:rPr lang="zh-CN" altLang="en-US" sz="1200" b="0" i="0" kern="1200" dirty="0">
                <a:solidFill>
                  <a:schemeClr val="tx1"/>
                </a:solidFill>
                <a:effectLst/>
                <a:latin typeface="+mn-lt"/>
                <a:ea typeface="+mn-ea"/>
                <a:cs typeface="+mn-cs"/>
              </a:rPr>
              <a:t>，并将会员权益与饿了么、飞猪、高德等各类淘系</a:t>
            </a:r>
            <a:r>
              <a:rPr lang="en-US" altLang="zh-CN" sz="1200" b="0" i="0" kern="1200" dirty="0">
                <a:solidFill>
                  <a:schemeClr val="tx1"/>
                </a:solidFill>
                <a:effectLst/>
                <a:latin typeface="+mn-lt"/>
                <a:ea typeface="+mn-ea"/>
                <a:cs typeface="+mn-cs"/>
              </a:rPr>
              <a:t>app</a:t>
            </a:r>
            <a:r>
              <a:rPr lang="zh-CN" altLang="en-US" sz="1200" b="0" i="0" kern="1200" dirty="0">
                <a:solidFill>
                  <a:schemeClr val="tx1"/>
                </a:solidFill>
                <a:effectLst/>
                <a:latin typeface="+mn-lt"/>
                <a:ea typeface="+mn-ea"/>
                <a:cs typeface="+mn-cs"/>
              </a:rPr>
              <a:t>渠道的打通，增强了用户忠诚度和跨平台消费的积极性；</a:t>
            </a:r>
            <a:endParaRPr lang="en-US" altLang="zh-CN" sz="1200" b="0" i="0" kern="1200" dirty="0">
              <a:solidFill>
                <a:schemeClr val="tx1"/>
              </a:solidFill>
              <a:effectLst/>
              <a:latin typeface="+mn-lt"/>
              <a:ea typeface="+mn-ea"/>
              <a:cs typeface="+mn-cs"/>
            </a:endParaRPr>
          </a:p>
          <a:p>
            <a:pPr marL="171450" indent="-171450" algn="l">
              <a:buFontTx/>
              <a:buChar char="-"/>
            </a:pPr>
            <a:r>
              <a:rPr lang="zh-CN" altLang="en-US" sz="1200" b="0" i="0" kern="1200" dirty="0">
                <a:solidFill>
                  <a:schemeClr val="tx1"/>
                </a:solidFill>
                <a:effectLst/>
                <a:latin typeface="+mn-lt"/>
                <a:ea typeface="+mn-ea"/>
                <a:cs typeface="+mn-cs"/>
              </a:rPr>
              <a:t>淘宝与小红书今年推出的红猫计划，通过种草直达缩短购买路径，也为淘宝带来一定的流量增量；</a:t>
            </a:r>
            <a:endParaRPr lang="en-US" altLang="zh-CN" sz="1200" b="0" i="0" kern="1200" dirty="0">
              <a:solidFill>
                <a:schemeClr val="tx1"/>
              </a:solidFill>
              <a:effectLst/>
              <a:latin typeface="+mn-lt"/>
              <a:ea typeface="+mn-ea"/>
              <a:cs typeface="+mn-cs"/>
            </a:endParaRPr>
          </a:p>
          <a:p>
            <a:pPr marL="171450" indent="-171450" algn="l">
              <a:buFontTx/>
              <a:buChar char="-"/>
            </a:pPr>
            <a:endParaRPr lang="en-US" altLang="zh-CN" sz="1200" b="0" i="0" kern="1200" dirty="0">
              <a:solidFill>
                <a:schemeClr val="tx1"/>
              </a:solidFill>
              <a:effectLst/>
              <a:latin typeface="+mn-lt"/>
              <a:ea typeface="+mn-ea"/>
              <a:cs typeface="+mn-cs"/>
            </a:endParaRPr>
          </a:p>
          <a:p>
            <a:pPr marL="0" indent="0" algn="l">
              <a:buFontTx/>
              <a:buNone/>
            </a:pPr>
            <a:endParaRPr lang="en-US" altLang="zh-CN" sz="1200" b="0" i="0" kern="1200" dirty="0">
              <a:solidFill>
                <a:schemeClr val="tx1"/>
              </a:solidFill>
              <a:effectLst/>
              <a:latin typeface="+mn-lt"/>
              <a:ea typeface="+mn-ea"/>
              <a:cs typeface="+mn-cs"/>
            </a:endParaRPr>
          </a:p>
          <a:p>
            <a:pPr marL="0" indent="0" algn="l">
              <a:buFontTx/>
              <a:buNone/>
            </a:pPr>
            <a:r>
              <a:rPr lang="en-US" altLang="zh-CN" b="0" i="0" dirty="0">
                <a:solidFill>
                  <a:srgbClr val="404040"/>
                </a:solidFill>
                <a:effectLst/>
                <a:latin typeface="Inter"/>
              </a:rPr>
              <a:t>https://static.cyzone.cn/article/808805.html</a:t>
            </a:r>
          </a:p>
          <a:p>
            <a:pPr marL="0" indent="0" algn="l">
              <a:buFontTx/>
              <a:buNone/>
            </a:pPr>
            <a:r>
              <a:rPr lang="en-US" altLang="zh-CN" b="0" i="0" dirty="0">
                <a:solidFill>
                  <a:srgbClr val="404040"/>
                </a:solidFill>
                <a:effectLst/>
                <a:latin typeface="Inter"/>
              </a:rPr>
              <a:t>https://chat.deepseek.com/a/chat/s/85d61ff5-3b7d-4e82-9bd9-46ca2335f120</a:t>
            </a:r>
          </a:p>
          <a:p>
            <a:pPr marL="171450" indent="-171450" algn="l">
              <a:buFontTx/>
              <a:buChar char="-"/>
            </a:pPr>
            <a:endParaRPr lang="zh-CN" altLang="en-US" b="0" i="0" dirty="0">
              <a:solidFill>
                <a:srgbClr val="404040"/>
              </a:solidFill>
              <a:effectLst/>
              <a:latin typeface="Inter"/>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ED45500-0E1B-43E6-95BF-7972EE0A0017}" type="slidenum">
              <a:rPr kumimoji="0" lang="zh-CN" altLang="en-US" sz="1200" b="0" i="0" u="none" strike="noStrike" kern="1200" cap="none" spc="0" normalizeH="0" baseline="0" noProof="0" smtClean="0">
                <a:ln>
                  <a:noFill/>
                </a:ln>
                <a:solidFill>
                  <a:prstClr val="black"/>
                </a:solidFill>
                <a:effectLst/>
                <a:uLnTx/>
                <a:uFillTx/>
                <a:latin typeface="等线" panose="0211000402020202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panose="02110004020202020204"/>
              <a:ea typeface="等线" panose="02010600030101010101" pitchFamily="2" charset="-122"/>
              <a:cs typeface="+mn-cs"/>
            </a:endParaRPr>
          </a:p>
        </p:txBody>
      </p:sp>
    </p:spTree>
    <p:extLst>
      <p:ext uri="{BB962C8B-B14F-4D97-AF65-F5344CB8AC3E}">
        <p14:creationId xmlns:p14="http://schemas.microsoft.com/office/powerpoint/2010/main" val="2611529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altLang="zh-CN" sz="1200" b="0" i="0" kern="1200" dirty="0">
                <a:solidFill>
                  <a:schemeClr val="tx1"/>
                </a:solidFill>
                <a:effectLst/>
                <a:latin typeface="+mn-lt"/>
                <a:ea typeface="+mn-ea"/>
                <a:cs typeface="+mn-cs"/>
              </a:rPr>
              <a:t>12</a:t>
            </a:r>
            <a:r>
              <a:rPr lang="zh-CN" altLang="en-US" sz="1200" b="0" i="0" kern="1200" dirty="0">
                <a:solidFill>
                  <a:schemeClr val="tx1"/>
                </a:solidFill>
                <a:effectLst/>
                <a:latin typeface="+mn-lt"/>
                <a:ea typeface="+mn-ea"/>
                <a:cs typeface="+mn-cs"/>
              </a:rPr>
              <a:t>月全店流量</a:t>
            </a:r>
            <a:r>
              <a:rPr lang="en-US" altLang="zh-CN" sz="1200" b="0" i="0" kern="1200" dirty="0">
                <a:solidFill>
                  <a:schemeClr val="tx1"/>
                </a:solidFill>
                <a:effectLst/>
                <a:latin typeface="+mn-lt"/>
                <a:ea typeface="+mn-ea"/>
                <a:cs typeface="+mn-cs"/>
              </a:rPr>
              <a:t>+56%</a:t>
            </a:r>
            <a:r>
              <a:rPr lang="zh-CN" altLang="en-US" sz="1200" b="0" i="0" kern="1200" dirty="0">
                <a:solidFill>
                  <a:schemeClr val="tx1"/>
                </a:solidFill>
                <a:effectLst/>
                <a:latin typeface="+mn-lt"/>
                <a:ea typeface="+mn-ea"/>
                <a:cs typeface="+mn-cs"/>
              </a:rPr>
              <a:t>，其中付费增长</a:t>
            </a:r>
            <a:r>
              <a:rPr lang="en-US" altLang="zh-CN" sz="1200" b="0" i="0" kern="1200" dirty="0">
                <a:solidFill>
                  <a:schemeClr val="tx1"/>
                </a:solidFill>
                <a:effectLst/>
                <a:latin typeface="+mn-lt"/>
                <a:ea typeface="+mn-ea"/>
                <a:cs typeface="+mn-cs"/>
              </a:rPr>
              <a:t>59%</a:t>
            </a:r>
            <a:r>
              <a:rPr lang="zh-CN" altLang="en-US" sz="1200" b="0" i="0" kern="1200" dirty="0">
                <a:solidFill>
                  <a:schemeClr val="tx1"/>
                </a:solidFill>
                <a:effectLst/>
                <a:latin typeface="+mn-lt"/>
                <a:ea typeface="+mn-ea"/>
                <a:cs typeface="+mn-cs"/>
              </a:rPr>
              <a:t>，免费</a:t>
            </a:r>
            <a:r>
              <a:rPr lang="en-US" altLang="zh-CN" sz="1200" b="0" i="0" kern="1200" dirty="0">
                <a:solidFill>
                  <a:schemeClr val="tx1"/>
                </a:solidFill>
                <a:effectLst/>
                <a:latin typeface="+mn-lt"/>
                <a:ea typeface="+mn-ea"/>
                <a:cs typeface="+mn-cs"/>
              </a:rPr>
              <a:t>+52% </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sz="1200" b="1" i="0" kern="1200" dirty="0">
                <a:solidFill>
                  <a:schemeClr val="tx1"/>
                </a:solidFill>
                <a:effectLst/>
                <a:latin typeface="+mn-lt"/>
                <a:ea typeface="+mn-ea"/>
                <a:cs typeface="+mn-cs"/>
              </a:rPr>
              <a:t>引力魔方渠道</a:t>
            </a:r>
            <a:r>
              <a:rPr lang="en-US" altLang="zh-CN" sz="1200" b="1" i="0" kern="1200" dirty="0">
                <a:solidFill>
                  <a:schemeClr val="tx1"/>
                </a:solidFill>
                <a:effectLst/>
                <a:latin typeface="+mn-lt"/>
                <a:ea typeface="+mn-ea"/>
                <a:cs typeface="+mn-cs"/>
              </a:rPr>
              <a:t>ROI</a:t>
            </a:r>
            <a:r>
              <a:rPr lang="zh-CN" altLang="en-US" sz="1200" b="1" i="0" kern="1200" dirty="0">
                <a:solidFill>
                  <a:schemeClr val="tx1"/>
                </a:solidFill>
                <a:effectLst/>
                <a:latin typeface="+mn-lt"/>
                <a:ea typeface="+mn-ea"/>
                <a:cs typeface="+mn-cs"/>
              </a:rPr>
              <a:t>产出较好，</a:t>
            </a:r>
            <a:r>
              <a:rPr lang="en-US" altLang="zh-CN" sz="1200" b="1" i="0" kern="1200" dirty="0">
                <a:solidFill>
                  <a:schemeClr val="tx1"/>
                </a:solidFill>
                <a:effectLst/>
                <a:latin typeface="+mn-lt"/>
                <a:ea typeface="+mn-ea"/>
                <a:cs typeface="+mn-cs"/>
              </a:rPr>
              <a:t>7</a:t>
            </a:r>
            <a:r>
              <a:rPr lang="zh-CN" altLang="en-US" sz="1200" b="1" i="0" kern="1200" dirty="0">
                <a:solidFill>
                  <a:schemeClr val="tx1"/>
                </a:solidFill>
                <a:effectLst/>
                <a:latin typeface="+mn-lt"/>
                <a:ea typeface="+mn-ea"/>
                <a:cs typeface="+mn-cs"/>
              </a:rPr>
              <a:t>月将</a:t>
            </a:r>
            <a:r>
              <a:rPr lang="en-US" altLang="zh-CN" sz="1200" b="1" i="0" kern="1200" dirty="0">
                <a:solidFill>
                  <a:schemeClr val="tx1"/>
                </a:solidFill>
                <a:effectLst/>
                <a:latin typeface="+mn-lt"/>
                <a:ea typeface="+mn-ea"/>
                <a:cs typeface="+mn-cs"/>
              </a:rPr>
              <a:t>AI</a:t>
            </a:r>
            <a:r>
              <a:rPr lang="zh-CN" altLang="en-US" sz="1200" b="1" i="0" kern="1200" dirty="0">
                <a:solidFill>
                  <a:schemeClr val="tx1"/>
                </a:solidFill>
                <a:effectLst/>
                <a:latin typeface="+mn-lt"/>
                <a:ea typeface="+mn-ea"/>
                <a:cs typeface="+mn-cs"/>
              </a:rPr>
              <a:t>渠道的预算移至引力魔方渠道，后续将全面下线</a:t>
            </a:r>
            <a:r>
              <a:rPr lang="en-US" altLang="zh-CN" sz="1200" b="1" i="0" kern="1200" dirty="0">
                <a:solidFill>
                  <a:schemeClr val="tx1"/>
                </a:solidFill>
                <a:effectLst/>
                <a:latin typeface="+mn-lt"/>
                <a:ea typeface="+mn-ea"/>
                <a:cs typeface="+mn-cs"/>
              </a:rPr>
              <a:t>AI</a:t>
            </a:r>
            <a:r>
              <a:rPr lang="zh-CN" altLang="en-US" sz="1200" b="1" i="0" kern="1200" dirty="0">
                <a:solidFill>
                  <a:schemeClr val="tx1"/>
                </a:solidFill>
                <a:effectLst/>
                <a:latin typeface="+mn-lt"/>
                <a:ea typeface="+mn-ea"/>
                <a:cs typeface="+mn-cs"/>
              </a:rPr>
              <a:t>即货品运营场景，以全站推广场景作为智能场景进行投放（详情请到付费分析页）</a:t>
            </a:r>
            <a:endParaRPr lang="en-US" altLang="zh-CN" sz="1200" b="1" i="0" kern="1200" dirty="0">
              <a:solidFill>
                <a:schemeClr val="tx1"/>
              </a:solidFill>
              <a:effectLst/>
              <a:latin typeface="+mn-lt"/>
              <a:ea typeface="+mn-ea"/>
              <a:cs typeface="+mn-cs"/>
            </a:endParaRP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en-US" altLang="zh-CN" sz="1200" b="0" i="0" kern="1200" dirty="0">
                <a:solidFill>
                  <a:schemeClr val="tx1"/>
                </a:solidFill>
                <a:effectLst/>
                <a:latin typeface="+mn-lt"/>
                <a:ea typeface="+mn-ea"/>
                <a:cs typeface="+mn-cs"/>
              </a:rPr>
              <a:t>AFF</a:t>
            </a:r>
            <a:r>
              <a:rPr lang="zh-CN" altLang="en-US" sz="1200" b="0" i="0" kern="1200" dirty="0">
                <a:solidFill>
                  <a:schemeClr val="tx1"/>
                </a:solidFill>
                <a:effectLst/>
                <a:latin typeface="+mn-lt"/>
                <a:ea typeface="+mn-ea"/>
                <a:cs typeface="+mn-cs"/>
              </a:rPr>
              <a:t>流量的下跌是因为平台今年这这部分流量归因到了免费渠道的淘外网站，可以看到</a:t>
            </a:r>
            <a:r>
              <a:rPr lang="en-US" altLang="zh-CN" sz="1200" b="0" i="0" kern="1200" dirty="0">
                <a:solidFill>
                  <a:schemeClr val="tx1"/>
                </a:solidFill>
                <a:effectLst/>
                <a:latin typeface="+mn-lt"/>
                <a:ea typeface="+mn-ea"/>
                <a:cs typeface="+mn-cs"/>
              </a:rPr>
              <a:t>9</a:t>
            </a:r>
            <a:r>
              <a:rPr lang="zh-CN" altLang="en-US" sz="1200" b="0" i="0" kern="1200" dirty="0">
                <a:solidFill>
                  <a:schemeClr val="tx1"/>
                </a:solidFill>
                <a:effectLst/>
                <a:latin typeface="+mn-lt"/>
                <a:ea typeface="+mn-ea"/>
                <a:cs typeface="+mn-cs"/>
              </a:rPr>
              <a:t>月</a:t>
            </a:r>
            <a:r>
              <a:rPr lang="en-US" altLang="zh-CN" sz="1200" b="0" i="0" kern="1200" dirty="0">
                <a:solidFill>
                  <a:schemeClr val="tx1"/>
                </a:solidFill>
                <a:effectLst/>
                <a:latin typeface="+mn-lt"/>
                <a:ea typeface="+mn-ea"/>
                <a:cs typeface="+mn-cs"/>
              </a:rPr>
              <a:t>FREE OUTSIDE</a:t>
            </a:r>
            <a:r>
              <a:rPr lang="zh-CN" altLang="en-US" sz="1200" b="0" i="0" kern="1200" dirty="0">
                <a:solidFill>
                  <a:schemeClr val="tx1"/>
                </a:solidFill>
                <a:effectLst/>
                <a:latin typeface="+mn-lt"/>
                <a:ea typeface="+mn-ea"/>
                <a:cs typeface="+mn-cs"/>
              </a:rPr>
              <a:t>这个渠道引流显著增长；</a:t>
            </a:r>
            <a:endParaRPr lang="en-US" altLang="zh-CN" sz="1200" b="0" i="0" kern="1200" dirty="0">
              <a:solidFill>
                <a:schemeClr val="tx1"/>
              </a:solidFill>
              <a:effectLst/>
              <a:latin typeface="+mn-lt"/>
              <a:ea typeface="+mn-ea"/>
              <a:cs typeface="+mn-cs"/>
            </a:endParaRP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en-US" altLang="zh-CN" sz="1200" b="0" i="0" kern="1200" dirty="0">
                <a:solidFill>
                  <a:schemeClr val="tx1"/>
                </a:solidFill>
                <a:effectLst/>
                <a:latin typeface="+mn-lt"/>
                <a:ea typeface="+mn-ea"/>
                <a:cs typeface="+mn-cs"/>
              </a:rPr>
              <a:t>CONTENT</a:t>
            </a:r>
            <a:r>
              <a:rPr lang="zh-CN" altLang="en-US" sz="1200" b="0" i="0" kern="1200" dirty="0">
                <a:solidFill>
                  <a:schemeClr val="tx1"/>
                </a:solidFill>
                <a:effectLst/>
                <a:latin typeface="+mn-lt"/>
                <a:ea typeface="+mn-ea"/>
                <a:cs typeface="+mn-cs"/>
              </a:rPr>
              <a:t>流量为什么跌幅这么大，受到超级短视频的影响</a:t>
            </a:r>
            <a:endParaRPr lang="en-US" altLang="zh-CN" sz="1200" b="0" i="0" kern="1200" dirty="0">
              <a:solidFill>
                <a:schemeClr val="tx1"/>
              </a:solidFill>
              <a:effectLst/>
              <a:latin typeface="+mn-lt"/>
              <a:ea typeface="+mn-ea"/>
              <a:cs typeface="+mn-cs"/>
            </a:endParaRP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en-US" altLang="zh-CN" sz="1200" b="0" i="0" kern="1200" dirty="0">
                <a:solidFill>
                  <a:schemeClr val="tx1"/>
                </a:solidFill>
                <a:effectLst/>
                <a:latin typeface="+mn-lt"/>
                <a:ea typeface="+mn-ea"/>
                <a:cs typeface="+mn-cs"/>
              </a:rPr>
              <a:t>ORGANIC</a:t>
            </a:r>
            <a:r>
              <a:rPr lang="zh-CN" altLang="en-US" sz="1200" b="0" i="0" kern="1200" dirty="0">
                <a:solidFill>
                  <a:schemeClr val="tx1"/>
                </a:solidFill>
                <a:effectLst/>
                <a:latin typeface="+mn-lt"/>
                <a:ea typeface="+mn-ea"/>
                <a:cs typeface="+mn-cs"/>
              </a:rPr>
              <a:t>应该是受到归因变化的影响，购物车、我的淘宝等下面推荐商品归因到了手淘推荐</a:t>
            </a:r>
            <a:endParaRPr lang="en-US" altLang="zh-CN" sz="1200" b="0" i="0" kern="1200" dirty="0">
              <a:solidFill>
                <a:schemeClr val="tx1"/>
              </a:solidFill>
              <a:effectLst/>
              <a:latin typeface="+mn-lt"/>
              <a:ea typeface="+mn-ea"/>
              <a:cs typeface="+mn-cs"/>
            </a:endParaRP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endParaRPr lang="en-US" altLang="zh-CN" sz="1200" b="0" i="0" kern="1200" dirty="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altLang="zh-CN"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6E57A3-5E87-4F03-BFB5-B544CF0529F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130755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FAB4A2A0-FAD9-4D72-80F7-9828F8E8BD03}" type="datetimeFigureOut">
              <a:rPr lang="zh-CN" altLang="en-US" smtClean="0"/>
              <a:t>2026/1/9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621445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AB4A2A0-FAD9-4D72-80F7-9828F8E8BD03}" type="datetimeFigureOut">
              <a:rPr lang="zh-CN" altLang="en-US" smtClean="0"/>
              <a:t>2026/1/9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13430674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AB4A2A0-FAD9-4D72-80F7-9828F8E8BD03}" type="datetimeFigureOut">
              <a:rPr lang="zh-CN" altLang="en-US" smtClean="0"/>
              <a:t>2026/1/9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30048294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dunhill 正文 left">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334963" y="263162"/>
            <a:ext cx="11522074" cy="332399"/>
          </a:xfrm>
          <a:prstGeom prst="rect">
            <a:avLst/>
          </a:prstGeom>
          <a:noFill/>
        </p:spPr>
        <p:txBody>
          <a:bodyPr vert="horz" wrap="square" lIns="0" tIns="0" rIns="0" bIns="0" rtlCol="0" anchor="t">
            <a:spAutoFit/>
          </a:bodyPr>
          <a:lstStyle>
            <a:lvl1pPr algn="l">
              <a:lnSpc>
                <a:spcPct val="100000"/>
              </a:lnSpc>
              <a:defRPr sz="2400" b="0" i="0" spc="50" baseline="0">
                <a:solidFill>
                  <a:schemeClr val="tx1">
                    <a:lumMod val="95000"/>
                    <a:lumOff val="5000"/>
                  </a:schemeClr>
                </a:solidFill>
                <a:latin typeface="Dunhill" pitchFamily="50" charset="0"/>
              </a:defRPr>
            </a:lvl1pPr>
          </a:lstStyle>
          <a:p>
            <a:pPr marL="0" lvl="0" defTabSz="913765">
              <a:lnSpc>
                <a:spcPct val="90000"/>
              </a:lnSpc>
            </a:pPr>
            <a:r>
              <a:rPr lang="en-US"/>
              <a:t>CLICK TO EDIT MASTER TITLE STYLE</a:t>
            </a:r>
          </a:p>
        </p:txBody>
      </p:sp>
    </p:spTree>
    <p:extLst>
      <p:ext uri="{BB962C8B-B14F-4D97-AF65-F5344CB8AC3E}">
        <p14:creationId xmlns:p14="http://schemas.microsoft.com/office/powerpoint/2010/main" val="280306970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21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AB4A2A0-FAD9-4D72-80F7-9828F8E8BD03}" type="datetimeFigureOut">
              <a:rPr lang="zh-CN" altLang="en-US" smtClean="0"/>
              <a:t>2026/1/9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15416835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FAB4A2A0-FAD9-4D72-80F7-9828F8E8BD03}" type="datetimeFigureOut">
              <a:rPr lang="zh-CN" altLang="en-US" smtClean="0"/>
              <a:t>2026/1/9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14805665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AB4A2A0-FAD9-4D72-80F7-9828F8E8BD03}" type="datetimeFigureOut">
              <a:rPr lang="zh-CN" altLang="en-US" smtClean="0"/>
              <a:t>2026/1/9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320043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AB4A2A0-FAD9-4D72-80F7-9828F8E8BD03}" type="datetimeFigureOut">
              <a:rPr lang="zh-CN" altLang="en-US" smtClean="0"/>
              <a:t>2026/1/9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3644804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AB4A2A0-FAD9-4D72-80F7-9828F8E8BD03}" type="datetimeFigureOut">
              <a:rPr lang="zh-CN" altLang="en-US" smtClean="0"/>
              <a:t>2026/1/9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32246016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AB4A2A0-FAD9-4D72-80F7-9828F8E8BD03}" type="datetimeFigureOut">
              <a:rPr lang="zh-CN" altLang="en-US" smtClean="0"/>
              <a:t>2026/1/9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702053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AB4A2A0-FAD9-4D72-80F7-9828F8E8BD03}" type="datetimeFigureOut">
              <a:rPr lang="zh-CN" altLang="en-US" smtClean="0"/>
              <a:t>2026/1/9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2305310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AB4A2A0-FAD9-4D72-80F7-9828F8E8BD03}" type="datetimeFigureOut">
              <a:rPr lang="zh-CN" altLang="en-US" smtClean="0"/>
              <a:t>2026/1/9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2028371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7EE9C212-6651-08D5-83DC-ADC1F05DB2F7}"/>
              </a:ext>
            </a:extLst>
          </p:cNvPr>
          <p:cNvGraphicFramePr>
            <a:graphicFrameLocks noChangeAspect="1"/>
          </p:cNvGraphicFramePr>
          <p:nvPr userDrawn="1">
            <p:custDataLst>
              <p:tags r:id="rId14"/>
            </p:custDataLst>
            <p:extLst>
              <p:ext uri="{D42A27DB-BD31-4B8C-83A1-F6EECF244321}">
                <p14:modId xmlns:p14="http://schemas.microsoft.com/office/powerpoint/2010/main" val="225220964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15" imgW="395" imgH="394" progId="TCLayout.ActiveDocument.1">
                  <p:embed/>
                </p:oleObj>
              </mc:Choice>
              <mc:Fallback>
                <p:oleObj name="think-cell 幻灯片" r:id="rId15" imgW="395" imgH="394" progId="TCLayout.ActiveDocument.1">
                  <p:embed/>
                  <p:pic>
                    <p:nvPicPr>
                      <p:cNvPr id="0" name=""/>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B4A2A0-FAD9-4D72-80F7-9828F8E8BD03}" type="datetimeFigureOut">
              <a:rPr lang="zh-CN" altLang="en-US" smtClean="0"/>
              <a:t>2026/1/9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8A3BEE-1A46-4964-B438-24B003D9BF1D}" type="slidenum">
              <a:rPr lang="zh-CN" altLang="en-US" smtClean="0"/>
              <a:t>‹#›</a:t>
            </a:fld>
            <a:endParaRPr lang="zh-CN" altLang="en-US"/>
          </a:p>
        </p:txBody>
      </p:sp>
    </p:spTree>
    <p:extLst>
      <p:ext uri="{BB962C8B-B14F-4D97-AF65-F5344CB8AC3E}">
        <p14:creationId xmlns:p14="http://schemas.microsoft.com/office/powerpoint/2010/main" val="30242782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image" Target="../media/image2.emf"/><Relationship Id="rId4" Type="http://schemas.openxmlformats.org/officeDocument/2006/relationships/oleObject" Target="../embeddings/oleObject2.bin"/></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tags" Target="../tags/tag130.xml"/><Relationship Id="rId5" Type="http://schemas.openxmlformats.org/officeDocument/2006/relationships/image" Target="../media/image1.emf"/><Relationship Id="rId4" Type="http://schemas.openxmlformats.org/officeDocument/2006/relationships/oleObject" Target="../embeddings/oleObject10.bin"/></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2.xml"/><Relationship Id="rId1" Type="http://schemas.openxmlformats.org/officeDocument/2006/relationships/tags" Target="../tags/tag131.xml"/><Relationship Id="rId5" Type="http://schemas.openxmlformats.org/officeDocument/2006/relationships/image" Target="../media/image1.emf"/><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2.xml"/><Relationship Id="rId1" Type="http://schemas.openxmlformats.org/officeDocument/2006/relationships/tags" Target="../tags/tag132.x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2.xml"/><Relationship Id="rId1" Type="http://schemas.openxmlformats.org/officeDocument/2006/relationships/tags" Target="../tags/tag133.x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134.xml"/><Relationship Id="rId6" Type="http://schemas.openxmlformats.org/officeDocument/2006/relationships/image" Target="../media/image11.png"/><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35.xml"/><Relationship Id="rId6" Type="http://schemas.openxmlformats.org/officeDocument/2006/relationships/image" Target="../media/image12.png"/><Relationship Id="rId5" Type="http://schemas.openxmlformats.org/officeDocument/2006/relationships/image" Target="../media/image1.emf"/><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136.xml"/><Relationship Id="rId6" Type="http://schemas.openxmlformats.org/officeDocument/2006/relationships/image" Target="../media/image13.png"/><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37.xml"/><Relationship Id="rId6" Type="http://schemas.openxmlformats.org/officeDocument/2006/relationships/image" Target="../media/image14.png"/><Relationship Id="rId5" Type="http://schemas.openxmlformats.org/officeDocument/2006/relationships/image" Target="../media/image1.emf"/><Relationship Id="rId4" Type="http://schemas.openxmlformats.org/officeDocument/2006/relationships/oleObject" Target="../embeddings/oleObject15.bin"/></Relationships>
</file>

<file path=ppt/slides/_rels/slide18.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image" Target="../media/image15.png"/><Relationship Id="rId3" Type="http://schemas.openxmlformats.org/officeDocument/2006/relationships/notesSlide" Target="../notesSlides/notesSlide18.xml"/><Relationship Id="rId7" Type="http://schemas.openxmlformats.org/officeDocument/2006/relationships/diagramLayout" Target="../diagrams/layout1.xml"/><Relationship Id="rId12" Type="http://schemas.microsoft.com/office/2014/relationships/chartEx" Target="../charts/chartEx1.xml"/><Relationship Id="rId2" Type="http://schemas.openxmlformats.org/officeDocument/2006/relationships/slideLayout" Target="../slideLayouts/slideLayout12.xml"/><Relationship Id="rId1" Type="http://schemas.openxmlformats.org/officeDocument/2006/relationships/tags" Target="../tags/tag138.xml"/><Relationship Id="rId6" Type="http://schemas.openxmlformats.org/officeDocument/2006/relationships/diagramData" Target="../diagrams/data1.xml"/><Relationship Id="rId11" Type="http://schemas.openxmlformats.org/officeDocument/2006/relationships/chart" Target="../charts/chart2.xml"/><Relationship Id="rId5" Type="http://schemas.openxmlformats.org/officeDocument/2006/relationships/image" Target="../media/image1.emf"/><Relationship Id="rId10" Type="http://schemas.microsoft.com/office/2007/relationships/diagramDrawing" Target="../diagrams/drawing1.xml"/><Relationship Id="rId4" Type="http://schemas.openxmlformats.org/officeDocument/2006/relationships/oleObject" Target="../embeddings/oleObject16.bin"/><Relationship Id="rId9" Type="http://schemas.openxmlformats.org/officeDocument/2006/relationships/diagramColors" Target="../diagrams/colors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2.emf"/><Relationship Id="rId5" Type="http://schemas.openxmlformats.org/officeDocument/2006/relationships/oleObject" Target="../embeddings/oleObject3.bin"/><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2.emf"/><Relationship Id="rId5" Type="http://schemas.openxmlformats.org/officeDocument/2006/relationships/oleObject" Target="../embeddings/oleObject4.bin"/><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2.emf"/><Relationship Id="rId5" Type="http://schemas.openxmlformats.org/officeDocument/2006/relationships/oleObject" Target="../embeddings/oleObject5.bin"/><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image" Target="../media/image2.emf"/><Relationship Id="rId5" Type="http://schemas.openxmlformats.org/officeDocument/2006/relationships/oleObject" Target="../embeddings/oleObject6.bin"/><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notesSlide" Target="../notesSlides/notesSlide6.xml"/><Relationship Id="rId7" Type="http://schemas.openxmlformats.org/officeDocument/2006/relationships/image" Target="../media/image5.png"/><Relationship Id="rId2" Type="http://schemas.openxmlformats.org/officeDocument/2006/relationships/slideLayout" Target="../slideLayouts/slideLayout12.xml"/><Relationship Id="rId1" Type="http://schemas.openxmlformats.org/officeDocument/2006/relationships/tags" Target="../tags/tag11.xml"/><Relationship Id="rId6" Type="http://schemas.openxmlformats.org/officeDocument/2006/relationships/image" Target="../media/image4.png"/><Relationship Id="rId5" Type="http://schemas.openxmlformats.org/officeDocument/2006/relationships/image" Target="../media/image1.emf"/><Relationship Id="rId4" Type="http://schemas.openxmlformats.org/officeDocument/2006/relationships/oleObject" Target="../embeddings/oleObject7.bin"/></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6" Type="http://schemas.openxmlformats.org/officeDocument/2006/relationships/tags" Target="../tags/tag37.xml"/><Relationship Id="rId117" Type="http://schemas.openxmlformats.org/officeDocument/2006/relationships/tags" Target="../tags/tag128.xml"/><Relationship Id="rId21" Type="http://schemas.openxmlformats.org/officeDocument/2006/relationships/tags" Target="../tags/tag32.xml"/><Relationship Id="rId42" Type="http://schemas.openxmlformats.org/officeDocument/2006/relationships/tags" Target="../tags/tag53.xml"/><Relationship Id="rId47" Type="http://schemas.openxmlformats.org/officeDocument/2006/relationships/tags" Target="../tags/tag58.xml"/><Relationship Id="rId63" Type="http://schemas.openxmlformats.org/officeDocument/2006/relationships/tags" Target="../tags/tag74.xml"/><Relationship Id="rId68" Type="http://schemas.openxmlformats.org/officeDocument/2006/relationships/tags" Target="../tags/tag79.xml"/><Relationship Id="rId84" Type="http://schemas.openxmlformats.org/officeDocument/2006/relationships/tags" Target="../tags/tag95.xml"/><Relationship Id="rId89" Type="http://schemas.openxmlformats.org/officeDocument/2006/relationships/tags" Target="../tags/tag100.xml"/><Relationship Id="rId112" Type="http://schemas.openxmlformats.org/officeDocument/2006/relationships/tags" Target="../tags/tag123.xml"/><Relationship Id="rId16" Type="http://schemas.openxmlformats.org/officeDocument/2006/relationships/tags" Target="../tags/tag27.xml"/><Relationship Id="rId107" Type="http://schemas.openxmlformats.org/officeDocument/2006/relationships/tags" Target="../tags/tag118.xml"/><Relationship Id="rId11" Type="http://schemas.openxmlformats.org/officeDocument/2006/relationships/tags" Target="../tags/tag22.xml"/><Relationship Id="rId32" Type="http://schemas.openxmlformats.org/officeDocument/2006/relationships/tags" Target="../tags/tag43.xml"/><Relationship Id="rId37" Type="http://schemas.openxmlformats.org/officeDocument/2006/relationships/tags" Target="../tags/tag48.xml"/><Relationship Id="rId53" Type="http://schemas.openxmlformats.org/officeDocument/2006/relationships/tags" Target="../tags/tag64.xml"/><Relationship Id="rId58" Type="http://schemas.openxmlformats.org/officeDocument/2006/relationships/tags" Target="../tags/tag69.xml"/><Relationship Id="rId74" Type="http://schemas.openxmlformats.org/officeDocument/2006/relationships/tags" Target="../tags/tag85.xml"/><Relationship Id="rId79" Type="http://schemas.openxmlformats.org/officeDocument/2006/relationships/tags" Target="../tags/tag90.xml"/><Relationship Id="rId102" Type="http://schemas.openxmlformats.org/officeDocument/2006/relationships/tags" Target="../tags/tag113.xml"/><Relationship Id="rId5" Type="http://schemas.openxmlformats.org/officeDocument/2006/relationships/tags" Target="../tags/tag16.xml"/><Relationship Id="rId90" Type="http://schemas.openxmlformats.org/officeDocument/2006/relationships/tags" Target="../tags/tag101.xml"/><Relationship Id="rId95" Type="http://schemas.openxmlformats.org/officeDocument/2006/relationships/tags" Target="../tags/tag106.xml"/><Relationship Id="rId22" Type="http://schemas.openxmlformats.org/officeDocument/2006/relationships/tags" Target="../tags/tag33.xml"/><Relationship Id="rId27" Type="http://schemas.openxmlformats.org/officeDocument/2006/relationships/tags" Target="../tags/tag38.xml"/><Relationship Id="rId43" Type="http://schemas.openxmlformats.org/officeDocument/2006/relationships/tags" Target="../tags/tag54.xml"/><Relationship Id="rId48" Type="http://schemas.openxmlformats.org/officeDocument/2006/relationships/tags" Target="../tags/tag59.xml"/><Relationship Id="rId64" Type="http://schemas.openxmlformats.org/officeDocument/2006/relationships/tags" Target="../tags/tag75.xml"/><Relationship Id="rId69" Type="http://schemas.openxmlformats.org/officeDocument/2006/relationships/tags" Target="../tags/tag80.xml"/><Relationship Id="rId113" Type="http://schemas.openxmlformats.org/officeDocument/2006/relationships/tags" Target="../tags/tag124.xml"/><Relationship Id="rId118" Type="http://schemas.openxmlformats.org/officeDocument/2006/relationships/slideLayout" Target="../slideLayouts/slideLayout12.xml"/><Relationship Id="rId80" Type="http://schemas.openxmlformats.org/officeDocument/2006/relationships/tags" Target="../tags/tag91.xml"/><Relationship Id="rId85" Type="http://schemas.openxmlformats.org/officeDocument/2006/relationships/tags" Target="../tags/tag96.xml"/><Relationship Id="rId12" Type="http://schemas.openxmlformats.org/officeDocument/2006/relationships/tags" Target="../tags/tag23.xml"/><Relationship Id="rId17" Type="http://schemas.openxmlformats.org/officeDocument/2006/relationships/tags" Target="../tags/tag28.xml"/><Relationship Id="rId33" Type="http://schemas.openxmlformats.org/officeDocument/2006/relationships/tags" Target="../tags/tag44.xml"/><Relationship Id="rId38" Type="http://schemas.openxmlformats.org/officeDocument/2006/relationships/tags" Target="../tags/tag49.xml"/><Relationship Id="rId59" Type="http://schemas.openxmlformats.org/officeDocument/2006/relationships/tags" Target="../tags/tag70.xml"/><Relationship Id="rId103" Type="http://schemas.openxmlformats.org/officeDocument/2006/relationships/tags" Target="../tags/tag114.xml"/><Relationship Id="rId108" Type="http://schemas.openxmlformats.org/officeDocument/2006/relationships/tags" Target="../tags/tag119.xml"/><Relationship Id="rId54" Type="http://schemas.openxmlformats.org/officeDocument/2006/relationships/tags" Target="../tags/tag65.xml"/><Relationship Id="rId70" Type="http://schemas.openxmlformats.org/officeDocument/2006/relationships/tags" Target="../tags/tag81.xml"/><Relationship Id="rId75" Type="http://schemas.openxmlformats.org/officeDocument/2006/relationships/tags" Target="../tags/tag86.xml"/><Relationship Id="rId91" Type="http://schemas.openxmlformats.org/officeDocument/2006/relationships/tags" Target="../tags/tag102.xml"/><Relationship Id="rId96" Type="http://schemas.openxmlformats.org/officeDocument/2006/relationships/tags" Target="../tags/tag107.xml"/><Relationship Id="rId1" Type="http://schemas.openxmlformats.org/officeDocument/2006/relationships/tags" Target="../tags/tag12.xml"/><Relationship Id="rId6" Type="http://schemas.openxmlformats.org/officeDocument/2006/relationships/tags" Target="../tags/tag17.xml"/><Relationship Id="rId23" Type="http://schemas.openxmlformats.org/officeDocument/2006/relationships/tags" Target="../tags/tag34.xml"/><Relationship Id="rId28" Type="http://schemas.openxmlformats.org/officeDocument/2006/relationships/tags" Target="../tags/tag39.xml"/><Relationship Id="rId49" Type="http://schemas.openxmlformats.org/officeDocument/2006/relationships/tags" Target="../tags/tag60.xml"/><Relationship Id="rId114" Type="http://schemas.openxmlformats.org/officeDocument/2006/relationships/tags" Target="../tags/tag125.xml"/><Relationship Id="rId119" Type="http://schemas.openxmlformats.org/officeDocument/2006/relationships/notesSlide" Target="../notesSlides/notesSlide8.xml"/><Relationship Id="rId44" Type="http://schemas.openxmlformats.org/officeDocument/2006/relationships/tags" Target="../tags/tag55.xml"/><Relationship Id="rId60" Type="http://schemas.openxmlformats.org/officeDocument/2006/relationships/tags" Target="../tags/tag71.xml"/><Relationship Id="rId65" Type="http://schemas.openxmlformats.org/officeDocument/2006/relationships/tags" Target="../tags/tag76.xml"/><Relationship Id="rId81" Type="http://schemas.openxmlformats.org/officeDocument/2006/relationships/tags" Target="../tags/tag92.xml"/><Relationship Id="rId86" Type="http://schemas.openxmlformats.org/officeDocument/2006/relationships/tags" Target="../tags/tag97.xml"/><Relationship Id="rId4" Type="http://schemas.openxmlformats.org/officeDocument/2006/relationships/tags" Target="../tags/tag15.xml"/><Relationship Id="rId9" Type="http://schemas.openxmlformats.org/officeDocument/2006/relationships/tags" Target="../tags/tag20.xml"/><Relationship Id="rId13" Type="http://schemas.openxmlformats.org/officeDocument/2006/relationships/tags" Target="../tags/tag24.xml"/><Relationship Id="rId18" Type="http://schemas.openxmlformats.org/officeDocument/2006/relationships/tags" Target="../tags/tag29.xml"/><Relationship Id="rId39" Type="http://schemas.openxmlformats.org/officeDocument/2006/relationships/tags" Target="../tags/tag50.xml"/><Relationship Id="rId109" Type="http://schemas.openxmlformats.org/officeDocument/2006/relationships/tags" Target="../tags/tag120.xml"/><Relationship Id="rId34" Type="http://schemas.openxmlformats.org/officeDocument/2006/relationships/tags" Target="../tags/tag45.xml"/><Relationship Id="rId50" Type="http://schemas.openxmlformats.org/officeDocument/2006/relationships/tags" Target="../tags/tag61.xml"/><Relationship Id="rId55" Type="http://schemas.openxmlformats.org/officeDocument/2006/relationships/tags" Target="../tags/tag66.xml"/><Relationship Id="rId76" Type="http://schemas.openxmlformats.org/officeDocument/2006/relationships/tags" Target="../tags/tag87.xml"/><Relationship Id="rId97" Type="http://schemas.openxmlformats.org/officeDocument/2006/relationships/tags" Target="../tags/tag108.xml"/><Relationship Id="rId104" Type="http://schemas.openxmlformats.org/officeDocument/2006/relationships/tags" Target="../tags/tag115.xml"/><Relationship Id="rId120" Type="http://schemas.openxmlformats.org/officeDocument/2006/relationships/oleObject" Target="../embeddings/oleObject8.bin"/><Relationship Id="rId7" Type="http://schemas.openxmlformats.org/officeDocument/2006/relationships/tags" Target="../tags/tag18.xml"/><Relationship Id="rId71" Type="http://schemas.openxmlformats.org/officeDocument/2006/relationships/tags" Target="../tags/tag82.xml"/><Relationship Id="rId92" Type="http://schemas.openxmlformats.org/officeDocument/2006/relationships/tags" Target="../tags/tag103.xml"/><Relationship Id="rId2" Type="http://schemas.openxmlformats.org/officeDocument/2006/relationships/tags" Target="../tags/tag13.xml"/><Relationship Id="rId29" Type="http://schemas.openxmlformats.org/officeDocument/2006/relationships/tags" Target="../tags/tag40.xml"/><Relationship Id="rId24" Type="http://schemas.openxmlformats.org/officeDocument/2006/relationships/tags" Target="../tags/tag35.xml"/><Relationship Id="rId40" Type="http://schemas.openxmlformats.org/officeDocument/2006/relationships/tags" Target="../tags/tag51.xml"/><Relationship Id="rId45" Type="http://schemas.openxmlformats.org/officeDocument/2006/relationships/tags" Target="../tags/tag56.xml"/><Relationship Id="rId66" Type="http://schemas.openxmlformats.org/officeDocument/2006/relationships/tags" Target="../tags/tag77.xml"/><Relationship Id="rId87" Type="http://schemas.openxmlformats.org/officeDocument/2006/relationships/tags" Target="../tags/tag98.xml"/><Relationship Id="rId110" Type="http://schemas.openxmlformats.org/officeDocument/2006/relationships/tags" Target="../tags/tag121.xml"/><Relationship Id="rId115" Type="http://schemas.openxmlformats.org/officeDocument/2006/relationships/tags" Target="../tags/tag126.xml"/><Relationship Id="rId61" Type="http://schemas.openxmlformats.org/officeDocument/2006/relationships/tags" Target="../tags/tag72.xml"/><Relationship Id="rId82" Type="http://schemas.openxmlformats.org/officeDocument/2006/relationships/tags" Target="../tags/tag93.xml"/><Relationship Id="rId19" Type="http://schemas.openxmlformats.org/officeDocument/2006/relationships/tags" Target="../tags/tag30.xml"/><Relationship Id="rId14" Type="http://schemas.openxmlformats.org/officeDocument/2006/relationships/tags" Target="../tags/tag25.xml"/><Relationship Id="rId30" Type="http://schemas.openxmlformats.org/officeDocument/2006/relationships/tags" Target="../tags/tag41.xml"/><Relationship Id="rId35" Type="http://schemas.openxmlformats.org/officeDocument/2006/relationships/tags" Target="../tags/tag46.xml"/><Relationship Id="rId56" Type="http://schemas.openxmlformats.org/officeDocument/2006/relationships/tags" Target="../tags/tag67.xml"/><Relationship Id="rId77" Type="http://schemas.openxmlformats.org/officeDocument/2006/relationships/tags" Target="../tags/tag88.xml"/><Relationship Id="rId100" Type="http://schemas.openxmlformats.org/officeDocument/2006/relationships/tags" Target="../tags/tag111.xml"/><Relationship Id="rId105" Type="http://schemas.openxmlformats.org/officeDocument/2006/relationships/tags" Target="../tags/tag116.xml"/><Relationship Id="rId8" Type="http://schemas.openxmlformats.org/officeDocument/2006/relationships/tags" Target="../tags/tag19.xml"/><Relationship Id="rId51" Type="http://schemas.openxmlformats.org/officeDocument/2006/relationships/tags" Target="../tags/tag62.xml"/><Relationship Id="rId72" Type="http://schemas.openxmlformats.org/officeDocument/2006/relationships/tags" Target="../tags/tag83.xml"/><Relationship Id="rId93" Type="http://schemas.openxmlformats.org/officeDocument/2006/relationships/tags" Target="../tags/tag104.xml"/><Relationship Id="rId98" Type="http://schemas.openxmlformats.org/officeDocument/2006/relationships/tags" Target="../tags/tag109.xml"/><Relationship Id="rId121" Type="http://schemas.openxmlformats.org/officeDocument/2006/relationships/image" Target="../media/image1.emf"/><Relationship Id="rId3" Type="http://schemas.openxmlformats.org/officeDocument/2006/relationships/tags" Target="../tags/tag14.xml"/><Relationship Id="rId25" Type="http://schemas.openxmlformats.org/officeDocument/2006/relationships/tags" Target="../tags/tag36.xml"/><Relationship Id="rId46" Type="http://schemas.openxmlformats.org/officeDocument/2006/relationships/tags" Target="../tags/tag57.xml"/><Relationship Id="rId67" Type="http://schemas.openxmlformats.org/officeDocument/2006/relationships/tags" Target="../tags/tag78.xml"/><Relationship Id="rId116" Type="http://schemas.openxmlformats.org/officeDocument/2006/relationships/tags" Target="../tags/tag127.xml"/><Relationship Id="rId20" Type="http://schemas.openxmlformats.org/officeDocument/2006/relationships/tags" Target="../tags/tag31.xml"/><Relationship Id="rId41" Type="http://schemas.openxmlformats.org/officeDocument/2006/relationships/tags" Target="../tags/tag52.xml"/><Relationship Id="rId62" Type="http://schemas.openxmlformats.org/officeDocument/2006/relationships/tags" Target="../tags/tag73.xml"/><Relationship Id="rId83" Type="http://schemas.openxmlformats.org/officeDocument/2006/relationships/tags" Target="../tags/tag94.xml"/><Relationship Id="rId88" Type="http://schemas.openxmlformats.org/officeDocument/2006/relationships/tags" Target="../tags/tag99.xml"/><Relationship Id="rId111" Type="http://schemas.openxmlformats.org/officeDocument/2006/relationships/tags" Target="../tags/tag122.xml"/><Relationship Id="rId15" Type="http://schemas.openxmlformats.org/officeDocument/2006/relationships/tags" Target="../tags/tag26.xml"/><Relationship Id="rId36" Type="http://schemas.openxmlformats.org/officeDocument/2006/relationships/tags" Target="../tags/tag47.xml"/><Relationship Id="rId57" Type="http://schemas.openxmlformats.org/officeDocument/2006/relationships/tags" Target="../tags/tag68.xml"/><Relationship Id="rId106" Type="http://schemas.openxmlformats.org/officeDocument/2006/relationships/tags" Target="../tags/tag117.xml"/><Relationship Id="rId10" Type="http://schemas.openxmlformats.org/officeDocument/2006/relationships/tags" Target="../tags/tag21.xml"/><Relationship Id="rId31" Type="http://schemas.openxmlformats.org/officeDocument/2006/relationships/tags" Target="../tags/tag42.xml"/><Relationship Id="rId52" Type="http://schemas.openxmlformats.org/officeDocument/2006/relationships/tags" Target="../tags/tag63.xml"/><Relationship Id="rId73" Type="http://schemas.openxmlformats.org/officeDocument/2006/relationships/tags" Target="../tags/tag84.xml"/><Relationship Id="rId78" Type="http://schemas.openxmlformats.org/officeDocument/2006/relationships/tags" Target="../tags/tag89.xml"/><Relationship Id="rId94" Type="http://schemas.openxmlformats.org/officeDocument/2006/relationships/tags" Target="../tags/tag105.xml"/><Relationship Id="rId99" Type="http://schemas.openxmlformats.org/officeDocument/2006/relationships/tags" Target="../tags/tag110.xml"/><Relationship Id="rId101" Type="http://schemas.openxmlformats.org/officeDocument/2006/relationships/tags" Target="../tags/tag112.xml"/><Relationship Id="rId122" Type="http://schemas.openxmlformats.org/officeDocument/2006/relationships/chart" Target="../charts/chart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tags" Target="../tags/tag129.x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对象 6" hidden="1"/>
          <p:cNvGraphicFramePr>
            <a:graphicFrameLocks noChangeAspect="1"/>
          </p:cNvGraphicFramePr>
          <p:nvPr>
            <p:custDataLst>
              <p:tags r:id="rId1"/>
            </p:custDataLst>
            <p:extLst>
              <p:ext uri="{D42A27DB-BD31-4B8C-83A1-F6EECF244321}">
                <p14:modId xmlns:p14="http://schemas.microsoft.com/office/powerpoint/2010/main" val="261008166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421" imgH="423" progId="TCLayout.ActiveDocument.1">
                  <p:embed/>
                </p:oleObj>
              </mc:Choice>
              <mc:Fallback>
                <p:oleObj name="think-cell 幻灯片" r:id="rId4" imgW="421" imgH="423" progId="TCLayout.ActiveDocument.1">
                  <p:embed/>
                  <p:pic>
                    <p:nvPicPr>
                      <p:cNvPr id="7" name="对象 6"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标题 1"/>
          <p:cNvSpPr>
            <a:spLocks noGrp="1"/>
          </p:cNvSpPr>
          <p:nvPr>
            <p:ph type="ctrTitle"/>
          </p:nvPr>
        </p:nvSpPr>
        <p:spPr/>
        <p:txBody>
          <a:bodyPr vert="horz"/>
          <a:lstStyle/>
          <a:p>
            <a:r>
              <a:rPr lang="en-US" altLang="zh-CN">
                <a:latin typeface="+mn-lt"/>
                <a:ea typeface="+mn-ea"/>
                <a:cs typeface="+mn-ea"/>
                <a:sym typeface="+mn-lt"/>
              </a:rPr>
              <a:t> </a:t>
            </a:r>
            <a:endParaRPr lang="zh-CN" altLang="en-US">
              <a:latin typeface="+mn-lt"/>
              <a:ea typeface="+mn-ea"/>
              <a:cs typeface="+mn-ea"/>
              <a:sym typeface="+mn-lt"/>
            </a:endParaRPr>
          </a:p>
        </p:txBody>
      </p:sp>
      <p:sp>
        <p:nvSpPr>
          <p:cNvPr id="3" name="副标题 2"/>
          <p:cNvSpPr>
            <a:spLocks noGrp="1"/>
          </p:cNvSpPr>
          <p:nvPr>
            <p:ph type="subTitle" idx="1"/>
          </p:nvPr>
        </p:nvSpPr>
        <p:spPr/>
        <p:txBody>
          <a:bodyPr/>
          <a:lstStyle/>
          <a:p>
            <a:endParaRPr lang="zh-CN" altLang="en-US">
              <a:cs typeface="+mn-ea"/>
              <a:sym typeface="+mn-lt"/>
            </a:endParaRPr>
          </a:p>
        </p:txBody>
      </p:sp>
      <p:sp>
        <p:nvSpPr>
          <p:cNvPr id="147" name="Rectangle"/>
          <p:cNvSpPr/>
          <p:nvPr/>
        </p:nvSpPr>
        <p:spPr>
          <a:xfrm>
            <a:off x="-66675" y="-15019"/>
            <a:ext cx="12455302" cy="7049964"/>
          </a:xfrm>
          <a:prstGeom prst="rect">
            <a:avLst/>
          </a:prstGeom>
          <a:solidFill>
            <a:srgbClr val="000000"/>
          </a:solidFill>
          <a:ln w="12700">
            <a:miter lim="400000"/>
          </a:ln>
        </p:spPr>
        <p:txBody>
          <a:bodyPr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sz="3200" b="0">
                <a:solidFill>
                  <a:srgbClr val="FFFFFF"/>
                </a:solidFill>
                <a:latin typeface="+mn-lt"/>
                <a:ea typeface="+mn-ea"/>
                <a:cs typeface="+mn-cs"/>
                <a:sym typeface="Helvetica Neue Medium" panose="02000503000000020004"/>
              </a:defRPr>
            </a:pPr>
            <a:endParaRPr kumimoji="0" sz="1600" b="0" i="0" u="none" strike="noStrike" kern="1200" cap="none" spc="0" normalizeH="0" baseline="0" noProof="0">
              <a:ln>
                <a:noFill/>
              </a:ln>
              <a:solidFill>
                <a:prstClr val="white"/>
              </a:solidFill>
              <a:effectLst/>
              <a:uLnTx/>
              <a:uFillTx/>
              <a:cs typeface="+mn-ea"/>
              <a:sym typeface="+mn-lt"/>
            </a:endParaRPr>
          </a:p>
        </p:txBody>
      </p:sp>
      <p:pic>
        <p:nvPicPr>
          <p:cNvPr id="148" name="Image" descr="Image"/>
          <p:cNvPicPr>
            <a:picLocks noChangeAspect="1"/>
          </p:cNvPicPr>
          <p:nvPr/>
        </p:nvPicPr>
        <p:blipFill>
          <a:blip r:embed="rId6"/>
          <a:stretch>
            <a:fillRect/>
          </a:stretch>
        </p:blipFill>
        <p:spPr>
          <a:xfrm>
            <a:off x="5272999" y="1815805"/>
            <a:ext cx="1646001" cy="1441182"/>
          </a:xfrm>
          <a:prstGeom prst="rect">
            <a:avLst/>
          </a:prstGeom>
          <a:solidFill>
            <a:srgbClr val="000000">
              <a:alpha val="40000"/>
            </a:srgbClr>
          </a:solidFill>
          <a:ln w="12700">
            <a:miter lim="400000"/>
            <a:headEnd/>
            <a:tailEnd/>
          </a:ln>
        </p:spPr>
      </p:pic>
      <p:sp>
        <p:nvSpPr>
          <p:cNvPr id="4" name="object 3"/>
          <p:cNvSpPr txBox="1"/>
          <p:nvPr/>
        </p:nvSpPr>
        <p:spPr>
          <a:xfrm>
            <a:off x="262888" y="4006726"/>
            <a:ext cx="11929112" cy="423193"/>
          </a:xfrm>
          <a:prstGeom prst="rect">
            <a:avLst/>
          </a:prstGeom>
        </p:spPr>
        <p:txBody>
          <a:bodyPr vert="horz" wrap="square" lIns="0" tIns="0" rIns="0" bIns="0" rtlCol="0">
            <a:spAutoFit/>
          </a:bodyPr>
          <a:lstStyle/>
          <a:p>
            <a:pPr marL="0" marR="0" lvl="0" indent="0" algn="ctr" defTabSz="914400" rtl="0" eaLnBrk="1" fontAlgn="auto" latinLnBrk="0" hangingPunct="1">
              <a:lnSpc>
                <a:spcPts val="3320"/>
              </a:lnSpc>
              <a:spcBef>
                <a:spcPct val="0"/>
              </a:spcBef>
              <a:spcAft>
                <a:spcPct val="0"/>
              </a:spcAft>
              <a:buClrTx/>
              <a:buSzTx/>
              <a:buFontTx/>
              <a:buNone/>
              <a:tabLst/>
              <a:defRPr/>
            </a:pPr>
            <a:r>
              <a:rPr kumimoji="0" sz="2800" b="1" i="0" u="none" strike="noStrike" kern="1200" cap="none" spc="0" normalizeH="0" baseline="0" noProof="0" dirty="0">
                <a:ln>
                  <a:noFill/>
                </a:ln>
                <a:solidFill>
                  <a:srgbClr val="FFFFFF"/>
                </a:solidFill>
                <a:effectLst/>
                <a:uLnTx/>
                <a:uFillTx/>
                <a:cs typeface="+mn-ea"/>
                <a:sym typeface="+mn-lt"/>
              </a:rPr>
              <a:t>CHINA ECOMMERCE</a:t>
            </a:r>
            <a:r>
              <a:rPr kumimoji="0" sz="2800" b="1" i="0" u="none" strike="noStrike" kern="1200" cap="none" spc="-18" normalizeH="0" baseline="0" noProof="0" dirty="0">
                <a:ln>
                  <a:noFill/>
                </a:ln>
                <a:solidFill>
                  <a:srgbClr val="FFFFFF"/>
                </a:solidFill>
                <a:effectLst/>
                <a:uLnTx/>
                <a:uFillTx/>
                <a:cs typeface="+mn-ea"/>
                <a:sym typeface="+mn-lt"/>
              </a:rPr>
              <a:t> </a:t>
            </a:r>
            <a:r>
              <a:rPr kumimoji="0" lang="en-US" sz="2800" b="1" i="0" u="none" strike="noStrike" kern="1200" cap="none" spc="-18" normalizeH="0" baseline="0" noProof="0" dirty="0">
                <a:ln>
                  <a:noFill/>
                </a:ln>
                <a:solidFill>
                  <a:srgbClr val="FFFFFF"/>
                </a:solidFill>
                <a:effectLst/>
                <a:uLnTx/>
                <a:uFillTx/>
                <a:cs typeface="+mn-ea"/>
                <a:sym typeface="+mn-lt"/>
              </a:rPr>
              <a:t>BU25 REVIEW</a:t>
            </a:r>
            <a:endParaRPr kumimoji="0" lang="en-US" sz="4000" b="1" i="0" u="none" strike="noStrike" kern="1200" cap="none" spc="0" normalizeH="0" baseline="0" noProof="0" dirty="0">
              <a:ln>
                <a:noFill/>
              </a:ln>
              <a:solidFill>
                <a:srgbClr val="FFFFFF"/>
              </a:solidFill>
              <a:effectLst/>
              <a:uLnTx/>
              <a:uFillTx/>
              <a:cs typeface="+mn-ea"/>
              <a:sym typeface="+mn-lt"/>
            </a:endParaRPr>
          </a:p>
        </p:txBody>
      </p:sp>
      <p:sp>
        <p:nvSpPr>
          <p:cNvPr id="5" name="文本框 4">
            <a:extLst>
              <a:ext uri="{FF2B5EF4-FFF2-40B4-BE49-F238E27FC236}">
                <a16:creationId xmlns:a16="http://schemas.microsoft.com/office/drawing/2014/main" id="{3E1E7240-A023-42F9-B15E-CD1F69D44EE3}"/>
              </a:ext>
            </a:extLst>
          </p:cNvPr>
          <p:cNvSpPr txBox="1"/>
          <p:nvPr/>
        </p:nvSpPr>
        <p:spPr>
          <a:xfrm>
            <a:off x="5011386" y="5022385"/>
            <a:ext cx="2432116"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000" b="1" dirty="0">
                <a:solidFill>
                  <a:srgbClr val="FFFFFF"/>
                </a:solidFill>
                <a:cs typeface="+mn-ea"/>
                <a:sym typeface="+mn-lt"/>
              </a:rPr>
              <a:t>NOV</a:t>
            </a:r>
            <a:r>
              <a:rPr kumimoji="0" lang="en-US" altLang="zh-CN" sz="2000" b="1" i="0" u="none" strike="noStrike" kern="1200" cap="none" spc="0" normalizeH="0" noProof="0" dirty="0">
                <a:ln>
                  <a:noFill/>
                </a:ln>
                <a:solidFill>
                  <a:srgbClr val="FFFFFF"/>
                </a:solidFill>
                <a:effectLst/>
                <a:uLnTx/>
                <a:uFillTx/>
                <a:cs typeface="+mn-ea"/>
                <a:sym typeface="+mn-lt"/>
              </a:rPr>
              <a:t> </a:t>
            </a:r>
            <a:r>
              <a:rPr kumimoji="0" lang="en-US" altLang="zh-CN" sz="2000" b="1" i="0" u="none" strike="noStrike" kern="1200" cap="none" spc="0" normalizeH="0" baseline="0" noProof="0" dirty="0">
                <a:ln>
                  <a:noFill/>
                </a:ln>
                <a:solidFill>
                  <a:srgbClr val="FFFFFF"/>
                </a:solidFill>
                <a:effectLst/>
                <a:uLnTx/>
                <a:uFillTx/>
                <a:cs typeface="+mn-ea"/>
                <a:sym typeface="+mn-lt"/>
              </a:rPr>
              <a:t>2025</a:t>
            </a:r>
            <a:endParaRPr kumimoji="0" lang="zh-CN" altLang="en-US" sz="2000" b="1" i="0" u="none" strike="noStrike" kern="1200" cap="none" spc="0" normalizeH="0" baseline="0" noProof="0" dirty="0">
              <a:ln>
                <a:noFill/>
              </a:ln>
              <a:solidFill>
                <a:srgbClr val="FFFFFF"/>
              </a:solidFill>
              <a:effectLst/>
              <a:uLnTx/>
              <a:uFillTx/>
              <a:cs typeface="+mn-ea"/>
              <a:sym typeface="+mn-lt"/>
            </a:endParaRPr>
          </a:p>
        </p:txBody>
      </p:sp>
    </p:spTree>
    <p:extLst>
      <p:ext uri="{BB962C8B-B14F-4D97-AF65-F5344CB8AC3E}">
        <p14:creationId xmlns:p14="http://schemas.microsoft.com/office/powerpoint/2010/main" val="38327399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662EDC7-1930-6747-9F16-C4F154F9826A}"/>
              </a:ext>
            </a:extLst>
          </p:cNvPr>
          <p:cNvGraphicFramePr>
            <a:graphicFrameLocks noChangeAspect="1"/>
          </p:cNvGraphicFramePr>
          <p:nvPr>
            <p:custDataLst>
              <p:tags r:id="rId1"/>
            </p:custDataLst>
            <p:extLst>
              <p:ext uri="{D42A27DB-BD31-4B8C-83A1-F6EECF244321}">
                <p14:modId xmlns:p14="http://schemas.microsoft.com/office/powerpoint/2010/main" val="201899747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395" imgH="394" progId="TCLayout.ActiveDocument.1">
                  <p:embed/>
                </p:oleObj>
              </mc:Choice>
              <mc:Fallback>
                <p:oleObj name="think-cell 幻灯片" r:id="rId4" imgW="395" imgH="394" progId="TCLayout.ActiveDocument.1">
                  <p:embed/>
                  <p:pic>
                    <p:nvPicPr>
                      <p:cNvPr id="3" name="think-cell data - do not delete" hidden="1">
                        <a:extLst>
                          <a:ext uri="{FF2B5EF4-FFF2-40B4-BE49-F238E27FC236}">
                            <a16:creationId xmlns:a16="http://schemas.microsoft.com/office/drawing/2014/main" id="{C662EDC7-1930-6747-9F16-C4F154F9826A}"/>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标题 1">
            <a:extLst>
              <a:ext uri="{FF2B5EF4-FFF2-40B4-BE49-F238E27FC236}">
                <a16:creationId xmlns:a16="http://schemas.microsoft.com/office/drawing/2014/main" id="{AE9EBF0F-EF80-61B4-31A8-B99C077321BE}"/>
              </a:ext>
            </a:extLst>
          </p:cNvPr>
          <p:cNvSpPr>
            <a:spLocks noGrp="1"/>
          </p:cNvSpPr>
          <p:nvPr>
            <p:ph type="title"/>
          </p:nvPr>
        </p:nvSpPr>
        <p:spPr>
          <a:xfrm>
            <a:off x="334963" y="211171"/>
            <a:ext cx="11754368" cy="940257"/>
          </a:xfrm>
        </p:spPr>
        <p:txBody>
          <a:bodyPr vert="horz"/>
          <a:lstStyle/>
          <a:p>
            <a:pPr>
              <a:lnSpc>
                <a:spcPct val="130000"/>
              </a:lnSpc>
            </a:pPr>
            <a:r>
              <a:rPr lang="en-US" altLang="zh-CN" sz="2000" b="1" dirty="0">
                <a:latin typeface="+mn-lt"/>
                <a:ea typeface="+mn-ea"/>
                <a:cs typeface="+mn-ea"/>
                <a:sym typeface="+mn-lt"/>
              </a:rPr>
              <a:t>DEC COMPETITOR TRAFFIC OVERVIEW</a:t>
            </a:r>
            <a:br>
              <a:rPr lang="en-US" altLang="zh-CN" sz="2000" dirty="0">
                <a:latin typeface="+mn-lt"/>
                <a:ea typeface="+mn-ea"/>
                <a:cs typeface="+mn-ea"/>
                <a:sym typeface="+mn-lt"/>
              </a:rPr>
            </a:br>
            <a:r>
              <a:rPr lang="en-US" altLang="zh-CN" sz="1400" b="0" dirty="0">
                <a:latin typeface="+mn-lt"/>
                <a:ea typeface="+mn-ea"/>
                <a:cs typeface="+mn-ea"/>
                <a:sym typeface="+mn-lt"/>
              </a:rPr>
              <a:t>BC and Dunhill Achieved </a:t>
            </a:r>
            <a:r>
              <a:rPr lang="en-US" altLang="zh-CN" sz="1400" b="0" dirty="0">
                <a:solidFill>
                  <a:srgbClr val="00B050"/>
                </a:solidFill>
                <a:latin typeface="+mn-lt"/>
                <a:ea typeface="+mn-ea"/>
                <a:cs typeface="+mn-ea"/>
                <a:sym typeface="+mn-lt"/>
              </a:rPr>
              <a:t>&gt; 70% </a:t>
            </a:r>
            <a:r>
              <a:rPr lang="en-US" altLang="zh-CN" sz="1400" b="0" dirty="0">
                <a:latin typeface="+mn-lt"/>
                <a:ea typeface="+mn-ea"/>
                <a:cs typeface="+mn-ea"/>
                <a:sym typeface="+mn-lt"/>
              </a:rPr>
              <a:t>Traffic Growth excluded extra paid traffic like outside and extra content traffic, the buyers from Non-Paid traffic shown more efficient than paid channel.</a:t>
            </a:r>
            <a:endParaRPr lang="zh-CN" altLang="en-US" sz="2000" dirty="0">
              <a:latin typeface="+mn-lt"/>
              <a:ea typeface="+mn-ea"/>
              <a:cs typeface="+mn-ea"/>
              <a:sym typeface="+mn-lt"/>
            </a:endParaRPr>
          </a:p>
        </p:txBody>
      </p:sp>
      <p:graphicFrame>
        <p:nvGraphicFramePr>
          <p:cNvPr id="6" name="表格 5">
            <a:extLst>
              <a:ext uri="{FF2B5EF4-FFF2-40B4-BE49-F238E27FC236}">
                <a16:creationId xmlns:a16="http://schemas.microsoft.com/office/drawing/2014/main" id="{3EC5BCF6-FB26-4970-C545-6CA67F872E57}"/>
              </a:ext>
            </a:extLst>
          </p:cNvPr>
          <p:cNvGraphicFramePr>
            <a:graphicFrameLocks noGrp="1"/>
          </p:cNvGraphicFramePr>
          <p:nvPr>
            <p:extLst>
              <p:ext uri="{D42A27DB-BD31-4B8C-83A1-F6EECF244321}">
                <p14:modId xmlns:p14="http://schemas.microsoft.com/office/powerpoint/2010/main" val="193400545"/>
              </p:ext>
            </p:extLst>
          </p:nvPr>
        </p:nvGraphicFramePr>
        <p:xfrm>
          <a:off x="334963" y="1712778"/>
          <a:ext cx="11664954" cy="2363416"/>
        </p:xfrm>
        <a:graphic>
          <a:graphicData uri="http://schemas.openxmlformats.org/drawingml/2006/table">
            <a:tbl>
              <a:tblPr firstRow="1">
                <a:tableStyleId>{E8034E78-7F5D-4C2E-B375-FC64B27BC917}</a:tableStyleId>
              </a:tblPr>
              <a:tblGrid>
                <a:gridCol w="611164">
                  <a:extLst>
                    <a:ext uri="{9D8B030D-6E8A-4147-A177-3AD203B41FA5}">
                      <a16:colId xmlns:a16="http://schemas.microsoft.com/office/drawing/2014/main" val="1362370378"/>
                    </a:ext>
                  </a:extLst>
                </a:gridCol>
                <a:gridCol w="1055258">
                  <a:extLst>
                    <a:ext uri="{9D8B030D-6E8A-4147-A177-3AD203B41FA5}">
                      <a16:colId xmlns:a16="http://schemas.microsoft.com/office/drawing/2014/main" val="89578862"/>
                    </a:ext>
                  </a:extLst>
                </a:gridCol>
                <a:gridCol w="833211">
                  <a:extLst>
                    <a:ext uri="{9D8B030D-6E8A-4147-A177-3AD203B41FA5}">
                      <a16:colId xmlns:a16="http://schemas.microsoft.com/office/drawing/2014/main" val="2486426193"/>
                    </a:ext>
                  </a:extLst>
                </a:gridCol>
                <a:gridCol w="833211">
                  <a:extLst>
                    <a:ext uri="{9D8B030D-6E8A-4147-A177-3AD203B41FA5}">
                      <a16:colId xmlns:a16="http://schemas.microsoft.com/office/drawing/2014/main" val="419451138"/>
                    </a:ext>
                  </a:extLst>
                </a:gridCol>
                <a:gridCol w="833211">
                  <a:extLst>
                    <a:ext uri="{9D8B030D-6E8A-4147-A177-3AD203B41FA5}">
                      <a16:colId xmlns:a16="http://schemas.microsoft.com/office/drawing/2014/main" val="3682596458"/>
                    </a:ext>
                  </a:extLst>
                </a:gridCol>
                <a:gridCol w="833211">
                  <a:extLst>
                    <a:ext uri="{9D8B030D-6E8A-4147-A177-3AD203B41FA5}">
                      <a16:colId xmlns:a16="http://schemas.microsoft.com/office/drawing/2014/main" val="2915127440"/>
                    </a:ext>
                  </a:extLst>
                </a:gridCol>
                <a:gridCol w="833211">
                  <a:extLst>
                    <a:ext uri="{9D8B030D-6E8A-4147-A177-3AD203B41FA5}">
                      <a16:colId xmlns:a16="http://schemas.microsoft.com/office/drawing/2014/main" val="2286396714"/>
                    </a:ext>
                  </a:extLst>
                </a:gridCol>
                <a:gridCol w="833211">
                  <a:extLst>
                    <a:ext uri="{9D8B030D-6E8A-4147-A177-3AD203B41FA5}">
                      <a16:colId xmlns:a16="http://schemas.microsoft.com/office/drawing/2014/main" val="2342595386"/>
                    </a:ext>
                  </a:extLst>
                </a:gridCol>
                <a:gridCol w="833211">
                  <a:extLst>
                    <a:ext uri="{9D8B030D-6E8A-4147-A177-3AD203B41FA5}">
                      <a16:colId xmlns:a16="http://schemas.microsoft.com/office/drawing/2014/main" val="4099565460"/>
                    </a:ext>
                  </a:extLst>
                </a:gridCol>
                <a:gridCol w="833211">
                  <a:extLst>
                    <a:ext uri="{9D8B030D-6E8A-4147-A177-3AD203B41FA5}">
                      <a16:colId xmlns:a16="http://schemas.microsoft.com/office/drawing/2014/main" val="518034467"/>
                    </a:ext>
                  </a:extLst>
                </a:gridCol>
                <a:gridCol w="833211">
                  <a:extLst>
                    <a:ext uri="{9D8B030D-6E8A-4147-A177-3AD203B41FA5}">
                      <a16:colId xmlns:a16="http://schemas.microsoft.com/office/drawing/2014/main" val="1215828239"/>
                    </a:ext>
                  </a:extLst>
                </a:gridCol>
                <a:gridCol w="833211">
                  <a:extLst>
                    <a:ext uri="{9D8B030D-6E8A-4147-A177-3AD203B41FA5}">
                      <a16:colId xmlns:a16="http://schemas.microsoft.com/office/drawing/2014/main" val="2571247548"/>
                    </a:ext>
                  </a:extLst>
                </a:gridCol>
                <a:gridCol w="833211">
                  <a:extLst>
                    <a:ext uri="{9D8B030D-6E8A-4147-A177-3AD203B41FA5}">
                      <a16:colId xmlns:a16="http://schemas.microsoft.com/office/drawing/2014/main" val="89611257"/>
                    </a:ext>
                  </a:extLst>
                </a:gridCol>
                <a:gridCol w="833211">
                  <a:extLst>
                    <a:ext uri="{9D8B030D-6E8A-4147-A177-3AD203B41FA5}">
                      <a16:colId xmlns:a16="http://schemas.microsoft.com/office/drawing/2014/main" val="1549047829"/>
                    </a:ext>
                  </a:extLst>
                </a:gridCol>
              </a:tblGrid>
              <a:tr h="369267">
                <a:tc rowSpan="2">
                  <a:txBody>
                    <a:bodyPr/>
                    <a:lstStyle/>
                    <a:p>
                      <a:pPr algn="ctr" rtl="0" fontAlgn="ctr"/>
                      <a:r>
                        <a:rPr lang="en-US" sz="900" u="none" strike="noStrike" dirty="0">
                          <a:effectLst/>
                          <a:latin typeface="+mn-lt"/>
                          <a:ea typeface="+mn-ea"/>
                          <a:cs typeface="+mn-ea"/>
                          <a:sym typeface="+mn-lt"/>
                        </a:rPr>
                        <a:t>MONTH</a:t>
                      </a:r>
                      <a:endParaRPr lang="en-US" sz="900" b="1" i="0" u="none" strike="noStrike" dirty="0">
                        <a:solidFill>
                          <a:srgbClr val="FFFFFF"/>
                        </a:solidFill>
                        <a:effectLst/>
                        <a:latin typeface="+mn-lt"/>
                        <a:ea typeface="+mn-ea"/>
                        <a:cs typeface="+mn-ea"/>
                        <a:sym typeface="+mn-lt"/>
                      </a:endParaRPr>
                    </a:p>
                  </a:txBody>
                  <a:tcPr marL="0" marR="0" marT="0" marB="0" anchor="ctr">
                    <a:lnL>
                      <a:noFill/>
                    </a:lnL>
                    <a:lnR>
                      <a:noFill/>
                    </a:lnR>
                    <a:lnT>
                      <a:noFill/>
                    </a:lnT>
                    <a:lnB w="25400" cmpd="sng">
                      <a:noFill/>
                    </a:lnB>
                    <a:lnTlToBr w="12700" cmpd="sng">
                      <a:noFill/>
                      <a:prstDash val="solid"/>
                    </a:lnTlToBr>
                    <a:lnBlToTr w="12700" cmpd="sng">
                      <a:noFill/>
                      <a:prstDash val="solid"/>
                    </a:lnBlToTr>
                  </a:tcPr>
                </a:tc>
                <a:tc rowSpan="2">
                  <a:txBody>
                    <a:bodyPr/>
                    <a:lstStyle/>
                    <a:p>
                      <a:pPr algn="ctr" rtl="0" fontAlgn="ctr"/>
                      <a:r>
                        <a:rPr lang="en-US" sz="900" u="none" strike="noStrike" dirty="0">
                          <a:effectLst/>
                          <a:latin typeface="+mn-lt"/>
                          <a:ea typeface="+mn-ea"/>
                          <a:cs typeface="+mn-ea"/>
                          <a:sym typeface="+mn-lt"/>
                        </a:rPr>
                        <a:t>TRAFFIC CHANNEL</a:t>
                      </a:r>
                      <a:endParaRPr lang="en-US" sz="900" b="1" i="0" u="none" strike="noStrike" dirty="0">
                        <a:solidFill>
                          <a:srgbClr val="FFFFFF"/>
                        </a:solidFill>
                        <a:effectLst/>
                        <a:latin typeface="+mn-lt"/>
                        <a:ea typeface="+mn-ea"/>
                        <a:cs typeface="+mn-ea"/>
                        <a:sym typeface="+mn-lt"/>
                      </a:endParaRPr>
                    </a:p>
                  </a:txBody>
                  <a:tcPr marL="0" marR="0" marT="0" marB="0" anchor="ctr">
                    <a:lnL>
                      <a:noFill/>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tcPr>
                </a:tc>
                <a:tc gridSpan="3">
                  <a:txBody>
                    <a:bodyPr/>
                    <a:lstStyle/>
                    <a:p>
                      <a:pPr algn="ctr" rtl="0" fontAlgn="ctr"/>
                      <a:r>
                        <a:rPr lang="en-US" sz="900" b="1" i="0" u="none" strike="noStrike" dirty="0">
                          <a:solidFill>
                            <a:srgbClr val="FFFFFF"/>
                          </a:solidFill>
                          <a:effectLst/>
                          <a:latin typeface="+mn-lt"/>
                          <a:ea typeface="+mn-ea"/>
                          <a:cs typeface="+mn-ea"/>
                          <a:sym typeface="+mn-lt"/>
                        </a:rPr>
                        <a:t>TY</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tcPr>
                </a:tc>
                <a:tc hMerge="1">
                  <a:txBody>
                    <a:bodyPr/>
                    <a:lstStyle/>
                    <a:p>
                      <a:endParaRPr lang="zh-CN" altLang="en-US"/>
                    </a:p>
                  </a:txBody>
                  <a:tcPr/>
                </a:tc>
                <a:tc hMerge="1">
                  <a:txBody>
                    <a:bodyPr/>
                    <a:lstStyle/>
                    <a:p>
                      <a:endParaRPr lang="zh-CN" altLang="en-US"/>
                    </a:p>
                  </a:txBody>
                  <a:tcPr/>
                </a:tc>
                <a:tc gridSpan="3">
                  <a:txBody>
                    <a:bodyPr/>
                    <a:lstStyle/>
                    <a:p>
                      <a:pPr algn="ctr" rtl="0" fontAlgn="ctr"/>
                      <a:r>
                        <a:rPr lang="en-US" sz="900" b="1" i="0" u="none" strike="noStrike" dirty="0">
                          <a:solidFill>
                            <a:srgbClr val="FFFFFF"/>
                          </a:solidFill>
                          <a:effectLst/>
                          <a:latin typeface="+mn-lt"/>
                          <a:ea typeface="+mn-ea"/>
                          <a:cs typeface="+mn-ea"/>
                          <a:sym typeface="+mn-lt"/>
                        </a:rPr>
                        <a:t>LY</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tcPr>
                </a:tc>
                <a:tc hMerge="1">
                  <a:txBody>
                    <a:bodyPr/>
                    <a:lstStyle/>
                    <a:p>
                      <a:endParaRPr lang="zh-CN" altLang="en-US"/>
                    </a:p>
                  </a:txBody>
                  <a:tcPr/>
                </a:tc>
                <a:tc hMerge="1">
                  <a:txBody>
                    <a:bodyPr/>
                    <a:lstStyle/>
                    <a:p>
                      <a:endParaRPr lang="zh-CN" altLang="en-US"/>
                    </a:p>
                  </a:txBody>
                  <a:tcPr/>
                </a:tc>
                <a:tc gridSpan="3">
                  <a:txBody>
                    <a:bodyPr/>
                    <a:lstStyle/>
                    <a:p>
                      <a:pPr algn="ctr" rtl="0" fontAlgn="ctr"/>
                      <a:r>
                        <a:rPr lang="en-US" sz="900" u="none" strike="noStrike" dirty="0">
                          <a:effectLst/>
                          <a:latin typeface="+mn-lt"/>
                          <a:ea typeface="+mn-ea"/>
                          <a:cs typeface="+mn-ea"/>
                          <a:sym typeface="+mn-lt"/>
                        </a:rPr>
                        <a:t>YOY</a:t>
                      </a:r>
                      <a:endParaRPr lang="en-US" sz="900" b="1" i="0" u="none" strike="noStrike" dirty="0">
                        <a:solidFill>
                          <a:srgbClr val="FFFFFF"/>
                        </a:solidFill>
                        <a:effectLst/>
                        <a:latin typeface="+mn-lt"/>
                        <a:ea typeface="+mn-ea"/>
                        <a:cs typeface="+mn-ea"/>
                        <a:sym typeface="+mn-lt"/>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tcPr>
                </a:tc>
                <a:tc hMerge="1">
                  <a:txBody>
                    <a:bodyPr/>
                    <a:lstStyle/>
                    <a:p>
                      <a:endParaRPr lang="zh-CN" altLang="en-US"/>
                    </a:p>
                  </a:txBody>
                  <a:tcPr/>
                </a:tc>
                <a:tc hMerge="1">
                  <a:txBody>
                    <a:bodyPr/>
                    <a:lstStyle/>
                    <a:p>
                      <a:endParaRPr lang="zh-CN" altLang="en-US"/>
                    </a:p>
                  </a:txBody>
                  <a:tcPr/>
                </a:tc>
                <a:tc gridSpan="3">
                  <a:txBody>
                    <a:bodyPr/>
                    <a:lstStyle/>
                    <a:p>
                      <a:pPr algn="ctr" rtl="0" fontAlgn="ctr"/>
                      <a:r>
                        <a:rPr lang="en-US" sz="900" b="1" i="0" u="none" strike="noStrike" dirty="0">
                          <a:solidFill>
                            <a:srgbClr val="FFFFFF"/>
                          </a:solidFill>
                          <a:effectLst/>
                          <a:latin typeface="+mn-lt"/>
                          <a:ea typeface="+mn-ea"/>
                          <a:cs typeface="+mn-ea"/>
                          <a:sym typeface="+mn-lt"/>
                        </a:rPr>
                        <a:t>EXCL. EXTRA PAID TARFFIC YOY</a:t>
                      </a:r>
                    </a:p>
                  </a:txBody>
                  <a:tcPr marL="0" marR="0" marT="0" marB="0" anchor="ctr">
                    <a:lnL w="12700" cap="flat" cmpd="sng" algn="ctr">
                      <a:solidFill>
                        <a:schemeClr val="tx1"/>
                      </a:solidFill>
                      <a:prstDash val="solid"/>
                      <a:round/>
                      <a:headEnd type="none" w="med" len="med"/>
                      <a:tailEnd type="none" w="med" len="med"/>
                    </a:lnL>
                    <a:lnR>
                      <a:noFill/>
                    </a:lnR>
                    <a:lnT>
                      <a:noFill/>
                    </a:lnT>
                    <a:lnB w="25400" cmpd="sng">
                      <a:noFill/>
                    </a:lnB>
                    <a:lnTlToBr w="12700" cmpd="sng">
                      <a:noFill/>
                      <a:prstDash val="solid"/>
                    </a:lnTlToBr>
                    <a:lnBlToTr w="12700" cmpd="sng">
                      <a:noFill/>
                      <a:prstDash val="solid"/>
                    </a:lnBlToTr>
                  </a:tcPr>
                </a:tc>
                <a:tc hMerge="1">
                  <a:txBody>
                    <a:bodyPr/>
                    <a:lstStyle/>
                    <a:p>
                      <a:pPr algn="ctr" rtl="0" fontAlgn="ctr"/>
                      <a:endParaRPr lang="en-US" sz="900" b="1" i="0" u="none" strike="noStrike" dirty="0">
                        <a:solidFill>
                          <a:srgbClr val="FFFFFF"/>
                        </a:solidFill>
                        <a:effectLst/>
                        <a:latin typeface="Dunhill-Regular" pitchFamily="50" charset="0"/>
                        <a:ea typeface="思源黑体 CN Normal" panose="020B0400000000000000" pitchFamily="34" charset="-122"/>
                        <a:cs typeface="+mn-ea"/>
                        <a:sym typeface="Dunhill-Regular" pitchFamily="50"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tcPr>
                </a:tc>
                <a:tc hMerge="1">
                  <a:txBody>
                    <a:bodyPr/>
                    <a:lstStyle/>
                    <a:p>
                      <a:pPr algn="ctr" rtl="0" fontAlgn="ctr"/>
                      <a:endParaRPr lang="en-US" sz="900" b="1" i="0" u="none" strike="noStrike" dirty="0">
                        <a:solidFill>
                          <a:srgbClr val="FFFFFF"/>
                        </a:solidFill>
                        <a:effectLst/>
                        <a:latin typeface="Dunhill-Regular" pitchFamily="50" charset="0"/>
                        <a:ea typeface="思源黑体 CN Normal" panose="020B0400000000000000" pitchFamily="34" charset="-122"/>
                        <a:cs typeface="+mn-ea"/>
                        <a:sym typeface="Dunhill-Regular" pitchFamily="50" charset="0"/>
                      </a:endParaRPr>
                    </a:p>
                  </a:txBody>
                  <a:tcPr marL="0" marR="0" marT="0" marB="0" anchor="ctr">
                    <a:lnL w="12700" cap="flat" cmpd="sng" algn="ctr">
                      <a:solidFill>
                        <a:schemeClr val="tx1"/>
                      </a:solidFill>
                      <a:prstDash val="solid"/>
                      <a:round/>
                      <a:headEnd type="none" w="med" len="med"/>
                      <a:tailEnd type="none" w="med" len="med"/>
                    </a:lnL>
                    <a:lnR>
                      <a:noFill/>
                    </a:lnR>
                    <a:lnT>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2810780755"/>
                  </a:ext>
                </a:extLst>
              </a:tr>
              <a:tr h="230792">
                <a:tc vMerge="1">
                  <a:txBody>
                    <a:bodyPr/>
                    <a:lstStyle/>
                    <a:p>
                      <a:endParaRPr lang="zh-CN" altLang="en-US"/>
                    </a:p>
                  </a:txBody>
                  <a:tcPr/>
                </a:tc>
                <a:tc vMerge="1">
                  <a:txBody>
                    <a:bodyPr/>
                    <a:lstStyle/>
                    <a:p>
                      <a:endParaRPr lang="zh-CN" altLang="en-US"/>
                    </a:p>
                  </a:txBody>
                  <a:tcPr/>
                </a:tc>
                <a:tc>
                  <a:txBody>
                    <a:bodyPr/>
                    <a:lstStyle/>
                    <a:p>
                      <a:pPr algn="ctr" rtl="0" fontAlgn="ctr"/>
                      <a:r>
                        <a:rPr lang="en-US" sz="900" b="0" i="0" u="none" strike="noStrike" dirty="0">
                          <a:solidFill>
                            <a:schemeClr val="bg1"/>
                          </a:solidFill>
                          <a:effectLst/>
                          <a:latin typeface="+mn-lt"/>
                          <a:ea typeface="+mn-ea"/>
                          <a:cs typeface="+mn-ea"/>
                          <a:sym typeface="+mn-lt"/>
                        </a:rPr>
                        <a:t>DUN</a:t>
                      </a:r>
                    </a:p>
                  </a:txBody>
                  <a:tcPr marL="0" marR="0" marT="0" marB="0" anchor="ctr">
                    <a:lnL w="12700" cap="flat" cmpd="sng" algn="ctr">
                      <a:solidFill>
                        <a:schemeClr val="tx1"/>
                      </a:solidFill>
                      <a:prstDash val="solid"/>
                      <a:round/>
                      <a:headEnd type="none" w="med" len="med"/>
                      <a:tailEnd type="none" w="med" len="med"/>
                    </a:lnL>
                    <a:lnR>
                      <a:noFill/>
                    </a:lnR>
                    <a:lnT w="25400" cmpd="sng">
                      <a:noFill/>
                    </a:lnT>
                    <a:lnB>
                      <a:noFill/>
                    </a:lnB>
                    <a:lnTlToBr w="12700" cmpd="sng">
                      <a:noFill/>
                      <a:prstDash val="solid"/>
                    </a:lnTlToBr>
                    <a:lnBlToTr w="12700" cmpd="sng">
                      <a:noFill/>
                      <a:prstDash val="solid"/>
                    </a:lnBlToTr>
                    <a:solidFill>
                      <a:schemeClr val="tx1"/>
                    </a:solidFill>
                  </a:tcPr>
                </a:tc>
                <a:tc>
                  <a:txBody>
                    <a:bodyPr/>
                    <a:lstStyle/>
                    <a:p>
                      <a:pPr algn="ctr" rtl="0" fontAlgn="ctr"/>
                      <a:r>
                        <a:rPr lang="en-US" sz="900" u="none" strike="noStrike" dirty="0">
                          <a:solidFill>
                            <a:schemeClr val="bg1"/>
                          </a:solidFill>
                          <a:effectLst/>
                          <a:latin typeface="+mn-lt"/>
                          <a:ea typeface="+mn-ea"/>
                          <a:cs typeface="+mn-ea"/>
                          <a:sym typeface="+mn-lt"/>
                        </a:rPr>
                        <a:t>ZEGNA</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chemeClr val="tx1"/>
                    </a:solidFill>
                  </a:tcPr>
                </a:tc>
                <a:tc>
                  <a:txBody>
                    <a:bodyPr/>
                    <a:lstStyle/>
                    <a:p>
                      <a:pPr algn="ctr" rtl="0" fontAlgn="ctr"/>
                      <a:r>
                        <a:rPr lang="en-US" sz="900" u="none" strike="noStrike">
                          <a:solidFill>
                            <a:schemeClr val="bg1"/>
                          </a:solidFill>
                          <a:effectLst/>
                          <a:latin typeface="+mn-lt"/>
                          <a:ea typeface="+mn-ea"/>
                          <a:cs typeface="+mn-ea"/>
                          <a:sym typeface="+mn-lt"/>
                        </a:rPr>
                        <a:t>BC</a:t>
                      </a:r>
                      <a:endParaRPr lang="en-US" sz="900" b="0" i="0" u="none" strike="noStrike">
                        <a:solidFill>
                          <a:schemeClr val="bg1"/>
                        </a:solidFill>
                        <a:effectLst/>
                        <a:latin typeface="+mn-lt"/>
                        <a:ea typeface="+mn-ea"/>
                        <a:cs typeface="+mn-ea"/>
                        <a:sym typeface="+mn-lt"/>
                      </a:endParaRPr>
                    </a:p>
                  </a:txBody>
                  <a:tcPr marL="0" marR="0" marT="0" marB="0" anchor="ctr">
                    <a:lnL>
                      <a:noFill/>
                    </a:lnL>
                    <a:lnR w="12700" cap="flat" cmpd="sng" algn="ctr">
                      <a:solidFill>
                        <a:schemeClr val="tx1"/>
                      </a:solidFill>
                      <a:prstDash val="solid"/>
                      <a:round/>
                      <a:headEnd type="none" w="med" len="med"/>
                      <a:tailEnd type="none" w="med" len="med"/>
                    </a:lnR>
                    <a:lnT w="25400" cmpd="sng">
                      <a:noFill/>
                    </a:lnT>
                    <a:lnB>
                      <a:noFill/>
                    </a:lnB>
                    <a:lnTlToBr w="12700" cmpd="sng">
                      <a:noFill/>
                      <a:prstDash val="solid"/>
                    </a:lnTlToBr>
                    <a:lnBlToTr w="12700" cmpd="sng">
                      <a:noFill/>
                      <a:prstDash val="solid"/>
                    </a:lnBlToTr>
                    <a:solidFill>
                      <a:schemeClr val="tx1"/>
                    </a:solidFill>
                  </a:tcPr>
                </a:tc>
                <a:tc>
                  <a:txBody>
                    <a:bodyPr/>
                    <a:lstStyle/>
                    <a:p>
                      <a:pPr algn="ctr" rtl="0" fontAlgn="ctr"/>
                      <a:r>
                        <a:rPr lang="en-US" sz="900" u="none" strike="noStrike" dirty="0">
                          <a:solidFill>
                            <a:schemeClr val="bg1"/>
                          </a:solidFill>
                          <a:effectLst/>
                          <a:latin typeface="+mn-lt"/>
                          <a:ea typeface="+mn-ea"/>
                          <a:cs typeface="+mn-ea"/>
                          <a:sym typeface="+mn-lt"/>
                        </a:rPr>
                        <a:t>DUNHILL</a:t>
                      </a:r>
                      <a:endParaRPr lang="en-US" sz="900" b="0" i="0" u="none" strike="noStrike" dirty="0">
                        <a:solidFill>
                          <a:schemeClr val="bg1"/>
                        </a:solidFill>
                        <a:effectLst/>
                        <a:latin typeface="+mn-lt"/>
                        <a:ea typeface="+mn-ea"/>
                        <a:cs typeface="+mn-ea"/>
                        <a:sym typeface="+mn-lt"/>
                      </a:endParaRPr>
                    </a:p>
                  </a:txBody>
                  <a:tcPr marL="0" marR="0" marT="0" marB="0" anchor="ctr">
                    <a:lnL w="12700" cap="flat" cmpd="sng" algn="ctr">
                      <a:solidFill>
                        <a:schemeClr val="tx1"/>
                      </a:solidFill>
                      <a:prstDash val="solid"/>
                      <a:round/>
                      <a:headEnd type="none" w="med" len="med"/>
                      <a:tailEnd type="none" w="med" len="med"/>
                    </a:lnL>
                    <a:lnR>
                      <a:noFill/>
                    </a:lnR>
                    <a:lnT w="25400" cmpd="sng">
                      <a:noFill/>
                    </a:lnT>
                    <a:lnB>
                      <a:noFill/>
                    </a:lnB>
                    <a:lnTlToBr w="12700" cmpd="sng">
                      <a:noFill/>
                      <a:prstDash val="solid"/>
                    </a:lnTlToBr>
                    <a:lnBlToTr w="12700" cmpd="sng">
                      <a:noFill/>
                      <a:prstDash val="solid"/>
                    </a:lnBlToTr>
                    <a:solidFill>
                      <a:schemeClr val="tx1"/>
                    </a:solidFill>
                  </a:tcPr>
                </a:tc>
                <a:tc>
                  <a:txBody>
                    <a:bodyPr/>
                    <a:lstStyle/>
                    <a:p>
                      <a:pPr algn="ctr" rtl="0" fontAlgn="ctr"/>
                      <a:r>
                        <a:rPr lang="en-US" sz="900" u="none" strike="noStrike">
                          <a:solidFill>
                            <a:schemeClr val="bg1"/>
                          </a:solidFill>
                          <a:effectLst/>
                          <a:latin typeface="+mn-lt"/>
                          <a:ea typeface="+mn-ea"/>
                          <a:cs typeface="+mn-ea"/>
                          <a:sym typeface="+mn-lt"/>
                        </a:rPr>
                        <a:t>ZEGNA</a:t>
                      </a:r>
                      <a:endParaRPr lang="en-US" sz="900" b="0" i="0" u="none" strike="noStrike">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chemeClr val="tx1"/>
                    </a:solidFill>
                  </a:tcPr>
                </a:tc>
                <a:tc>
                  <a:txBody>
                    <a:bodyPr/>
                    <a:lstStyle/>
                    <a:p>
                      <a:pPr algn="ctr" rtl="0" fontAlgn="ctr"/>
                      <a:r>
                        <a:rPr lang="en-US" sz="900" u="none" strike="noStrike">
                          <a:solidFill>
                            <a:schemeClr val="bg1"/>
                          </a:solidFill>
                          <a:effectLst/>
                          <a:latin typeface="+mn-lt"/>
                          <a:ea typeface="+mn-ea"/>
                          <a:cs typeface="+mn-ea"/>
                          <a:sym typeface="+mn-lt"/>
                        </a:rPr>
                        <a:t>BC</a:t>
                      </a:r>
                      <a:endParaRPr lang="en-US" sz="900" b="0" i="0" u="none" strike="noStrike">
                        <a:solidFill>
                          <a:schemeClr val="bg1"/>
                        </a:solidFill>
                        <a:effectLst/>
                        <a:latin typeface="+mn-lt"/>
                        <a:ea typeface="+mn-ea"/>
                        <a:cs typeface="+mn-ea"/>
                        <a:sym typeface="+mn-lt"/>
                      </a:endParaRPr>
                    </a:p>
                  </a:txBody>
                  <a:tcPr marL="0" marR="0" marT="0" marB="0" anchor="ctr">
                    <a:lnL>
                      <a:noFill/>
                    </a:lnL>
                    <a:lnR w="12700" cap="flat" cmpd="sng" algn="ctr">
                      <a:solidFill>
                        <a:schemeClr val="tx1"/>
                      </a:solidFill>
                      <a:prstDash val="solid"/>
                      <a:round/>
                      <a:headEnd type="none" w="med" len="med"/>
                      <a:tailEnd type="none" w="med" len="med"/>
                    </a:lnR>
                    <a:lnT w="25400" cmpd="sng">
                      <a:noFill/>
                    </a:lnT>
                    <a:lnB>
                      <a:noFill/>
                    </a:lnB>
                    <a:lnTlToBr w="12700" cmpd="sng">
                      <a:noFill/>
                      <a:prstDash val="solid"/>
                    </a:lnTlToBr>
                    <a:lnBlToTr w="12700" cmpd="sng">
                      <a:noFill/>
                      <a:prstDash val="solid"/>
                    </a:lnBlToTr>
                    <a:solidFill>
                      <a:schemeClr val="tx1"/>
                    </a:solidFill>
                  </a:tcPr>
                </a:tc>
                <a:tc>
                  <a:txBody>
                    <a:bodyPr/>
                    <a:lstStyle/>
                    <a:p>
                      <a:pPr algn="ctr" rtl="0" fontAlgn="ctr"/>
                      <a:r>
                        <a:rPr lang="en-US" sz="900" u="none" strike="noStrike" dirty="0">
                          <a:solidFill>
                            <a:schemeClr val="bg1"/>
                          </a:solidFill>
                          <a:effectLst/>
                          <a:latin typeface="+mn-lt"/>
                          <a:ea typeface="+mn-ea"/>
                          <a:cs typeface="+mn-ea"/>
                          <a:sym typeface="+mn-lt"/>
                        </a:rPr>
                        <a:t>DUNHILL</a:t>
                      </a:r>
                      <a:endParaRPr lang="en-US" sz="900" b="0" i="0" u="none" strike="noStrike" dirty="0">
                        <a:solidFill>
                          <a:schemeClr val="bg1"/>
                        </a:solidFill>
                        <a:effectLst/>
                        <a:latin typeface="+mn-lt"/>
                        <a:ea typeface="+mn-ea"/>
                        <a:cs typeface="+mn-ea"/>
                        <a:sym typeface="+mn-lt"/>
                      </a:endParaRPr>
                    </a:p>
                  </a:txBody>
                  <a:tcPr marL="0" marR="0" marT="0" marB="0" anchor="ctr">
                    <a:lnL w="12700" cap="flat" cmpd="sng" algn="ctr">
                      <a:solidFill>
                        <a:schemeClr val="tx1"/>
                      </a:solidFill>
                      <a:prstDash val="solid"/>
                      <a:round/>
                      <a:headEnd type="none" w="med" len="med"/>
                      <a:tailEnd type="none" w="med" len="med"/>
                    </a:lnL>
                    <a:lnR>
                      <a:noFill/>
                    </a:lnR>
                    <a:lnT w="25400" cmpd="sng">
                      <a:noFill/>
                    </a:lnT>
                    <a:lnB>
                      <a:noFill/>
                    </a:lnB>
                    <a:lnTlToBr w="12700" cmpd="sng">
                      <a:noFill/>
                      <a:prstDash val="solid"/>
                    </a:lnTlToBr>
                    <a:lnBlToTr w="12700" cmpd="sng">
                      <a:noFill/>
                      <a:prstDash val="solid"/>
                    </a:lnBlToTr>
                    <a:solidFill>
                      <a:schemeClr val="tx1"/>
                    </a:solidFill>
                  </a:tcPr>
                </a:tc>
                <a:tc>
                  <a:txBody>
                    <a:bodyPr/>
                    <a:lstStyle/>
                    <a:p>
                      <a:pPr algn="ctr" rtl="0" fontAlgn="ctr"/>
                      <a:r>
                        <a:rPr lang="en-US" sz="900" u="none" strike="noStrike" dirty="0">
                          <a:solidFill>
                            <a:schemeClr val="bg1"/>
                          </a:solidFill>
                          <a:effectLst/>
                          <a:latin typeface="+mn-lt"/>
                          <a:ea typeface="+mn-ea"/>
                          <a:cs typeface="+mn-ea"/>
                          <a:sym typeface="+mn-lt"/>
                        </a:rPr>
                        <a:t>ZEGNA</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chemeClr val="tx1"/>
                    </a:solidFill>
                  </a:tcPr>
                </a:tc>
                <a:tc>
                  <a:txBody>
                    <a:bodyPr/>
                    <a:lstStyle/>
                    <a:p>
                      <a:pPr algn="ctr" rtl="0" fontAlgn="ctr"/>
                      <a:r>
                        <a:rPr lang="en-US" sz="900" u="none" strike="noStrike" dirty="0">
                          <a:solidFill>
                            <a:schemeClr val="bg1"/>
                          </a:solidFill>
                          <a:effectLst/>
                          <a:latin typeface="+mn-lt"/>
                          <a:ea typeface="+mn-ea"/>
                          <a:cs typeface="+mn-ea"/>
                          <a:sym typeface="+mn-lt"/>
                        </a:rPr>
                        <a:t>BC</a:t>
                      </a:r>
                      <a:endParaRPr lang="en-US" sz="900" b="0" i="0" u="none" strike="noStrike" dirty="0">
                        <a:solidFill>
                          <a:schemeClr val="bg1"/>
                        </a:solidFill>
                        <a:effectLst/>
                        <a:latin typeface="+mn-lt"/>
                        <a:ea typeface="+mn-ea"/>
                        <a:cs typeface="+mn-ea"/>
                        <a:sym typeface="+mn-lt"/>
                      </a:endParaRPr>
                    </a:p>
                  </a:txBody>
                  <a:tcPr marL="0" marR="0" marT="0" marB="0" anchor="ctr">
                    <a:lnL>
                      <a:noFill/>
                    </a:lnL>
                    <a:lnR w="12700" cap="flat" cmpd="sng" algn="ctr">
                      <a:solidFill>
                        <a:schemeClr val="tx1"/>
                      </a:solidFill>
                      <a:prstDash val="solid"/>
                      <a:round/>
                      <a:headEnd type="none" w="med" len="med"/>
                      <a:tailEnd type="none" w="med" len="med"/>
                    </a:lnR>
                    <a:lnT w="25400" cmpd="sng">
                      <a:noFill/>
                    </a:lnT>
                    <a:lnB>
                      <a:noFill/>
                    </a:lnB>
                    <a:lnTlToBr w="12700" cmpd="sng">
                      <a:noFill/>
                      <a:prstDash val="solid"/>
                    </a:lnTlToBr>
                    <a:lnBlToTr w="12700" cmpd="sng">
                      <a:noFill/>
                      <a:prstDash val="solid"/>
                    </a:lnBlToTr>
                    <a:solidFill>
                      <a:schemeClr val="tx1"/>
                    </a:solidFill>
                  </a:tcPr>
                </a:tc>
                <a:tc>
                  <a:txBody>
                    <a:bodyPr/>
                    <a:lstStyle/>
                    <a:p>
                      <a:pPr algn="ctr" rtl="0" fontAlgn="ctr"/>
                      <a:r>
                        <a:rPr lang="en-US" sz="900" u="none" strike="noStrike" dirty="0">
                          <a:solidFill>
                            <a:schemeClr val="bg1"/>
                          </a:solidFill>
                          <a:effectLst/>
                          <a:latin typeface="+mn-lt"/>
                          <a:ea typeface="+mn-ea"/>
                          <a:cs typeface="+mn-ea"/>
                          <a:sym typeface="+mn-lt"/>
                        </a:rPr>
                        <a:t>DUNHILL</a:t>
                      </a:r>
                      <a:endParaRPr lang="en-US" sz="900" b="0" i="0" u="none" strike="noStrike" dirty="0">
                        <a:solidFill>
                          <a:schemeClr val="bg1"/>
                        </a:solidFill>
                        <a:effectLst/>
                        <a:latin typeface="+mn-lt"/>
                        <a:ea typeface="+mn-ea"/>
                        <a:cs typeface="+mn-ea"/>
                        <a:sym typeface="+mn-lt"/>
                      </a:endParaRPr>
                    </a:p>
                  </a:txBody>
                  <a:tcPr marL="0" marR="0" marT="0" marB="0" anchor="ctr">
                    <a:lnL w="12700" cap="flat" cmpd="sng" algn="ctr">
                      <a:solidFill>
                        <a:schemeClr val="tx1"/>
                      </a:solidFill>
                      <a:prstDash val="solid"/>
                      <a:round/>
                      <a:headEnd type="none" w="med" len="med"/>
                      <a:tailEnd type="none" w="med" len="med"/>
                    </a:lnL>
                    <a:lnR>
                      <a:noFill/>
                    </a:lnR>
                    <a:lnT w="25400" cmpd="sng">
                      <a:noFill/>
                    </a:lnT>
                    <a:lnB>
                      <a:noFill/>
                    </a:lnB>
                    <a:lnTlToBr w="12700" cmpd="sng">
                      <a:noFill/>
                      <a:prstDash val="solid"/>
                    </a:lnTlToBr>
                    <a:lnBlToTr w="12700" cmpd="sng">
                      <a:noFill/>
                      <a:prstDash val="solid"/>
                    </a:lnBlToTr>
                    <a:solidFill>
                      <a:schemeClr val="tx1"/>
                    </a:solidFill>
                  </a:tcPr>
                </a:tc>
                <a:tc>
                  <a:txBody>
                    <a:bodyPr/>
                    <a:lstStyle/>
                    <a:p>
                      <a:pPr algn="ctr" rtl="0" fontAlgn="ctr"/>
                      <a:r>
                        <a:rPr lang="en-US" sz="900" u="none" strike="noStrike" dirty="0">
                          <a:solidFill>
                            <a:schemeClr val="bg1"/>
                          </a:solidFill>
                          <a:effectLst/>
                          <a:latin typeface="+mn-lt"/>
                          <a:ea typeface="+mn-ea"/>
                          <a:cs typeface="+mn-ea"/>
                          <a:sym typeface="+mn-lt"/>
                        </a:rPr>
                        <a:t>ZEGNA</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chemeClr val="tx1"/>
                    </a:solidFill>
                  </a:tcPr>
                </a:tc>
                <a:tc>
                  <a:txBody>
                    <a:bodyPr/>
                    <a:lstStyle/>
                    <a:p>
                      <a:pPr algn="ctr" rtl="0" fontAlgn="ctr"/>
                      <a:r>
                        <a:rPr lang="en-US" sz="900" u="none" strike="noStrike" dirty="0">
                          <a:solidFill>
                            <a:schemeClr val="bg1"/>
                          </a:solidFill>
                          <a:effectLst/>
                          <a:latin typeface="+mn-lt"/>
                          <a:ea typeface="+mn-ea"/>
                          <a:cs typeface="+mn-ea"/>
                          <a:sym typeface="+mn-lt"/>
                        </a:rPr>
                        <a:t>BC</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71998866"/>
                  </a:ext>
                </a:extLst>
              </a:tr>
              <a:tr h="230792">
                <a:tc rowSpan="6">
                  <a:txBody>
                    <a:bodyPr/>
                    <a:lstStyle/>
                    <a:p>
                      <a:pPr algn="ctr" rtl="0" fontAlgn="ctr"/>
                      <a:r>
                        <a:rPr lang="en-US" sz="900" u="none" strike="noStrike" dirty="0">
                          <a:solidFill>
                            <a:schemeClr val="tx1"/>
                          </a:solidFill>
                          <a:effectLst/>
                          <a:latin typeface="+mn-lt"/>
                          <a:ea typeface="+mn-ea"/>
                          <a:cs typeface="+mn-ea"/>
                          <a:sym typeface="+mn-lt"/>
                        </a:rPr>
                        <a:t>DEC</a:t>
                      </a:r>
                      <a:endParaRPr lang="en-US" sz="900" b="1" i="0" u="none" strike="noStrike" dirty="0">
                        <a:solidFill>
                          <a:schemeClr val="tx1"/>
                        </a:solidFill>
                        <a:effectLst/>
                        <a:latin typeface="+mn-lt"/>
                        <a:ea typeface="+mn-ea"/>
                        <a:cs typeface="+mn-ea"/>
                        <a:sym typeface="+mn-lt"/>
                      </a:endParaRPr>
                    </a:p>
                  </a:txBody>
                  <a:tcPr marL="0" marR="0" marT="0" marB="0" anchor="ctr">
                    <a:lnT w="25400" cmpd="sng">
                      <a:noFill/>
                    </a:lnT>
                    <a:lnB w="12700" cap="flat" cmpd="sng" algn="ctr">
                      <a:solidFill>
                        <a:schemeClr val="tx1"/>
                      </a:solidFill>
                      <a:prstDash val="solid"/>
                      <a:round/>
                      <a:headEnd type="none" w="med" len="med"/>
                      <a:tailEnd type="none" w="med" len="med"/>
                    </a:lnB>
                    <a:noFill/>
                  </a:tcPr>
                </a:tc>
                <a:tc>
                  <a:txBody>
                    <a:bodyPr/>
                    <a:lstStyle/>
                    <a:p>
                      <a:pPr algn="ctr" rtl="0" fontAlgn="ctr"/>
                      <a:r>
                        <a:rPr lang="en-US" sz="900" b="1" i="0" u="none" strike="noStrike" dirty="0">
                          <a:solidFill>
                            <a:srgbClr val="000000"/>
                          </a:solidFill>
                          <a:effectLst/>
                          <a:latin typeface="+mn-lt"/>
                          <a:ea typeface="+mn-ea"/>
                          <a:cs typeface="+mn-ea"/>
                          <a:sym typeface="+mn-lt"/>
                        </a:rPr>
                        <a:t>PAID</a:t>
                      </a:r>
                    </a:p>
                  </a:txBody>
                  <a:tcPr marL="0" marR="0" marT="0" marB="0" anchor="ctr">
                    <a:lnR w="12700" cap="flat" cmpd="sng" algn="ctr">
                      <a:solidFill>
                        <a:schemeClr val="tx1"/>
                      </a:solidFill>
                      <a:prstDash val="solid"/>
                      <a:round/>
                      <a:headEnd type="none" w="med" len="med"/>
                      <a:tailEnd type="none" w="med" len="med"/>
                    </a:lnR>
                    <a:lnT w="25400" cmpd="sng">
                      <a:noFill/>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dirty="0">
                          <a:solidFill>
                            <a:srgbClr val="000000"/>
                          </a:solidFill>
                          <a:effectLst/>
                          <a:latin typeface="+mn-lt"/>
                          <a:ea typeface="+mn-ea"/>
                          <a:cs typeface="+mn-ea"/>
                          <a:sym typeface="+mn-lt"/>
                        </a:rPr>
                        <a:t>0.38M</a:t>
                      </a:r>
                    </a:p>
                  </a:txBody>
                  <a:tcPr marL="0" marR="0" marT="0" marB="0" anchor="ctr">
                    <a:lnL w="12700" cap="flat" cmpd="sng" algn="ctr">
                      <a:solidFill>
                        <a:schemeClr val="tx1"/>
                      </a:solidFill>
                      <a:prstDash val="solid"/>
                      <a:round/>
                      <a:headEnd type="none" w="med" len="med"/>
                      <a:tailEnd type="none" w="med" len="med"/>
                    </a:lnL>
                    <a:lnT>
                      <a:noFill/>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0.28M</a:t>
                      </a:r>
                    </a:p>
                  </a:txBody>
                  <a:tcPr marL="0" marR="0" marT="0" marB="0" anchor="ctr">
                    <a:lnT>
                      <a:noFill/>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0.62M</a:t>
                      </a:r>
                    </a:p>
                  </a:txBody>
                  <a:tcPr marL="0" marR="0" marT="0" marB="0" anchor="ctr">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0.22M</a:t>
                      </a:r>
                    </a:p>
                  </a:txBody>
                  <a:tcPr marL="0" marR="0" marT="0" marB="0" anchor="ctr">
                    <a:lnL w="12700" cap="flat" cmpd="sng" algn="ctr">
                      <a:solidFill>
                        <a:schemeClr val="tx1"/>
                      </a:solidFill>
                      <a:prstDash val="solid"/>
                      <a:round/>
                      <a:headEnd type="none" w="med" len="med"/>
                      <a:tailEnd type="none" w="med" len="med"/>
                    </a:lnL>
                    <a:lnT>
                      <a:noFill/>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0.43M</a:t>
                      </a:r>
                    </a:p>
                  </a:txBody>
                  <a:tcPr marL="0" marR="0" marT="0" marB="0" anchor="ctr">
                    <a:lnT>
                      <a:noFill/>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0.52M</a:t>
                      </a:r>
                    </a:p>
                  </a:txBody>
                  <a:tcPr marL="0" marR="0" marT="0" marB="0" anchor="ctr">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+72%</a:t>
                      </a:r>
                    </a:p>
                  </a:txBody>
                  <a:tcPr marL="0" marR="0" marT="0" marB="0" anchor="ctr">
                    <a:lnL w="12700" cap="flat" cmpd="sng" algn="ctr">
                      <a:solidFill>
                        <a:schemeClr val="tx1"/>
                      </a:solidFill>
                      <a:prstDash val="solid"/>
                      <a:round/>
                      <a:headEnd type="none" w="med" len="med"/>
                      <a:tailEnd type="none" w="med" len="med"/>
                    </a:lnL>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C00000"/>
                          </a:solidFill>
                          <a:effectLst/>
                          <a:latin typeface="+mn-lt"/>
                          <a:ea typeface="+mn-ea"/>
                          <a:cs typeface="+mn-ea"/>
                          <a:sym typeface="+mn-lt"/>
                        </a:rPr>
                        <a:t>-34%</a:t>
                      </a:r>
                    </a:p>
                  </a:txBody>
                  <a:tcPr marL="0" marR="0" marT="0" marB="0" anchor="ct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+20%</a:t>
                      </a:r>
                    </a:p>
                  </a:txBody>
                  <a:tcPr marL="0" marR="0" marT="0" marB="0" anchor="ctr">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B050"/>
                          </a:solidFill>
                          <a:effectLst/>
                          <a:latin typeface="+mn-lt"/>
                          <a:ea typeface="+mn-ea"/>
                          <a:cs typeface="+mn-ea"/>
                          <a:sym typeface="+mn-lt"/>
                        </a:rPr>
                        <a:t>+84%</a:t>
                      </a:r>
                    </a:p>
                  </a:txBody>
                  <a:tcPr marL="0" marR="0" marT="0" marB="0" anchor="ctr">
                    <a:lnL w="12700" cap="flat" cmpd="sng" algn="ctr">
                      <a:solidFill>
                        <a:schemeClr val="tx1"/>
                      </a:solidFill>
                      <a:prstDash val="solid"/>
                      <a:round/>
                      <a:headEnd type="none" w="med" len="med"/>
                      <a:tailEnd type="none" w="med" len="med"/>
                    </a:lnL>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C00000"/>
                          </a:solidFill>
                          <a:effectLst/>
                          <a:latin typeface="+mn-lt"/>
                          <a:ea typeface="+mn-ea"/>
                          <a:cs typeface="+mn-ea"/>
                          <a:sym typeface="+mn-lt"/>
                        </a:rPr>
                        <a:t>-40%</a:t>
                      </a:r>
                    </a:p>
                  </a:txBody>
                  <a:tcPr marL="0" marR="0" marT="0" marB="0" anchor="ct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+24%</a:t>
                      </a:r>
                    </a:p>
                  </a:txBody>
                  <a:tcPr marL="0" marR="0" marT="0" marB="0" anchor="ctr">
                    <a:lnT>
                      <a:noFill/>
                    </a:lnT>
                    <a:lnB w="12700" cap="flat" cmpd="sng" algn="ctr">
                      <a:noFill/>
                      <a:prstDash val="solid"/>
                      <a:round/>
                      <a:headEnd type="none" w="med" len="med"/>
                      <a:tailEnd type="none" w="med" len="med"/>
                    </a:lnB>
                    <a:noFill/>
                  </a:tcPr>
                </a:tc>
                <a:extLst>
                  <a:ext uri="{0D108BD9-81ED-4DB2-BD59-A6C34878D82A}">
                    <a16:rowId xmlns:a16="http://schemas.microsoft.com/office/drawing/2014/main" val="607608691"/>
                  </a:ext>
                </a:extLst>
              </a:tr>
              <a:tr h="230792">
                <a:tc vMerge="1">
                  <a:txBody>
                    <a:bodyPr/>
                    <a:lstStyle/>
                    <a:p>
                      <a:endParaRPr lang="zh-CN" altLang="en-US"/>
                    </a:p>
                  </a:txBody>
                  <a:tcPr/>
                </a:tc>
                <a:tc>
                  <a:txBody>
                    <a:bodyPr/>
                    <a:lstStyle/>
                    <a:p>
                      <a:pPr algn="ctr" rtl="0" fontAlgn="ctr"/>
                      <a:r>
                        <a:rPr lang="en-US" sz="900" b="1" i="0" u="none" strike="noStrike" dirty="0">
                          <a:solidFill>
                            <a:srgbClr val="000000"/>
                          </a:solidFill>
                          <a:effectLst/>
                          <a:latin typeface="+mn-lt"/>
                          <a:ea typeface="+mn-ea"/>
                          <a:cs typeface="+mn-ea"/>
                          <a:sym typeface="+mn-lt"/>
                        </a:rPr>
                        <a:t>NON-PAID</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0.22M</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0.24M</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0.55M</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0.14M</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0.21M</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0.17M</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+59%</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+14%</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+217%</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+59%</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+14%</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+217%</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969455129"/>
                  </a:ext>
                </a:extLst>
              </a:tr>
              <a:tr h="230792">
                <a:tc vMerge="1">
                  <a:txBody>
                    <a:bodyPr/>
                    <a:lstStyle/>
                    <a:p>
                      <a:endParaRPr lang="zh-CN" altLang="en-US"/>
                    </a:p>
                  </a:txBody>
                  <a:tcPr/>
                </a:tc>
                <a:tc>
                  <a:txBody>
                    <a:bodyPr/>
                    <a:lstStyle/>
                    <a:p>
                      <a:pPr algn="ctr" rtl="0" fontAlgn="ctr"/>
                      <a:r>
                        <a:rPr lang="en-US" sz="900" b="1" i="0" u="none" strike="noStrike" dirty="0">
                          <a:solidFill>
                            <a:srgbClr val="000000"/>
                          </a:solidFill>
                          <a:effectLst/>
                          <a:latin typeface="+mn-lt"/>
                          <a:ea typeface="+mn-ea"/>
                          <a:cs typeface="+mn-ea"/>
                          <a:sym typeface="+mn-lt"/>
                        </a:rPr>
                        <a:t>PAID%</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64%</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54%</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53%</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62%</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67%</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75%</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00B050"/>
                          </a:solidFill>
                          <a:effectLst/>
                          <a:latin typeface="+mn-lt"/>
                          <a:ea typeface="+mn-ea"/>
                          <a:cs typeface="+mn-ea"/>
                          <a:sym typeface="+mn-lt"/>
                        </a:rPr>
                        <a:t>+2PP</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C00000"/>
                          </a:solidFill>
                          <a:effectLst/>
                          <a:latin typeface="+mn-lt"/>
                          <a:ea typeface="+mn-ea"/>
                          <a:cs typeface="+mn-ea"/>
                          <a:sym typeface="+mn-lt"/>
                        </a:rPr>
                        <a:t>-13PP</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C00000"/>
                          </a:solidFill>
                          <a:effectLst/>
                          <a:latin typeface="+mn-lt"/>
                          <a:ea typeface="+mn-ea"/>
                          <a:cs typeface="+mn-ea"/>
                          <a:sym typeface="+mn-lt"/>
                        </a:rPr>
                        <a:t>-22PP</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00B050"/>
                          </a:solidFill>
                          <a:effectLst/>
                          <a:latin typeface="+mn-lt"/>
                          <a:ea typeface="+mn-ea"/>
                          <a:cs typeface="+mn-ea"/>
                          <a:sym typeface="+mn-lt"/>
                        </a:rPr>
                        <a:t>+3PP</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C00000"/>
                          </a:solidFill>
                          <a:effectLst/>
                          <a:latin typeface="+mn-lt"/>
                          <a:ea typeface="+mn-ea"/>
                          <a:cs typeface="+mn-ea"/>
                          <a:sym typeface="+mn-lt"/>
                        </a:rPr>
                        <a:t>-15PP</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C00000"/>
                          </a:solidFill>
                          <a:effectLst/>
                          <a:latin typeface="+mn-lt"/>
                          <a:ea typeface="+mn-ea"/>
                          <a:cs typeface="+mn-ea"/>
                          <a:sym typeface="+mn-lt"/>
                        </a:rPr>
                        <a:t>-22PP</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76613617"/>
                  </a:ext>
                </a:extLst>
              </a:tr>
              <a:tr h="280063">
                <a:tc vMerge="1">
                  <a:txBody>
                    <a:bodyPr/>
                    <a:lstStyle/>
                    <a:p>
                      <a:endParaRPr lang="zh-CN" altLang="en-US"/>
                    </a:p>
                  </a:txBody>
                  <a:tcPr/>
                </a:tc>
                <a:tc>
                  <a:txBody>
                    <a:bodyPr/>
                    <a:lstStyle/>
                    <a:p>
                      <a:pPr algn="ctr" rtl="0" fontAlgn="ctr"/>
                      <a:r>
                        <a:rPr lang="en-US" sz="900" b="1" i="0" u="none" strike="noStrike" dirty="0">
                          <a:solidFill>
                            <a:srgbClr val="000000"/>
                          </a:solidFill>
                          <a:effectLst/>
                          <a:latin typeface="+mn-lt"/>
                          <a:ea typeface="+mn-ea"/>
                          <a:cs typeface="+mn-ea"/>
                          <a:sym typeface="+mn-lt"/>
                        </a:rPr>
                        <a:t>NON-PAID%</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dirty="0">
                          <a:solidFill>
                            <a:srgbClr val="000000"/>
                          </a:solidFill>
                          <a:effectLst/>
                          <a:latin typeface="+mn-lt"/>
                          <a:ea typeface="+mn-ea"/>
                          <a:cs typeface="+mn-ea"/>
                          <a:sym typeface="+mn-lt"/>
                        </a:rPr>
                        <a:t>36%</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46%</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47%</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38%</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33%</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25%</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C00000"/>
                          </a:solidFill>
                          <a:effectLst/>
                          <a:latin typeface="+mn-lt"/>
                          <a:ea typeface="+mn-ea"/>
                          <a:cs typeface="+mn-ea"/>
                          <a:sym typeface="+mn-lt"/>
                        </a:rPr>
                        <a:t>-2PP</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00B050"/>
                          </a:solidFill>
                          <a:effectLst/>
                          <a:latin typeface="+mn-lt"/>
                          <a:ea typeface="+mn-ea"/>
                          <a:cs typeface="+mn-ea"/>
                          <a:sym typeface="+mn-lt"/>
                        </a:rPr>
                        <a:t>+13PP</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00B050"/>
                          </a:solidFill>
                          <a:effectLst/>
                          <a:latin typeface="+mn-lt"/>
                          <a:ea typeface="+mn-ea"/>
                          <a:cs typeface="+mn-ea"/>
                          <a:sym typeface="+mn-lt"/>
                        </a:rPr>
                        <a:t>+22PP</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C00000"/>
                          </a:solidFill>
                          <a:effectLst/>
                          <a:latin typeface="+mn-lt"/>
                          <a:ea typeface="+mn-ea"/>
                          <a:cs typeface="+mn-ea"/>
                          <a:sym typeface="+mn-lt"/>
                        </a:rPr>
                        <a:t>-3PP</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00B050"/>
                          </a:solidFill>
                          <a:effectLst/>
                          <a:latin typeface="+mn-lt"/>
                          <a:ea typeface="+mn-ea"/>
                          <a:cs typeface="+mn-ea"/>
                          <a:sym typeface="+mn-lt"/>
                        </a:rPr>
                        <a:t>+15PP</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00B050"/>
                          </a:solidFill>
                          <a:effectLst/>
                          <a:latin typeface="+mn-lt"/>
                          <a:ea typeface="+mn-ea"/>
                          <a:cs typeface="+mn-ea"/>
                          <a:sym typeface="+mn-lt"/>
                        </a:rPr>
                        <a:t>+22PP</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741637814"/>
                  </a:ext>
                </a:extLst>
              </a:tr>
              <a:tr h="280063">
                <a:tc vMerge="1">
                  <a:txBody>
                    <a:bodyPr/>
                    <a:lstStyle/>
                    <a:p>
                      <a:endParaRPr lang="zh-CN" altLang="en-US"/>
                    </a:p>
                  </a:txBody>
                  <a:tcPr/>
                </a:tc>
                <a:tc>
                  <a:txBody>
                    <a:bodyPr/>
                    <a:lstStyle/>
                    <a:p>
                      <a:pPr algn="ctr" rtl="0" fontAlgn="ctr"/>
                      <a:r>
                        <a:rPr lang="en-US" sz="900" b="1" i="1" u="none" strike="noStrike" dirty="0">
                          <a:solidFill>
                            <a:srgbClr val="6B4C31"/>
                          </a:solidFill>
                          <a:effectLst/>
                          <a:latin typeface="+mn-lt"/>
                          <a:ea typeface="+mn-ea"/>
                          <a:cs typeface="+mn-ea"/>
                          <a:sym typeface="+mn-lt"/>
                        </a:rPr>
                        <a:t>Outside</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chemeClr val="tx1"/>
                          </a:solidFill>
                          <a:effectLst/>
                          <a:latin typeface="+mn-lt"/>
                          <a:ea typeface="+mn-ea"/>
                          <a:cs typeface="+mn-ea"/>
                          <a:sym typeface="+mn-lt"/>
                        </a:rPr>
                        <a:t>0K</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chemeClr val="tx1"/>
                          </a:solidFill>
                          <a:effectLst/>
                          <a:latin typeface="+mn-lt"/>
                          <a:ea typeface="+mn-ea"/>
                          <a:cs typeface="+mn-ea"/>
                          <a:sym typeface="+mn-lt"/>
                        </a:rPr>
                        <a:t>0K</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sz="900" b="1" i="1" u="none" strike="noStrike">
                          <a:solidFill>
                            <a:schemeClr val="tx1"/>
                          </a:solidFill>
                          <a:effectLst/>
                          <a:latin typeface="+mn-lt"/>
                          <a:ea typeface="+mn-ea"/>
                          <a:cs typeface="+mn-ea"/>
                          <a:sym typeface="+mn-lt"/>
                        </a:rPr>
                        <a:t>0K</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chemeClr val="tx1"/>
                          </a:solidFill>
                          <a:effectLst/>
                          <a:latin typeface="+mn-lt"/>
                          <a:ea typeface="+mn-ea"/>
                          <a:cs typeface="+mn-ea"/>
                          <a:sym typeface="+mn-lt"/>
                        </a:rPr>
                        <a:t>0K</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sz="900" b="1" i="1" u="none" strike="noStrike">
                          <a:solidFill>
                            <a:schemeClr val="tx1"/>
                          </a:solidFill>
                          <a:effectLst/>
                          <a:latin typeface="+mn-lt"/>
                          <a:ea typeface="+mn-ea"/>
                          <a:cs typeface="+mn-ea"/>
                          <a:sym typeface="+mn-lt"/>
                        </a:rPr>
                        <a:t>0K</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sz="900" b="1" i="1" u="none" strike="noStrike">
                          <a:solidFill>
                            <a:schemeClr val="tx1"/>
                          </a:solidFill>
                          <a:effectLst/>
                          <a:latin typeface="+mn-lt"/>
                          <a:ea typeface="+mn-ea"/>
                          <a:cs typeface="+mn-ea"/>
                          <a:sym typeface="+mn-lt"/>
                        </a:rPr>
                        <a:t>0K</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altLang="zh-CN" sz="900" b="1" i="1" u="none" strike="noStrike" dirty="0">
                          <a:solidFill>
                            <a:schemeClr val="tx1"/>
                          </a:solidFill>
                          <a:effectLst/>
                          <a:latin typeface="+mn-lt"/>
                          <a:ea typeface="+mn-ea"/>
                          <a:cs typeface="+mn-ea"/>
                          <a:sym typeface="+mn-lt"/>
                        </a:rPr>
                        <a:t>-</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altLang="zh-CN" sz="900" b="1" i="1" u="none" strike="noStrike">
                          <a:solidFill>
                            <a:schemeClr val="tx1"/>
                          </a:solidFill>
                          <a:effectLst/>
                          <a:latin typeface="+mn-lt"/>
                          <a:ea typeface="+mn-ea"/>
                          <a:cs typeface="+mn-ea"/>
                          <a:sym typeface="+mn-lt"/>
                        </a:rPr>
                        <a:t>-</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altLang="zh-CN" sz="900" b="1" i="1" u="none" strike="noStrike">
                          <a:solidFill>
                            <a:schemeClr val="tx1"/>
                          </a:solidFill>
                          <a:effectLst/>
                          <a:latin typeface="+mn-lt"/>
                          <a:ea typeface="+mn-ea"/>
                          <a:cs typeface="+mn-ea"/>
                          <a:sym typeface="+mn-lt"/>
                        </a:rPr>
                        <a:t>-</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rgbClr val="00B050"/>
                          </a:solidFill>
                          <a:effectLst/>
                          <a:latin typeface="+mn-lt"/>
                          <a:ea typeface="+mn-ea"/>
                          <a:cs typeface="+mn-ea"/>
                          <a:sym typeface="+mn-lt"/>
                        </a:rPr>
                        <a:t>0PP</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rgbClr val="00B050"/>
                          </a:solidFill>
                          <a:effectLst/>
                          <a:latin typeface="+mn-lt"/>
                          <a:ea typeface="+mn-ea"/>
                          <a:cs typeface="+mn-ea"/>
                          <a:sym typeface="+mn-lt"/>
                        </a:rPr>
                        <a:t>0PP</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rgbClr val="00B050"/>
                          </a:solidFill>
                          <a:effectLst/>
                          <a:latin typeface="+mn-lt"/>
                          <a:ea typeface="+mn-ea"/>
                          <a:cs typeface="+mn-ea"/>
                          <a:sym typeface="+mn-lt"/>
                        </a:rPr>
                        <a:t>0PP</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DAC3AE"/>
                    </a:solidFill>
                  </a:tcPr>
                </a:tc>
                <a:extLst>
                  <a:ext uri="{0D108BD9-81ED-4DB2-BD59-A6C34878D82A}">
                    <a16:rowId xmlns:a16="http://schemas.microsoft.com/office/drawing/2014/main" val="1829461370"/>
                  </a:ext>
                </a:extLst>
              </a:tr>
              <a:tr h="280063">
                <a:tc vMerge="1">
                  <a:txBody>
                    <a:bodyPr/>
                    <a:lstStyle/>
                    <a:p>
                      <a:endParaRPr lang="zh-CN" altLang="en-US"/>
                    </a:p>
                  </a:txBody>
                  <a:tcPr>
                    <a:lnT w="12700" cap="flat" cmpd="sng" algn="ctr">
                      <a:solidFill>
                        <a:schemeClr val="tx1"/>
                      </a:solidFill>
                      <a:prstDash val="solid"/>
                      <a:round/>
                      <a:headEnd type="none" w="med" len="med"/>
                      <a:tailEnd type="none" w="med" len="med"/>
                    </a:lnT>
                  </a:tcPr>
                </a:tc>
                <a:tc>
                  <a:txBody>
                    <a:bodyPr/>
                    <a:lstStyle/>
                    <a:p>
                      <a:pPr algn="ctr" rtl="0" fontAlgn="ctr"/>
                      <a:r>
                        <a:rPr lang="en-US" sz="900" b="1" i="1" u="none" strike="noStrike" dirty="0">
                          <a:solidFill>
                            <a:srgbClr val="6B4C31"/>
                          </a:solidFill>
                          <a:effectLst/>
                          <a:latin typeface="+mn-lt"/>
                          <a:ea typeface="+mn-ea"/>
                          <a:cs typeface="+mn-ea"/>
                          <a:sym typeface="+mn-lt"/>
                        </a:rPr>
                        <a:t>JCGP/Super LS/Super Video</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chemeClr val="tx1"/>
                          </a:solidFill>
                          <a:effectLst/>
                          <a:latin typeface="+mn-lt"/>
                          <a:ea typeface="+mn-ea"/>
                          <a:cs typeface="+mn-ea"/>
                          <a:sym typeface="+mn-lt"/>
                        </a:rPr>
                        <a:t>10K</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chemeClr val="tx1"/>
                          </a:solidFill>
                          <a:effectLst/>
                          <a:latin typeface="+mn-lt"/>
                          <a:ea typeface="+mn-ea"/>
                          <a:cs typeface="+mn-ea"/>
                          <a:sym typeface="+mn-lt"/>
                        </a:rPr>
                        <a:t>24K</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chemeClr val="tx1"/>
                          </a:solidFill>
                          <a:effectLst/>
                          <a:latin typeface="+mn-lt"/>
                          <a:ea typeface="+mn-ea"/>
                          <a:cs typeface="+mn-ea"/>
                          <a:sym typeface="+mn-lt"/>
                        </a:rPr>
                        <a:t>86K</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chemeClr val="tx1"/>
                          </a:solidFill>
                          <a:effectLst/>
                          <a:latin typeface="+mn-lt"/>
                          <a:ea typeface="+mn-ea"/>
                          <a:cs typeface="+mn-ea"/>
                          <a:sym typeface="+mn-lt"/>
                        </a:rPr>
                        <a:t>19K</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chemeClr val="tx1"/>
                          </a:solidFill>
                          <a:effectLst/>
                          <a:latin typeface="+mn-lt"/>
                          <a:ea typeface="+mn-ea"/>
                          <a:cs typeface="+mn-ea"/>
                          <a:sym typeface="+mn-lt"/>
                        </a:rPr>
                        <a:t>0K</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chemeClr val="tx1"/>
                          </a:solidFill>
                          <a:effectLst/>
                          <a:latin typeface="+mn-lt"/>
                          <a:ea typeface="+mn-ea"/>
                          <a:cs typeface="+mn-ea"/>
                          <a:sym typeface="+mn-lt"/>
                        </a:rPr>
                        <a:t>87K</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altLang="zh-CN" sz="900" b="1" i="1" u="none" strike="noStrike" dirty="0">
                          <a:solidFill>
                            <a:srgbClr val="C00000"/>
                          </a:solidFill>
                          <a:effectLst/>
                          <a:latin typeface="+mn-lt"/>
                          <a:ea typeface="+mn-ea"/>
                          <a:cs typeface="+mn-ea"/>
                          <a:sym typeface="+mn-lt"/>
                        </a:rPr>
                        <a:t>-49%</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altLang="zh-CN" sz="900" b="1" i="1" u="none" strike="noStrike" dirty="0">
                          <a:solidFill>
                            <a:srgbClr val="00B050"/>
                          </a:solidFill>
                          <a:effectLst/>
                          <a:latin typeface="+mn-lt"/>
                          <a:ea typeface="+mn-ea"/>
                          <a:cs typeface="+mn-ea"/>
                          <a:sym typeface="+mn-lt"/>
                        </a:rPr>
                        <a:t>+100%</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altLang="zh-CN" sz="900" b="1" i="1" u="none" strike="noStrike" dirty="0">
                          <a:solidFill>
                            <a:schemeClr val="tx1"/>
                          </a:solidFill>
                          <a:effectLst/>
                          <a:latin typeface="+mn-lt"/>
                          <a:ea typeface="+mn-ea"/>
                          <a:cs typeface="+mn-ea"/>
                          <a:sym typeface="+mn-lt"/>
                        </a:rPr>
                        <a:t>-1%</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rgbClr val="C00000"/>
                          </a:solidFill>
                          <a:effectLst/>
                          <a:latin typeface="+mn-lt"/>
                          <a:ea typeface="+mn-ea"/>
                          <a:cs typeface="+mn-ea"/>
                          <a:sym typeface="+mn-lt"/>
                        </a:rPr>
                        <a:t>-4PP</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rgbClr val="00B050"/>
                          </a:solidFill>
                          <a:effectLst/>
                          <a:latin typeface="+mn-lt"/>
                          <a:ea typeface="+mn-ea"/>
                          <a:cs typeface="+mn-ea"/>
                          <a:sym typeface="+mn-lt"/>
                        </a:rPr>
                        <a:t>+5PP</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tc>
                  <a:txBody>
                    <a:bodyPr/>
                    <a:lstStyle/>
                    <a:p>
                      <a:pPr algn="ctr" rtl="0" fontAlgn="ctr">
                        <a:buNone/>
                      </a:pPr>
                      <a:r>
                        <a:rPr lang="en-US" sz="900" b="1" i="1" u="none" strike="noStrike" dirty="0">
                          <a:solidFill>
                            <a:srgbClr val="C00000"/>
                          </a:solidFill>
                          <a:effectLst/>
                          <a:latin typeface="+mn-lt"/>
                          <a:ea typeface="+mn-ea"/>
                          <a:cs typeface="+mn-ea"/>
                          <a:sym typeface="+mn-lt"/>
                        </a:rPr>
                        <a:t>-5PP</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AC3AE"/>
                    </a:solidFill>
                  </a:tcPr>
                </a:tc>
                <a:extLst>
                  <a:ext uri="{0D108BD9-81ED-4DB2-BD59-A6C34878D82A}">
                    <a16:rowId xmlns:a16="http://schemas.microsoft.com/office/drawing/2014/main" val="1267885125"/>
                  </a:ext>
                </a:extLst>
              </a:tr>
              <a:tr h="230792">
                <a:tc gridSpan="2">
                  <a:txBody>
                    <a:bodyPr/>
                    <a:lstStyle/>
                    <a:p>
                      <a:pPr algn="ctr" rtl="0" fontAlgn="ctr"/>
                      <a:r>
                        <a:rPr lang="en-US" sz="900" u="none" strike="noStrike" dirty="0">
                          <a:solidFill>
                            <a:schemeClr val="tx1"/>
                          </a:solidFill>
                          <a:effectLst/>
                          <a:latin typeface="+mn-lt"/>
                          <a:ea typeface="+mn-ea"/>
                          <a:cs typeface="+mn-ea"/>
                          <a:sym typeface="+mn-lt"/>
                        </a:rPr>
                        <a:t>TTL</a:t>
                      </a:r>
                      <a:endParaRPr lang="en-US" sz="900" b="1" i="0" u="none" strike="noStrike" dirty="0">
                        <a:solidFill>
                          <a:schemeClr val="tx1"/>
                        </a:solidFill>
                        <a:effectLst/>
                        <a:latin typeface="+mn-lt"/>
                        <a:ea typeface="+mn-ea"/>
                        <a:cs typeface="+mn-ea"/>
                        <a:sym typeface="+mn-lt"/>
                      </a:endParaRP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ltLang="en-US"/>
                    </a:p>
                  </a:txBody>
                  <a:tcPr/>
                </a:tc>
                <a:tc>
                  <a:txBody>
                    <a:bodyPr/>
                    <a:lstStyle/>
                    <a:p>
                      <a:pPr algn="ctr" rtl="0" fontAlgn="ctr">
                        <a:buNone/>
                      </a:pPr>
                      <a:r>
                        <a:rPr lang="en-US" sz="900" b="1" i="0" u="none" strike="noStrike" dirty="0">
                          <a:solidFill>
                            <a:srgbClr val="000000"/>
                          </a:solidFill>
                          <a:effectLst/>
                          <a:latin typeface="+mn-lt"/>
                          <a:ea typeface="+mn-ea"/>
                          <a:cs typeface="+mn-ea"/>
                          <a:sym typeface="+mn-lt"/>
                        </a:rPr>
                        <a:t>0.60M</a:t>
                      </a: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0.52M</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sz="900" b="1" i="0" u="none" strike="noStrike">
                          <a:solidFill>
                            <a:srgbClr val="000000"/>
                          </a:solidFill>
                          <a:effectLst/>
                          <a:latin typeface="+mn-lt"/>
                          <a:ea typeface="+mn-ea"/>
                          <a:cs typeface="+mn-ea"/>
                          <a:sym typeface="+mn-lt"/>
                        </a:rPr>
                        <a:t>1.17M</a:t>
                      </a: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buNone/>
                      </a:pPr>
                      <a:r>
                        <a:rPr lang="en-US" sz="900" b="1" i="0" u="none" strike="noStrike">
                          <a:solidFill>
                            <a:srgbClr val="000000"/>
                          </a:solidFill>
                          <a:effectLst/>
                          <a:latin typeface="+mn-lt"/>
                          <a:ea typeface="+mn-ea"/>
                          <a:cs typeface="+mn-ea"/>
                          <a:sym typeface="+mn-lt"/>
                        </a:rPr>
                        <a:t>0.36M</a:t>
                      </a: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buNone/>
                      </a:pPr>
                      <a:r>
                        <a:rPr lang="en-US" sz="900" b="1" i="0" u="none" strike="noStrike">
                          <a:solidFill>
                            <a:srgbClr val="000000"/>
                          </a:solidFill>
                          <a:effectLst/>
                          <a:latin typeface="+mn-lt"/>
                          <a:ea typeface="+mn-ea"/>
                          <a:cs typeface="+mn-ea"/>
                          <a:sym typeface="+mn-lt"/>
                        </a:rPr>
                        <a:t>0.64M</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buNone/>
                      </a:pPr>
                      <a:r>
                        <a:rPr lang="en-US" sz="900" b="1" i="0" u="none" strike="noStrike">
                          <a:solidFill>
                            <a:srgbClr val="000000"/>
                          </a:solidFill>
                          <a:effectLst/>
                          <a:latin typeface="+mn-lt"/>
                          <a:ea typeface="+mn-ea"/>
                          <a:cs typeface="+mn-ea"/>
                          <a:sym typeface="+mn-lt"/>
                        </a:rPr>
                        <a:t>0.69M</a:t>
                      </a: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+67%</a:t>
                      </a: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C00000"/>
                          </a:solidFill>
                          <a:effectLst/>
                          <a:latin typeface="+mn-lt"/>
                          <a:ea typeface="+mn-ea"/>
                          <a:cs typeface="+mn-ea"/>
                          <a:sym typeface="+mn-lt"/>
                        </a:rPr>
                        <a:t>-18%</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B050"/>
                          </a:solidFill>
                          <a:effectLst/>
                          <a:latin typeface="+mn-lt"/>
                          <a:ea typeface="+mn-ea"/>
                          <a:cs typeface="+mn-ea"/>
                          <a:sym typeface="+mn-lt"/>
                        </a:rPr>
                        <a:t>+69%</a:t>
                      </a: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B050"/>
                          </a:solidFill>
                          <a:effectLst/>
                          <a:latin typeface="+mn-lt"/>
                          <a:ea typeface="+mn-ea"/>
                          <a:cs typeface="+mn-ea"/>
                          <a:sym typeface="+mn-lt"/>
                        </a:rPr>
                        <a:t>+74%</a:t>
                      </a: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C00000"/>
                          </a:solidFill>
                          <a:effectLst/>
                          <a:latin typeface="+mn-lt"/>
                          <a:ea typeface="+mn-ea"/>
                          <a:cs typeface="+mn-ea"/>
                          <a:sym typeface="+mn-lt"/>
                        </a:rPr>
                        <a:t>-22%</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B050"/>
                          </a:solidFill>
                          <a:effectLst/>
                          <a:latin typeface="+mn-lt"/>
                          <a:ea typeface="+mn-ea"/>
                          <a:cs typeface="+mn-ea"/>
                          <a:sym typeface="+mn-lt"/>
                        </a:rPr>
                        <a:t>+79%</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38704874"/>
                  </a:ext>
                </a:extLst>
              </a:tr>
            </a:tbl>
          </a:graphicData>
        </a:graphic>
      </p:graphicFrame>
      <p:sp>
        <p:nvSpPr>
          <p:cNvPr id="5" name="矩形 4">
            <a:extLst>
              <a:ext uri="{FF2B5EF4-FFF2-40B4-BE49-F238E27FC236}">
                <a16:creationId xmlns:a16="http://schemas.microsoft.com/office/drawing/2014/main" id="{112B306E-1FC5-9BF6-4BED-DF41C60EADE9}"/>
              </a:ext>
            </a:extLst>
          </p:cNvPr>
          <p:cNvSpPr/>
          <p:nvPr/>
        </p:nvSpPr>
        <p:spPr>
          <a:xfrm>
            <a:off x="334963" y="1481499"/>
            <a:ext cx="2071807" cy="231278"/>
          </a:xfrm>
          <a:prstGeom prst="rect">
            <a:avLst/>
          </a:prstGeom>
          <a:solidFill>
            <a:schemeClr val="tx1">
              <a:lumMod val="50000"/>
              <a:lumOff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white"/>
                </a:solidFill>
                <a:effectLst/>
                <a:uLnTx/>
                <a:uFillTx/>
                <a:cs typeface="+mn-ea"/>
                <a:sym typeface="+mn-lt"/>
              </a:rPr>
              <a:t>TRAFFIC</a:t>
            </a:r>
            <a:endParaRPr kumimoji="0" lang="zh-CN" altLang="en-US" sz="1100" b="0" i="0" u="none" strike="noStrike" kern="1200" cap="none" spc="0" normalizeH="0" baseline="0" noProof="0" dirty="0">
              <a:ln>
                <a:noFill/>
              </a:ln>
              <a:solidFill>
                <a:prstClr val="white"/>
              </a:solidFill>
              <a:effectLst/>
              <a:uLnTx/>
              <a:uFillTx/>
              <a:cs typeface="+mn-ea"/>
              <a:sym typeface="+mn-lt"/>
            </a:endParaRPr>
          </a:p>
        </p:txBody>
      </p:sp>
      <p:graphicFrame>
        <p:nvGraphicFramePr>
          <p:cNvPr id="7" name="表格 6">
            <a:extLst>
              <a:ext uri="{FF2B5EF4-FFF2-40B4-BE49-F238E27FC236}">
                <a16:creationId xmlns:a16="http://schemas.microsoft.com/office/drawing/2014/main" id="{3A696CCE-253E-8FF9-1862-480DC4F9692A}"/>
              </a:ext>
            </a:extLst>
          </p:cNvPr>
          <p:cNvGraphicFramePr>
            <a:graphicFrameLocks noGrp="1"/>
          </p:cNvGraphicFramePr>
          <p:nvPr>
            <p:extLst>
              <p:ext uri="{D42A27DB-BD31-4B8C-83A1-F6EECF244321}">
                <p14:modId xmlns:p14="http://schemas.microsoft.com/office/powerpoint/2010/main" val="1982867967"/>
              </p:ext>
            </p:extLst>
          </p:nvPr>
        </p:nvGraphicFramePr>
        <p:xfrm>
          <a:off x="300034" y="4657761"/>
          <a:ext cx="11664960" cy="1901860"/>
        </p:xfrm>
        <a:graphic>
          <a:graphicData uri="http://schemas.openxmlformats.org/drawingml/2006/table">
            <a:tbl>
              <a:tblPr firstRow="1">
                <a:tableStyleId>{E8034E78-7F5D-4C2E-B375-FC64B27BC917}</a:tableStyleId>
              </a:tblPr>
              <a:tblGrid>
                <a:gridCol w="583248">
                  <a:extLst>
                    <a:ext uri="{9D8B030D-6E8A-4147-A177-3AD203B41FA5}">
                      <a16:colId xmlns:a16="http://schemas.microsoft.com/office/drawing/2014/main" val="1362370378"/>
                    </a:ext>
                  </a:extLst>
                </a:gridCol>
                <a:gridCol w="583248">
                  <a:extLst>
                    <a:ext uri="{9D8B030D-6E8A-4147-A177-3AD203B41FA5}">
                      <a16:colId xmlns:a16="http://schemas.microsoft.com/office/drawing/2014/main" val="89578862"/>
                    </a:ext>
                  </a:extLst>
                </a:gridCol>
                <a:gridCol w="583248">
                  <a:extLst>
                    <a:ext uri="{9D8B030D-6E8A-4147-A177-3AD203B41FA5}">
                      <a16:colId xmlns:a16="http://schemas.microsoft.com/office/drawing/2014/main" val="2486426193"/>
                    </a:ext>
                  </a:extLst>
                </a:gridCol>
                <a:gridCol w="583248">
                  <a:extLst>
                    <a:ext uri="{9D8B030D-6E8A-4147-A177-3AD203B41FA5}">
                      <a16:colId xmlns:a16="http://schemas.microsoft.com/office/drawing/2014/main" val="419451138"/>
                    </a:ext>
                  </a:extLst>
                </a:gridCol>
                <a:gridCol w="583248">
                  <a:extLst>
                    <a:ext uri="{9D8B030D-6E8A-4147-A177-3AD203B41FA5}">
                      <a16:colId xmlns:a16="http://schemas.microsoft.com/office/drawing/2014/main" val="3682596458"/>
                    </a:ext>
                  </a:extLst>
                </a:gridCol>
                <a:gridCol w="583248">
                  <a:extLst>
                    <a:ext uri="{9D8B030D-6E8A-4147-A177-3AD203B41FA5}">
                      <a16:colId xmlns:a16="http://schemas.microsoft.com/office/drawing/2014/main" val="2915127440"/>
                    </a:ext>
                  </a:extLst>
                </a:gridCol>
                <a:gridCol w="583248">
                  <a:extLst>
                    <a:ext uri="{9D8B030D-6E8A-4147-A177-3AD203B41FA5}">
                      <a16:colId xmlns:a16="http://schemas.microsoft.com/office/drawing/2014/main" val="2286396714"/>
                    </a:ext>
                  </a:extLst>
                </a:gridCol>
                <a:gridCol w="583248">
                  <a:extLst>
                    <a:ext uri="{9D8B030D-6E8A-4147-A177-3AD203B41FA5}">
                      <a16:colId xmlns:a16="http://schemas.microsoft.com/office/drawing/2014/main" val="2342595386"/>
                    </a:ext>
                  </a:extLst>
                </a:gridCol>
                <a:gridCol w="583248">
                  <a:extLst>
                    <a:ext uri="{9D8B030D-6E8A-4147-A177-3AD203B41FA5}">
                      <a16:colId xmlns:a16="http://schemas.microsoft.com/office/drawing/2014/main" val="4099565460"/>
                    </a:ext>
                  </a:extLst>
                </a:gridCol>
                <a:gridCol w="583248">
                  <a:extLst>
                    <a:ext uri="{9D8B030D-6E8A-4147-A177-3AD203B41FA5}">
                      <a16:colId xmlns:a16="http://schemas.microsoft.com/office/drawing/2014/main" val="518034467"/>
                    </a:ext>
                  </a:extLst>
                </a:gridCol>
                <a:gridCol w="583248">
                  <a:extLst>
                    <a:ext uri="{9D8B030D-6E8A-4147-A177-3AD203B41FA5}">
                      <a16:colId xmlns:a16="http://schemas.microsoft.com/office/drawing/2014/main" val="1215828239"/>
                    </a:ext>
                  </a:extLst>
                </a:gridCol>
                <a:gridCol w="583248">
                  <a:extLst>
                    <a:ext uri="{9D8B030D-6E8A-4147-A177-3AD203B41FA5}">
                      <a16:colId xmlns:a16="http://schemas.microsoft.com/office/drawing/2014/main" val="2571247548"/>
                    </a:ext>
                  </a:extLst>
                </a:gridCol>
                <a:gridCol w="583248">
                  <a:extLst>
                    <a:ext uri="{9D8B030D-6E8A-4147-A177-3AD203B41FA5}">
                      <a16:colId xmlns:a16="http://schemas.microsoft.com/office/drawing/2014/main" val="89611257"/>
                    </a:ext>
                  </a:extLst>
                </a:gridCol>
                <a:gridCol w="583248">
                  <a:extLst>
                    <a:ext uri="{9D8B030D-6E8A-4147-A177-3AD203B41FA5}">
                      <a16:colId xmlns:a16="http://schemas.microsoft.com/office/drawing/2014/main" val="1549047829"/>
                    </a:ext>
                  </a:extLst>
                </a:gridCol>
                <a:gridCol w="583248">
                  <a:extLst>
                    <a:ext uri="{9D8B030D-6E8A-4147-A177-3AD203B41FA5}">
                      <a16:colId xmlns:a16="http://schemas.microsoft.com/office/drawing/2014/main" val="298358322"/>
                    </a:ext>
                  </a:extLst>
                </a:gridCol>
                <a:gridCol w="583248">
                  <a:extLst>
                    <a:ext uri="{9D8B030D-6E8A-4147-A177-3AD203B41FA5}">
                      <a16:colId xmlns:a16="http://schemas.microsoft.com/office/drawing/2014/main" val="4225343216"/>
                    </a:ext>
                  </a:extLst>
                </a:gridCol>
                <a:gridCol w="583248">
                  <a:extLst>
                    <a:ext uri="{9D8B030D-6E8A-4147-A177-3AD203B41FA5}">
                      <a16:colId xmlns:a16="http://schemas.microsoft.com/office/drawing/2014/main" val="622167698"/>
                    </a:ext>
                  </a:extLst>
                </a:gridCol>
                <a:gridCol w="583248">
                  <a:extLst>
                    <a:ext uri="{9D8B030D-6E8A-4147-A177-3AD203B41FA5}">
                      <a16:colId xmlns:a16="http://schemas.microsoft.com/office/drawing/2014/main" val="1249433711"/>
                    </a:ext>
                  </a:extLst>
                </a:gridCol>
                <a:gridCol w="583248">
                  <a:extLst>
                    <a:ext uri="{9D8B030D-6E8A-4147-A177-3AD203B41FA5}">
                      <a16:colId xmlns:a16="http://schemas.microsoft.com/office/drawing/2014/main" val="319348940"/>
                    </a:ext>
                  </a:extLst>
                </a:gridCol>
                <a:gridCol w="583248">
                  <a:extLst>
                    <a:ext uri="{9D8B030D-6E8A-4147-A177-3AD203B41FA5}">
                      <a16:colId xmlns:a16="http://schemas.microsoft.com/office/drawing/2014/main" val="977455993"/>
                    </a:ext>
                  </a:extLst>
                </a:gridCol>
              </a:tblGrid>
              <a:tr h="390696">
                <a:tc rowSpan="2">
                  <a:txBody>
                    <a:bodyPr/>
                    <a:lstStyle/>
                    <a:p>
                      <a:pPr algn="ctr" rtl="0" fontAlgn="ctr"/>
                      <a:r>
                        <a:rPr lang="en-US" sz="900" b="0" u="none" strike="noStrike" dirty="0">
                          <a:effectLst/>
                          <a:latin typeface="+mn-lt"/>
                          <a:ea typeface="+mn-ea"/>
                          <a:cs typeface="+mn-ea"/>
                          <a:sym typeface="+mn-lt"/>
                        </a:rPr>
                        <a:t>MONTH</a:t>
                      </a:r>
                      <a:endParaRPr lang="en-US" sz="900" b="0" i="0" u="none" strike="noStrike" dirty="0">
                        <a:solidFill>
                          <a:srgbClr val="FFFFFF"/>
                        </a:solidFill>
                        <a:effectLst/>
                        <a:latin typeface="+mn-lt"/>
                        <a:ea typeface="+mn-ea"/>
                        <a:cs typeface="+mn-ea"/>
                        <a:sym typeface="+mn-lt"/>
                      </a:endParaRPr>
                    </a:p>
                  </a:txBody>
                  <a:tcPr marL="0" marR="0" marT="0" marB="0" anchor="ctr">
                    <a:lnL>
                      <a:noFill/>
                    </a:lnL>
                    <a:lnR>
                      <a:noFill/>
                    </a:lnR>
                    <a:lnT>
                      <a:noFill/>
                    </a:lnT>
                    <a:lnB w="25400" cmpd="sng">
                      <a:noFill/>
                    </a:lnB>
                    <a:lnTlToBr w="12700" cmpd="sng">
                      <a:noFill/>
                      <a:prstDash val="solid"/>
                    </a:lnTlToBr>
                    <a:lnBlToTr w="12700" cmpd="sng">
                      <a:noFill/>
                      <a:prstDash val="solid"/>
                    </a:lnBlToTr>
                    <a:solidFill>
                      <a:srgbClr val="6B4C31"/>
                    </a:solidFill>
                  </a:tcPr>
                </a:tc>
                <a:tc rowSpan="2">
                  <a:txBody>
                    <a:bodyPr/>
                    <a:lstStyle/>
                    <a:p>
                      <a:pPr algn="ctr" rtl="0" fontAlgn="ctr"/>
                      <a:r>
                        <a:rPr lang="en-US" sz="900" b="0" u="none" strike="noStrike" dirty="0">
                          <a:effectLst/>
                          <a:latin typeface="+mn-lt"/>
                          <a:ea typeface="+mn-ea"/>
                          <a:cs typeface="+mn-ea"/>
                          <a:sym typeface="+mn-lt"/>
                        </a:rPr>
                        <a:t>TRAFFIC CHANNEL</a:t>
                      </a:r>
                      <a:endParaRPr lang="en-US" sz="900" b="0" i="0" u="none" strike="noStrike" dirty="0">
                        <a:solidFill>
                          <a:srgbClr val="FFFFFF"/>
                        </a:solidFill>
                        <a:effectLst/>
                        <a:latin typeface="+mn-lt"/>
                        <a:ea typeface="+mn-ea"/>
                        <a:cs typeface="+mn-ea"/>
                        <a:sym typeface="+mn-lt"/>
                      </a:endParaRPr>
                    </a:p>
                  </a:txBody>
                  <a:tcPr marL="0" marR="0" marT="0" marB="0" anchor="ctr">
                    <a:lnL>
                      <a:noFill/>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6B4C31"/>
                    </a:solidFill>
                  </a:tcPr>
                </a:tc>
                <a:tc gridSpan="3">
                  <a:txBody>
                    <a:bodyPr/>
                    <a:lstStyle/>
                    <a:p>
                      <a:pPr algn="ctr" rtl="0" fontAlgn="ctr"/>
                      <a:r>
                        <a:rPr lang="en-US" sz="900" b="0" i="0" u="none" strike="noStrike" dirty="0">
                          <a:solidFill>
                            <a:srgbClr val="FFFFFF"/>
                          </a:solidFill>
                          <a:effectLst/>
                          <a:latin typeface="+mn-lt"/>
                          <a:ea typeface="+mn-ea"/>
                          <a:cs typeface="+mn-ea"/>
                          <a:sym typeface="+mn-lt"/>
                        </a:rPr>
                        <a:t>TY</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6B4C31"/>
                    </a:solidFill>
                  </a:tcPr>
                </a:tc>
                <a:tc hMerge="1">
                  <a:txBody>
                    <a:bodyPr/>
                    <a:lstStyle/>
                    <a:p>
                      <a:endParaRPr lang="zh-CN" altLang="en-US"/>
                    </a:p>
                  </a:txBody>
                  <a:tcPr/>
                </a:tc>
                <a:tc hMerge="1">
                  <a:txBody>
                    <a:bodyPr/>
                    <a:lstStyle/>
                    <a:p>
                      <a:endParaRPr lang="zh-CN" altLang="en-US"/>
                    </a:p>
                  </a:txBody>
                  <a:tcPr/>
                </a:tc>
                <a:tc gridSpan="3">
                  <a:txBody>
                    <a:bodyPr/>
                    <a:lstStyle/>
                    <a:p>
                      <a:pPr algn="ctr" rtl="0" fontAlgn="ctr"/>
                      <a:r>
                        <a:rPr lang="en-US" sz="900" b="0" i="0" u="none" strike="noStrike" dirty="0">
                          <a:solidFill>
                            <a:srgbClr val="FFFFFF"/>
                          </a:solidFill>
                          <a:effectLst/>
                          <a:latin typeface="+mn-lt"/>
                          <a:ea typeface="+mn-ea"/>
                          <a:cs typeface="+mn-ea"/>
                          <a:sym typeface="+mn-lt"/>
                        </a:rPr>
                        <a:t>LY</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6B4C31"/>
                    </a:solidFill>
                  </a:tcPr>
                </a:tc>
                <a:tc hMerge="1">
                  <a:txBody>
                    <a:bodyPr/>
                    <a:lstStyle/>
                    <a:p>
                      <a:endParaRPr lang="zh-CN" altLang="en-US"/>
                    </a:p>
                  </a:txBody>
                  <a:tcPr/>
                </a:tc>
                <a:tc hMerge="1">
                  <a:txBody>
                    <a:bodyPr/>
                    <a:lstStyle/>
                    <a:p>
                      <a:endParaRPr lang="zh-CN" altLang="en-US"/>
                    </a:p>
                  </a:txBody>
                  <a:tcPr/>
                </a:tc>
                <a:tc gridSpan="3">
                  <a:txBody>
                    <a:bodyPr/>
                    <a:lstStyle/>
                    <a:p>
                      <a:pPr algn="ctr" rtl="0" fontAlgn="ctr"/>
                      <a:r>
                        <a:rPr lang="en-US" sz="900" b="0" u="none" strike="noStrike" dirty="0">
                          <a:effectLst/>
                          <a:latin typeface="+mn-lt"/>
                          <a:ea typeface="+mn-ea"/>
                          <a:cs typeface="+mn-ea"/>
                          <a:sym typeface="+mn-lt"/>
                        </a:rPr>
                        <a:t>BUYERS YOY</a:t>
                      </a:r>
                      <a:endParaRPr lang="en-US" sz="900" b="0" i="0" u="none" strike="noStrike" dirty="0">
                        <a:solidFill>
                          <a:srgbClr val="FFFFFF"/>
                        </a:solidFill>
                        <a:effectLst/>
                        <a:latin typeface="+mn-lt"/>
                        <a:ea typeface="+mn-ea"/>
                        <a:cs typeface="+mn-ea"/>
                        <a:sym typeface="+mn-lt"/>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6B4C31"/>
                    </a:solidFill>
                  </a:tcPr>
                </a:tc>
                <a:tc hMerge="1">
                  <a:txBody>
                    <a:bodyPr/>
                    <a:lstStyle/>
                    <a:p>
                      <a:endParaRPr lang="zh-CN" altLang="en-US"/>
                    </a:p>
                  </a:txBody>
                  <a:tcPr/>
                </a:tc>
                <a:tc hMerge="1">
                  <a:txBody>
                    <a:bodyPr/>
                    <a:lstStyle/>
                    <a:p>
                      <a:endParaRPr lang="zh-CN" altLang="en-US"/>
                    </a:p>
                  </a:txBody>
                  <a:tcPr/>
                </a:tc>
                <a:tc gridSpan="3">
                  <a:txBody>
                    <a:bodyPr/>
                    <a:lstStyle/>
                    <a:p>
                      <a:pPr algn="ctr" rtl="0" fontAlgn="ctr"/>
                      <a:r>
                        <a:rPr lang="en-US" sz="900" b="0" i="0" u="none" strike="noStrike" dirty="0">
                          <a:solidFill>
                            <a:srgbClr val="FFFFFF"/>
                          </a:solidFill>
                          <a:effectLst/>
                          <a:latin typeface="+mn-lt"/>
                          <a:ea typeface="+mn-ea"/>
                          <a:cs typeface="+mn-ea"/>
                          <a:sym typeface="+mn-lt"/>
                        </a:rPr>
                        <a:t>TY CVR</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6B4C31"/>
                    </a:solidFill>
                  </a:tcPr>
                </a:tc>
                <a:tc hMerge="1">
                  <a:txBody>
                    <a:bodyPr/>
                    <a:lstStyle/>
                    <a:p>
                      <a:pPr algn="ctr" rtl="0" fontAlgn="ctr"/>
                      <a:endParaRPr lang="en-US" sz="900" b="1" i="0" u="none" strike="noStrike" dirty="0">
                        <a:solidFill>
                          <a:srgbClr val="FFFFFF"/>
                        </a:solidFill>
                        <a:effectLst/>
                        <a:latin typeface="Dunhill-Regular" pitchFamily="50" charset="0"/>
                        <a:ea typeface="思源黑体 CN Normal" panose="020B0400000000000000" pitchFamily="34" charset="-122"/>
                        <a:cs typeface="+mn-ea"/>
                        <a:sym typeface="Dunhill-Regular" pitchFamily="50"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tcPr>
                </a:tc>
                <a:tc hMerge="1">
                  <a:txBody>
                    <a:bodyPr/>
                    <a:lstStyle/>
                    <a:p>
                      <a:pPr algn="ctr" rtl="0" fontAlgn="ctr"/>
                      <a:endParaRPr lang="en-US" sz="900" b="1" i="0" u="none" strike="noStrike" dirty="0">
                        <a:solidFill>
                          <a:srgbClr val="FFFFFF"/>
                        </a:solidFill>
                        <a:effectLst/>
                        <a:latin typeface="Dunhill-Regular" pitchFamily="50" charset="0"/>
                        <a:ea typeface="思源黑体 CN Normal" panose="020B0400000000000000" pitchFamily="34" charset="-122"/>
                        <a:cs typeface="+mn-ea"/>
                        <a:sym typeface="Dunhill-Regular" pitchFamily="50" charset="0"/>
                      </a:endParaRPr>
                    </a:p>
                  </a:txBody>
                  <a:tcPr marL="0" marR="0" marT="0" marB="0" anchor="ctr">
                    <a:lnL w="12700" cap="flat" cmpd="sng" algn="ctr">
                      <a:solidFill>
                        <a:schemeClr val="tx1"/>
                      </a:solidFill>
                      <a:prstDash val="solid"/>
                      <a:round/>
                      <a:headEnd type="none" w="med" len="med"/>
                      <a:tailEnd type="none" w="med" len="med"/>
                    </a:lnL>
                    <a:lnR>
                      <a:noFill/>
                    </a:lnR>
                    <a:lnT>
                      <a:noFill/>
                    </a:lnT>
                    <a:lnB w="25400" cmpd="sng">
                      <a:noFill/>
                    </a:lnB>
                    <a:lnTlToBr w="12700" cmpd="sng">
                      <a:noFill/>
                      <a:prstDash val="solid"/>
                    </a:lnTlToBr>
                    <a:lnBlToTr w="12700" cmpd="sng">
                      <a:noFill/>
                      <a:prstDash val="solid"/>
                    </a:lnBlToTr>
                  </a:tcPr>
                </a:tc>
                <a:tc gridSpan="3">
                  <a:txBody>
                    <a:bodyPr/>
                    <a:lstStyle/>
                    <a:p>
                      <a:pPr algn="ctr" rtl="0" fontAlgn="ctr"/>
                      <a:r>
                        <a:rPr lang="en-US" sz="900" b="0" i="0" u="none" strike="noStrike" dirty="0">
                          <a:solidFill>
                            <a:srgbClr val="FFFFFF"/>
                          </a:solidFill>
                          <a:effectLst/>
                          <a:latin typeface="+mn-lt"/>
                          <a:ea typeface="+mn-ea"/>
                          <a:cs typeface="+mn-ea"/>
                          <a:sym typeface="+mn-lt"/>
                        </a:rPr>
                        <a:t>LY CVR</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6B4C31"/>
                    </a:solidFill>
                  </a:tcPr>
                </a:tc>
                <a:tc hMerge="1">
                  <a:txBody>
                    <a:bodyPr/>
                    <a:lstStyle/>
                    <a:p>
                      <a:pPr algn="ctr" rtl="0" fontAlgn="ctr"/>
                      <a:endParaRPr lang="en-US" sz="900" b="1" i="0" u="none" strike="noStrike" dirty="0">
                        <a:solidFill>
                          <a:srgbClr val="FFFFFF"/>
                        </a:solidFill>
                        <a:effectLst/>
                        <a:latin typeface="Dunhill-Regular" pitchFamily="50" charset="0"/>
                        <a:ea typeface="思源黑体 CN Normal" panose="020B0400000000000000" pitchFamily="34" charset="-122"/>
                        <a:cs typeface="+mn-ea"/>
                        <a:sym typeface="Dunhill-Regular" pitchFamily="50"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6B4C31"/>
                    </a:solidFill>
                  </a:tcPr>
                </a:tc>
                <a:tc hMerge="1">
                  <a:txBody>
                    <a:bodyPr/>
                    <a:lstStyle/>
                    <a:p>
                      <a:pPr algn="ctr" rtl="0" fontAlgn="ctr"/>
                      <a:endParaRPr lang="en-US" sz="900" b="1" i="0" u="none" strike="noStrike" dirty="0">
                        <a:solidFill>
                          <a:srgbClr val="FFFFFF"/>
                        </a:solidFill>
                        <a:effectLst/>
                        <a:latin typeface="Dunhill-Regular" pitchFamily="50" charset="0"/>
                        <a:ea typeface="思源黑体 CN Normal" panose="020B0400000000000000" pitchFamily="34" charset="-122"/>
                        <a:cs typeface="+mn-ea"/>
                        <a:sym typeface="Dunhill-Regular" pitchFamily="50" charset="0"/>
                      </a:endParaRPr>
                    </a:p>
                  </a:txBody>
                  <a:tcPr marL="0" marR="0" marT="0" marB="0" anchor="ctr">
                    <a:lnL w="12700" cap="flat" cmpd="sng" algn="ctr">
                      <a:solidFill>
                        <a:schemeClr val="tx1"/>
                      </a:solidFill>
                      <a:prstDash val="solid"/>
                      <a:round/>
                      <a:headEnd type="none" w="med" len="med"/>
                      <a:tailEnd type="none" w="med" len="med"/>
                    </a:lnL>
                    <a:lnR>
                      <a:noFill/>
                    </a:lnR>
                    <a:lnT>
                      <a:noFill/>
                    </a:lnT>
                    <a:lnB w="25400" cmpd="sng">
                      <a:noFill/>
                    </a:lnB>
                    <a:lnTlToBr w="12700" cmpd="sng">
                      <a:noFill/>
                      <a:prstDash val="solid"/>
                    </a:lnTlToBr>
                    <a:lnBlToTr w="12700" cmpd="sng">
                      <a:noFill/>
                      <a:prstDash val="solid"/>
                    </a:lnBlToTr>
                    <a:solidFill>
                      <a:srgbClr val="6B4C31"/>
                    </a:solidFill>
                  </a:tcPr>
                </a:tc>
                <a:tc gridSpan="3">
                  <a:txBody>
                    <a:bodyPr/>
                    <a:lstStyle/>
                    <a:p>
                      <a:pPr algn="ctr" rtl="0" fontAlgn="ctr"/>
                      <a:r>
                        <a:rPr lang="en-US" sz="900" b="0" i="0" u="none" strike="noStrike" dirty="0">
                          <a:solidFill>
                            <a:srgbClr val="FFFFFF"/>
                          </a:solidFill>
                          <a:effectLst/>
                          <a:latin typeface="+mn-lt"/>
                          <a:ea typeface="+mn-ea"/>
                          <a:cs typeface="+mn-ea"/>
                          <a:sym typeface="+mn-lt"/>
                        </a:rPr>
                        <a:t>CVR </a:t>
                      </a:r>
                    </a:p>
                    <a:p>
                      <a:pPr algn="ctr" rtl="0" fontAlgn="ctr"/>
                      <a:r>
                        <a:rPr lang="en-US" sz="900" b="0" i="0" u="none" strike="noStrike" dirty="0">
                          <a:solidFill>
                            <a:srgbClr val="FFFFFF"/>
                          </a:solidFill>
                          <a:effectLst/>
                          <a:latin typeface="+mn-lt"/>
                          <a:ea typeface="+mn-ea"/>
                          <a:cs typeface="+mn-ea"/>
                          <a:sym typeface="+mn-lt"/>
                        </a:rPr>
                        <a:t>YOY</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6B4C31"/>
                    </a:solidFill>
                  </a:tcPr>
                </a:tc>
                <a:tc hMerge="1">
                  <a:txBody>
                    <a:bodyPr/>
                    <a:lstStyle/>
                    <a:p>
                      <a:pPr algn="ctr" rtl="0" fontAlgn="ctr"/>
                      <a:endParaRPr lang="en-US" sz="800" b="1" i="0" u="none" strike="noStrike" dirty="0">
                        <a:solidFill>
                          <a:srgbClr val="FFFFFF"/>
                        </a:solidFill>
                        <a:effectLst/>
                        <a:latin typeface="Dunhill" pitchFamily="50" charset="0"/>
                        <a:ea typeface="思源黑体 CN Normal" panose="020B0400000000000000" pitchFamily="34" charset="-122"/>
                        <a:cs typeface="+mn-ea"/>
                        <a:sym typeface="Dunhill-Regular" pitchFamily="50"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6B4C31"/>
                    </a:solidFill>
                  </a:tcPr>
                </a:tc>
                <a:tc hMerge="1">
                  <a:txBody>
                    <a:bodyPr/>
                    <a:lstStyle/>
                    <a:p>
                      <a:pPr algn="ctr" rtl="0" fontAlgn="ctr"/>
                      <a:endParaRPr lang="en-US" sz="800" b="1" i="0" u="none" strike="noStrike" dirty="0">
                        <a:solidFill>
                          <a:srgbClr val="FFFFFF"/>
                        </a:solidFill>
                        <a:effectLst/>
                        <a:latin typeface="Dunhill" pitchFamily="50" charset="0"/>
                        <a:ea typeface="思源黑体 CN Normal" panose="020B0400000000000000" pitchFamily="34" charset="-122"/>
                        <a:cs typeface="+mn-ea"/>
                        <a:sym typeface="Dunhill-Regular" pitchFamily="50"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6B4C31"/>
                    </a:solidFill>
                  </a:tcPr>
                </a:tc>
                <a:extLst>
                  <a:ext uri="{0D108BD9-81ED-4DB2-BD59-A6C34878D82A}">
                    <a16:rowId xmlns:a16="http://schemas.microsoft.com/office/drawing/2014/main" val="2810780755"/>
                  </a:ext>
                </a:extLst>
              </a:tr>
              <a:tr h="244185">
                <a:tc vMerge="1">
                  <a:txBody>
                    <a:bodyPr/>
                    <a:lstStyle/>
                    <a:p>
                      <a:endParaRPr lang="zh-CN" altLang="en-US"/>
                    </a:p>
                  </a:txBody>
                  <a:tcPr/>
                </a:tc>
                <a:tc vMerge="1">
                  <a:txBody>
                    <a:bodyPr/>
                    <a:lstStyle/>
                    <a:p>
                      <a:endParaRPr lang="zh-CN" altLang="en-US"/>
                    </a:p>
                  </a:txBody>
                  <a:tcPr/>
                </a:tc>
                <a:tc>
                  <a:txBody>
                    <a:bodyPr/>
                    <a:lstStyle/>
                    <a:p>
                      <a:pPr algn="ctr" rtl="0" fontAlgn="ctr"/>
                      <a:r>
                        <a:rPr lang="en-US" sz="900" b="0" i="0" u="none" strike="noStrike" dirty="0">
                          <a:solidFill>
                            <a:schemeClr val="bg1"/>
                          </a:solidFill>
                          <a:effectLst/>
                          <a:latin typeface="+mn-lt"/>
                          <a:ea typeface="+mn-ea"/>
                          <a:cs typeface="+mn-ea"/>
                          <a:sym typeface="+mn-lt"/>
                        </a:rPr>
                        <a:t>DUN</a:t>
                      </a:r>
                    </a:p>
                  </a:txBody>
                  <a:tcPr marL="0" marR="0" marT="0" marB="0" anchor="ctr">
                    <a:lnL w="12700" cap="flat" cmpd="sng" algn="ctr">
                      <a:solidFill>
                        <a:schemeClr val="tx1"/>
                      </a:solidFill>
                      <a:prstDash val="solid"/>
                      <a:round/>
                      <a:headEnd type="none" w="med" len="med"/>
                      <a:tailEnd type="none" w="med" len="med"/>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ZEGNA</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BC</a:t>
                      </a:r>
                      <a:endParaRPr lang="en-US" sz="900" b="0" i="0" u="none" strike="noStrike" dirty="0">
                        <a:solidFill>
                          <a:schemeClr val="bg1"/>
                        </a:solidFill>
                        <a:effectLst/>
                        <a:latin typeface="+mn-lt"/>
                        <a:ea typeface="+mn-ea"/>
                        <a:cs typeface="+mn-ea"/>
                        <a:sym typeface="+mn-lt"/>
                      </a:endParaRPr>
                    </a:p>
                  </a:txBody>
                  <a:tcPr marL="0" marR="0" marT="0" marB="0" anchor="ctr">
                    <a:lnL>
                      <a:noFill/>
                    </a:lnL>
                    <a:lnR w="12700" cap="flat" cmpd="sng" algn="ctr">
                      <a:solidFill>
                        <a:schemeClr val="tx1"/>
                      </a:solidFill>
                      <a:prstDash val="solid"/>
                      <a:round/>
                      <a:headEnd type="none" w="med" len="med"/>
                      <a:tailEnd type="none" w="med" len="med"/>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DUNHILL</a:t>
                      </a:r>
                      <a:endParaRPr lang="en-US" sz="900" b="0" i="0" u="none" strike="noStrike" dirty="0">
                        <a:solidFill>
                          <a:schemeClr val="bg1"/>
                        </a:solidFill>
                        <a:effectLst/>
                        <a:latin typeface="+mn-lt"/>
                        <a:ea typeface="+mn-ea"/>
                        <a:cs typeface="+mn-ea"/>
                        <a:sym typeface="+mn-lt"/>
                      </a:endParaRPr>
                    </a:p>
                  </a:txBody>
                  <a:tcPr marL="0" marR="0" marT="0" marB="0" anchor="ctr">
                    <a:lnL w="12700" cap="flat" cmpd="sng" algn="ctr">
                      <a:solidFill>
                        <a:schemeClr val="tx1"/>
                      </a:solidFill>
                      <a:prstDash val="solid"/>
                      <a:round/>
                      <a:headEnd type="none" w="med" len="med"/>
                      <a:tailEnd type="none" w="med" len="med"/>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a:solidFill>
                            <a:schemeClr val="bg1"/>
                          </a:solidFill>
                          <a:effectLst/>
                          <a:latin typeface="+mn-lt"/>
                          <a:ea typeface="+mn-ea"/>
                          <a:cs typeface="+mn-ea"/>
                          <a:sym typeface="+mn-lt"/>
                        </a:rPr>
                        <a:t>ZEGNA</a:t>
                      </a:r>
                      <a:endParaRPr lang="en-US" sz="900" b="0" i="0" u="none" strike="noStrike">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a:solidFill>
                            <a:schemeClr val="bg1"/>
                          </a:solidFill>
                          <a:effectLst/>
                          <a:latin typeface="+mn-lt"/>
                          <a:ea typeface="+mn-ea"/>
                          <a:cs typeface="+mn-ea"/>
                          <a:sym typeface="+mn-lt"/>
                        </a:rPr>
                        <a:t>BC</a:t>
                      </a:r>
                      <a:endParaRPr lang="en-US" sz="900" b="0" i="0" u="none" strike="noStrike">
                        <a:solidFill>
                          <a:schemeClr val="bg1"/>
                        </a:solidFill>
                        <a:effectLst/>
                        <a:latin typeface="+mn-lt"/>
                        <a:ea typeface="+mn-ea"/>
                        <a:cs typeface="+mn-ea"/>
                        <a:sym typeface="+mn-lt"/>
                      </a:endParaRPr>
                    </a:p>
                  </a:txBody>
                  <a:tcPr marL="0" marR="0" marT="0" marB="0" anchor="ctr">
                    <a:lnL>
                      <a:noFill/>
                    </a:lnL>
                    <a:lnR w="12700" cap="flat" cmpd="sng" algn="ctr">
                      <a:solidFill>
                        <a:schemeClr val="tx1"/>
                      </a:solidFill>
                      <a:prstDash val="solid"/>
                      <a:round/>
                      <a:headEnd type="none" w="med" len="med"/>
                      <a:tailEnd type="none" w="med" len="med"/>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DUNHILL</a:t>
                      </a:r>
                      <a:endParaRPr lang="en-US" sz="900" b="0" i="0" u="none" strike="noStrike" dirty="0">
                        <a:solidFill>
                          <a:schemeClr val="bg1"/>
                        </a:solidFill>
                        <a:effectLst/>
                        <a:latin typeface="+mn-lt"/>
                        <a:ea typeface="+mn-ea"/>
                        <a:cs typeface="+mn-ea"/>
                        <a:sym typeface="+mn-lt"/>
                      </a:endParaRPr>
                    </a:p>
                  </a:txBody>
                  <a:tcPr marL="0" marR="0" marT="0" marB="0" anchor="ctr">
                    <a:lnL w="12700" cap="flat" cmpd="sng" algn="ctr">
                      <a:solidFill>
                        <a:schemeClr val="tx1"/>
                      </a:solidFill>
                      <a:prstDash val="solid"/>
                      <a:round/>
                      <a:headEnd type="none" w="med" len="med"/>
                      <a:tailEnd type="none" w="med" len="med"/>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ZEGNA</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BC</a:t>
                      </a:r>
                      <a:endParaRPr lang="en-US" sz="900" b="0" i="0" u="none" strike="noStrike" dirty="0">
                        <a:solidFill>
                          <a:schemeClr val="bg1"/>
                        </a:solidFill>
                        <a:effectLst/>
                        <a:latin typeface="+mn-lt"/>
                        <a:ea typeface="+mn-ea"/>
                        <a:cs typeface="+mn-ea"/>
                        <a:sym typeface="+mn-lt"/>
                      </a:endParaRPr>
                    </a:p>
                  </a:txBody>
                  <a:tcPr marL="0" marR="0" marT="0" marB="0" anchor="ctr">
                    <a:lnL>
                      <a:noFill/>
                    </a:lnL>
                    <a:lnR w="12700" cap="flat" cmpd="sng" algn="ctr">
                      <a:solidFill>
                        <a:schemeClr val="tx1"/>
                      </a:solidFill>
                      <a:prstDash val="solid"/>
                      <a:round/>
                      <a:headEnd type="none" w="med" len="med"/>
                      <a:tailEnd type="none" w="med" len="med"/>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DUNHILL</a:t>
                      </a:r>
                      <a:endParaRPr lang="en-US" sz="900" b="0" i="0" u="none" strike="noStrike" dirty="0">
                        <a:solidFill>
                          <a:schemeClr val="bg1"/>
                        </a:solidFill>
                        <a:effectLst/>
                        <a:latin typeface="+mn-lt"/>
                        <a:ea typeface="+mn-ea"/>
                        <a:cs typeface="+mn-ea"/>
                        <a:sym typeface="+mn-lt"/>
                      </a:endParaRPr>
                    </a:p>
                  </a:txBody>
                  <a:tcPr marL="0" marR="0" marT="0" marB="0" anchor="ctr">
                    <a:lnL w="12700" cap="flat" cmpd="sng" algn="ctr">
                      <a:solidFill>
                        <a:schemeClr val="tx1"/>
                      </a:solidFill>
                      <a:prstDash val="solid"/>
                      <a:round/>
                      <a:headEnd type="none" w="med" len="med"/>
                      <a:tailEnd type="none" w="med" len="med"/>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ZEGNA</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BC</a:t>
                      </a:r>
                      <a:endParaRPr lang="en-US" sz="900" b="0" i="0" u="none" strike="noStrike" dirty="0">
                        <a:solidFill>
                          <a:schemeClr val="bg1"/>
                        </a:solidFill>
                        <a:effectLst/>
                        <a:latin typeface="+mn-lt"/>
                        <a:ea typeface="+mn-ea"/>
                        <a:cs typeface="+mn-ea"/>
                        <a:sym typeface="+mn-lt"/>
                      </a:endParaRPr>
                    </a:p>
                  </a:txBody>
                  <a:tcPr marL="0" marR="0" marT="0" marB="0" anchor="ctr">
                    <a:lnL>
                      <a:noFill/>
                    </a:lnL>
                    <a:lnR w="12700" cap="flat" cmpd="sng" algn="ctr">
                      <a:solidFill>
                        <a:schemeClr val="tx1"/>
                      </a:solidFill>
                      <a:prstDash val="solid"/>
                      <a:round/>
                      <a:headEnd type="none" w="med" len="med"/>
                      <a:tailEnd type="none" w="med" len="med"/>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DUNHILL</a:t>
                      </a:r>
                      <a:endParaRPr lang="en-US" sz="900" b="0" i="0" u="none" strike="noStrike" dirty="0">
                        <a:solidFill>
                          <a:schemeClr val="bg1"/>
                        </a:solidFill>
                        <a:effectLst/>
                        <a:latin typeface="+mn-lt"/>
                        <a:ea typeface="+mn-ea"/>
                        <a:cs typeface="+mn-ea"/>
                        <a:sym typeface="+mn-lt"/>
                      </a:endParaRPr>
                    </a:p>
                  </a:txBody>
                  <a:tcPr marL="0" marR="0" marT="0" marB="0" anchor="ctr">
                    <a:lnL w="12700" cap="flat" cmpd="sng" algn="ctr">
                      <a:solidFill>
                        <a:schemeClr val="tx1"/>
                      </a:solidFill>
                      <a:prstDash val="solid"/>
                      <a:round/>
                      <a:headEnd type="none" w="med" len="med"/>
                      <a:tailEnd type="none" w="med" len="med"/>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ZEGNA</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BC</a:t>
                      </a:r>
                      <a:endParaRPr lang="en-US" sz="900" b="0" i="0" u="none" strike="noStrike" dirty="0">
                        <a:solidFill>
                          <a:schemeClr val="bg1"/>
                        </a:solidFill>
                        <a:effectLst/>
                        <a:latin typeface="+mn-lt"/>
                        <a:ea typeface="+mn-ea"/>
                        <a:cs typeface="+mn-ea"/>
                        <a:sym typeface="+mn-lt"/>
                      </a:endParaRPr>
                    </a:p>
                  </a:txBody>
                  <a:tcPr marL="0" marR="0" marT="0" marB="0" anchor="ctr">
                    <a:lnL>
                      <a:noFill/>
                    </a:lnL>
                    <a:lnR w="12700" cap="flat" cmpd="sng" algn="ctr">
                      <a:solidFill>
                        <a:schemeClr val="tx1"/>
                      </a:solidFill>
                      <a:prstDash val="solid"/>
                      <a:round/>
                      <a:headEnd type="none" w="med" len="med"/>
                      <a:tailEnd type="none" w="med" len="med"/>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DUNHILL</a:t>
                      </a:r>
                      <a:endParaRPr lang="en-US" sz="900" b="0" i="0" u="none" strike="noStrike" dirty="0">
                        <a:solidFill>
                          <a:schemeClr val="bg1"/>
                        </a:solidFill>
                        <a:effectLst/>
                        <a:latin typeface="+mn-lt"/>
                        <a:ea typeface="+mn-ea"/>
                        <a:cs typeface="+mn-ea"/>
                        <a:sym typeface="+mn-lt"/>
                      </a:endParaRPr>
                    </a:p>
                  </a:txBody>
                  <a:tcPr marL="0" marR="0" marT="0" marB="0" anchor="ctr">
                    <a:lnL w="12700" cap="flat" cmpd="sng" algn="ctr">
                      <a:solidFill>
                        <a:schemeClr val="tx1"/>
                      </a:solidFill>
                      <a:prstDash val="solid"/>
                      <a:round/>
                      <a:headEnd type="none" w="med" len="med"/>
                      <a:tailEnd type="none" w="med" len="med"/>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ZEGNA</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rgbClr val="6B4C31"/>
                    </a:solidFill>
                  </a:tcPr>
                </a:tc>
                <a:tc>
                  <a:txBody>
                    <a:bodyPr/>
                    <a:lstStyle/>
                    <a:p>
                      <a:pPr algn="ctr" rtl="0" fontAlgn="ctr"/>
                      <a:r>
                        <a:rPr lang="en-US" sz="900" b="0" u="none" strike="noStrike" dirty="0">
                          <a:solidFill>
                            <a:schemeClr val="bg1"/>
                          </a:solidFill>
                          <a:effectLst/>
                          <a:latin typeface="+mn-lt"/>
                          <a:ea typeface="+mn-ea"/>
                          <a:cs typeface="+mn-ea"/>
                          <a:sym typeface="+mn-lt"/>
                        </a:rPr>
                        <a:t>BC</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25400" cmpd="sng">
                      <a:noFill/>
                    </a:lnT>
                    <a:lnB>
                      <a:noFill/>
                    </a:lnB>
                    <a:lnTlToBr w="12700" cmpd="sng">
                      <a:noFill/>
                      <a:prstDash val="solid"/>
                    </a:lnTlToBr>
                    <a:lnBlToTr w="12700" cmpd="sng">
                      <a:noFill/>
                      <a:prstDash val="solid"/>
                    </a:lnBlToTr>
                    <a:solidFill>
                      <a:srgbClr val="6B4C31"/>
                    </a:solidFill>
                  </a:tcPr>
                </a:tc>
                <a:extLst>
                  <a:ext uri="{0D108BD9-81ED-4DB2-BD59-A6C34878D82A}">
                    <a16:rowId xmlns:a16="http://schemas.microsoft.com/office/drawing/2014/main" val="71998866"/>
                  </a:ext>
                </a:extLst>
              </a:tr>
              <a:tr h="244185">
                <a:tc rowSpan="4">
                  <a:txBody>
                    <a:bodyPr/>
                    <a:lstStyle/>
                    <a:p>
                      <a:pPr algn="ctr" rtl="0" fontAlgn="ctr"/>
                      <a:r>
                        <a:rPr lang="en-US" sz="900" b="0" i="0" u="none" strike="noStrike" dirty="0">
                          <a:solidFill>
                            <a:schemeClr val="tx1"/>
                          </a:solidFill>
                          <a:effectLst/>
                          <a:latin typeface="+mn-lt"/>
                          <a:ea typeface="+mn-ea"/>
                          <a:cs typeface="+mn-ea"/>
                          <a:sym typeface="+mn-lt"/>
                        </a:rPr>
                        <a:t>DEC</a:t>
                      </a:r>
                    </a:p>
                  </a:txBody>
                  <a:tcPr marL="0" marR="0" marT="0" marB="0" anchor="ctr">
                    <a:lnT w="25400" cmpd="sng">
                      <a:noFill/>
                    </a:lnT>
                    <a:lnB w="12700" cap="flat" cmpd="sng" algn="ctr">
                      <a:solidFill>
                        <a:schemeClr val="tx1"/>
                      </a:solidFill>
                      <a:prstDash val="solid"/>
                      <a:round/>
                      <a:headEnd type="none" w="med" len="med"/>
                      <a:tailEnd type="none" w="med" len="med"/>
                    </a:lnB>
                    <a:noFill/>
                  </a:tcPr>
                </a:tc>
                <a:tc>
                  <a:txBody>
                    <a:bodyPr/>
                    <a:lstStyle/>
                    <a:p>
                      <a:pPr algn="ctr" rtl="0" fontAlgn="ctr"/>
                      <a:r>
                        <a:rPr lang="en-US" sz="900" b="0" i="0" u="none" strike="noStrike" dirty="0">
                          <a:solidFill>
                            <a:srgbClr val="000000"/>
                          </a:solidFill>
                          <a:effectLst/>
                          <a:latin typeface="+mn-lt"/>
                          <a:ea typeface="+mn-ea"/>
                          <a:cs typeface="+mn-ea"/>
                          <a:sym typeface="+mn-lt"/>
                        </a:rPr>
                        <a:t>PAID</a:t>
                      </a:r>
                    </a:p>
                  </a:txBody>
                  <a:tcPr marL="0" marR="0" marT="0" marB="0" anchor="ctr">
                    <a:lnR w="12700" cap="flat" cmpd="sng" algn="ctr">
                      <a:solidFill>
                        <a:schemeClr val="tx1"/>
                      </a:solidFill>
                      <a:prstDash val="solid"/>
                      <a:round/>
                      <a:headEnd type="none" w="med" len="med"/>
                      <a:tailEnd type="none" w="med" len="med"/>
                    </a:lnR>
                    <a:lnT w="25400" cmpd="sng">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0000"/>
                          </a:solidFill>
                          <a:effectLst/>
                          <a:latin typeface="+mn-lt"/>
                          <a:ea typeface="+mn-ea"/>
                          <a:cs typeface="+mn-ea"/>
                          <a:sym typeface="+mn-lt"/>
                        </a:rPr>
                        <a:t>280 </a:t>
                      </a:r>
                    </a:p>
                  </a:txBody>
                  <a:tcPr marL="0" marR="0" marT="0" marB="0" anchor="ctr">
                    <a:lnL w="12700" cap="flat" cmpd="sng" algn="ctr">
                      <a:solidFill>
                        <a:schemeClr val="tx1"/>
                      </a:solidFill>
                      <a:prstDash val="solid"/>
                      <a:round/>
                      <a:headEnd type="none" w="med" len="med"/>
                      <a:tailEnd type="none" w="med" len="med"/>
                    </a:lnL>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0000"/>
                          </a:solidFill>
                          <a:effectLst/>
                          <a:latin typeface="+mn-lt"/>
                          <a:ea typeface="+mn-ea"/>
                          <a:cs typeface="+mn-ea"/>
                          <a:sym typeface="+mn-lt"/>
                        </a:rPr>
                        <a:t>292 </a:t>
                      </a:r>
                    </a:p>
                  </a:txBody>
                  <a:tcPr marL="0" marR="0" marT="0" marB="0" anchor="ct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322 </a:t>
                      </a:r>
                    </a:p>
                  </a:txBody>
                  <a:tcPr marL="0" marR="0" marT="0" marB="0" anchor="ctr">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411 </a:t>
                      </a:r>
                    </a:p>
                  </a:txBody>
                  <a:tcPr marL="0" marR="0" marT="0" marB="0" anchor="ctr">
                    <a:lnL w="12700" cap="flat" cmpd="sng" algn="ctr">
                      <a:solidFill>
                        <a:schemeClr val="tx1"/>
                      </a:solidFill>
                      <a:prstDash val="solid"/>
                      <a:round/>
                      <a:headEnd type="none" w="med" len="med"/>
                      <a:tailEnd type="none" w="med" len="med"/>
                    </a:lnL>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317 </a:t>
                      </a:r>
                    </a:p>
                  </a:txBody>
                  <a:tcPr marL="0" marR="0" marT="0" marB="0" anchor="ct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282 </a:t>
                      </a:r>
                    </a:p>
                  </a:txBody>
                  <a:tcPr marL="0" marR="0" marT="0" marB="0" anchor="ctr">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C00000"/>
                          </a:solidFill>
                          <a:effectLst/>
                          <a:latin typeface="+mn-lt"/>
                          <a:ea typeface="+mn-ea"/>
                          <a:cs typeface="+mn-ea"/>
                          <a:sym typeface="+mn-lt"/>
                        </a:rPr>
                        <a:t>-32%</a:t>
                      </a:r>
                    </a:p>
                  </a:txBody>
                  <a:tcPr marL="0" marR="0" marT="0" marB="0" anchor="ctr">
                    <a:lnL w="12700" cap="flat" cmpd="sng" algn="ctr">
                      <a:solidFill>
                        <a:schemeClr val="tx1"/>
                      </a:solidFill>
                      <a:prstDash val="solid"/>
                      <a:round/>
                      <a:headEnd type="none" w="med" len="med"/>
                      <a:tailEnd type="none" w="med" len="med"/>
                    </a:lnL>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C00000"/>
                          </a:solidFill>
                          <a:effectLst/>
                          <a:latin typeface="+mn-lt"/>
                          <a:ea typeface="+mn-ea"/>
                          <a:cs typeface="+mn-ea"/>
                          <a:sym typeface="+mn-lt"/>
                        </a:rPr>
                        <a:t>-8%</a:t>
                      </a:r>
                    </a:p>
                  </a:txBody>
                  <a:tcPr marL="0" marR="0" marT="0" marB="0" anchor="ct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+14%</a:t>
                      </a:r>
                    </a:p>
                  </a:txBody>
                  <a:tcPr marL="0" marR="0" marT="0" marB="0" anchor="ctr">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0.07%</a:t>
                      </a:r>
                    </a:p>
                  </a:txBody>
                  <a:tcPr marL="0" marR="0" marT="0" marB="0" anchor="ctr">
                    <a:lnL w="12700" cap="flat" cmpd="sng" algn="ctr">
                      <a:solidFill>
                        <a:schemeClr val="tx1"/>
                      </a:solidFill>
                      <a:prstDash val="solid"/>
                      <a:round/>
                      <a:headEnd type="none" w="med" len="med"/>
                      <a:tailEnd type="none" w="med" len="med"/>
                    </a:lnL>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0.10%</a:t>
                      </a:r>
                    </a:p>
                  </a:txBody>
                  <a:tcPr marL="0" marR="0" marT="0" marB="0" anchor="ct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0.05%</a:t>
                      </a:r>
                    </a:p>
                  </a:txBody>
                  <a:tcPr marL="0" marR="0" marT="0" marB="0" anchor="ctr">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0.19%</a:t>
                      </a:r>
                    </a:p>
                  </a:txBody>
                  <a:tcPr marL="0" marR="0" marT="0" marB="0" anchor="ctr">
                    <a:lnL w="12700" cap="flat" cmpd="sng" algn="ctr">
                      <a:solidFill>
                        <a:schemeClr val="tx1"/>
                      </a:solidFill>
                      <a:prstDash val="solid"/>
                      <a:round/>
                      <a:headEnd type="none" w="med" len="med"/>
                      <a:tailEnd type="none" w="med" len="med"/>
                    </a:lnL>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0.07%</a:t>
                      </a:r>
                    </a:p>
                  </a:txBody>
                  <a:tcPr marL="0" marR="0" marT="0" marB="0" anchor="ct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0.05%</a:t>
                      </a:r>
                    </a:p>
                  </a:txBody>
                  <a:tcPr marL="0" marR="0" marT="0" marB="0" anchor="ctr">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C00000"/>
                          </a:solidFill>
                          <a:effectLst/>
                          <a:latin typeface="+mn-lt"/>
                          <a:ea typeface="+mn-ea"/>
                          <a:cs typeface="+mn-ea"/>
                          <a:sym typeface="+mn-lt"/>
                        </a:rPr>
                        <a:t>-60%</a:t>
                      </a:r>
                    </a:p>
                  </a:txBody>
                  <a:tcPr marL="0" marR="0" marT="0" marB="0" anchor="ctr">
                    <a:lnL w="12700" cap="flat" cmpd="sng" algn="ctr">
                      <a:solidFill>
                        <a:schemeClr val="tx1"/>
                      </a:solidFill>
                      <a:prstDash val="solid"/>
                      <a:round/>
                      <a:headEnd type="none" w="med" len="med"/>
                      <a:tailEnd type="none" w="med" len="med"/>
                    </a:lnL>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B050"/>
                          </a:solidFill>
                          <a:effectLst/>
                          <a:latin typeface="+mn-lt"/>
                          <a:ea typeface="+mn-ea"/>
                          <a:cs typeface="+mn-ea"/>
                          <a:sym typeface="+mn-lt"/>
                        </a:rPr>
                        <a:t>+40%</a:t>
                      </a:r>
                    </a:p>
                  </a:txBody>
                  <a:tcPr marL="0" marR="0" marT="0" marB="0" anchor="ctr">
                    <a:lnT>
                      <a:noFill/>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C00000"/>
                          </a:solidFill>
                          <a:effectLst/>
                          <a:latin typeface="+mn-lt"/>
                          <a:ea typeface="+mn-ea"/>
                          <a:cs typeface="+mn-ea"/>
                          <a:sym typeface="+mn-lt"/>
                        </a:rPr>
                        <a:t>-5%</a:t>
                      </a:r>
                    </a:p>
                  </a:txBody>
                  <a:tcPr marL="0" marR="0" marT="0" marB="0" anchor="ctr">
                    <a:lnT>
                      <a:noFill/>
                    </a:lnT>
                    <a:lnB w="12700" cap="flat" cmpd="sng" algn="ctr">
                      <a:noFill/>
                      <a:prstDash val="solid"/>
                      <a:round/>
                      <a:headEnd type="none" w="med" len="med"/>
                      <a:tailEnd type="none" w="med" len="med"/>
                    </a:lnB>
                    <a:noFill/>
                  </a:tcPr>
                </a:tc>
                <a:extLst>
                  <a:ext uri="{0D108BD9-81ED-4DB2-BD59-A6C34878D82A}">
                    <a16:rowId xmlns:a16="http://schemas.microsoft.com/office/drawing/2014/main" val="607608691"/>
                  </a:ext>
                </a:extLst>
              </a:tr>
              <a:tr h="244185">
                <a:tc vMerge="1">
                  <a:txBody>
                    <a:bodyPr/>
                    <a:lstStyle/>
                    <a:p>
                      <a:endParaRPr lang="zh-CN" altLang="en-US"/>
                    </a:p>
                  </a:txBody>
                  <a:tcPr/>
                </a:tc>
                <a:tc>
                  <a:txBody>
                    <a:bodyPr/>
                    <a:lstStyle/>
                    <a:p>
                      <a:pPr algn="ctr" rtl="0" fontAlgn="ctr"/>
                      <a:r>
                        <a:rPr lang="en-US" sz="900" b="0" i="0" u="none" strike="noStrike" dirty="0">
                          <a:solidFill>
                            <a:srgbClr val="000000"/>
                          </a:solidFill>
                          <a:effectLst/>
                          <a:latin typeface="+mn-lt"/>
                          <a:ea typeface="+mn-ea"/>
                          <a:cs typeface="+mn-ea"/>
                          <a:sym typeface="+mn-lt"/>
                        </a:rPr>
                        <a:t>NON-PAID</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789 </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0000"/>
                          </a:solidFill>
                          <a:effectLst/>
                          <a:latin typeface="+mn-lt"/>
                          <a:ea typeface="+mn-ea"/>
                          <a:cs typeface="+mn-ea"/>
                          <a:sym typeface="+mn-lt"/>
                        </a:rPr>
                        <a:t>576 </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0000"/>
                          </a:solidFill>
                          <a:effectLst/>
                          <a:latin typeface="+mn-lt"/>
                          <a:ea typeface="+mn-ea"/>
                          <a:cs typeface="+mn-ea"/>
                          <a:sym typeface="+mn-lt"/>
                        </a:rPr>
                        <a:t>758 </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744 </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0000"/>
                          </a:solidFill>
                          <a:effectLst/>
                          <a:latin typeface="+mn-lt"/>
                          <a:ea typeface="+mn-ea"/>
                          <a:cs typeface="+mn-ea"/>
                          <a:sym typeface="+mn-lt"/>
                        </a:rPr>
                        <a:t>500 </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551 </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B050"/>
                          </a:solidFill>
                          <a:effectLst/>
                          <a:latin typeface="+mn-lt"/>
                          <a:ea typeface="+mn-ea"/>
                          <a:cs typeface="+mn-ea"/>
                          <a:sym typeface="+mn-lt"/>
                        </a:rPr>
                        <a:t>+6%</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B050"/>
                          </a:solidFill>
                          <a:effectLst/>
                          <a:latin typeface="+mn-lt"/>
                          <a:ea typeface="+mn-ea"/>
                          <a:cs typeface="+mn-ea"/>
                          <a:sym typeface="+mn-lt"/>
                        </a:rPr>
                        <a:t>+15%</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B050"/>
                          </a:solidFill>
                          <a:effectLst/>
                          <a:latin typeface="+mn-lt"/>
                          <a:ea typeface="+mn-ea"/>
                          <a:cs typeface="+mn-ea"/>
                          <a:sym typeface="+mn-lt"/>
                        </a:rPr>
                        <a:t>+38%</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0.36%</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0.24%</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0.14%</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0.54%</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0.24%</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0.32%</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C00000"/>
                          </a:solidFill>
                          <a:effectLst/>
                          <a:latin typeface="+mn-lt"/>
                          <a:ea typeface="+mn-ea"/>
                          <a:cs typeface="+mn-ea"/>
                          <a:sym typeface="+mn-lt"/>
                        </a:rPr>
                        <a:t>-33%</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B050"/>
                          </a:solidFill>
                          <a:effectLst/>
                          <a:latin typeface="+mn-lt"/>
                          <a:ea typeface="+mn-ea"/>
                          <a:cs typeface="+mn-ea"/>
                          <a:sym typeface="+mn-lt"/>
                        </a:rPr>
                        <a:t>+1%</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C00000"/>
                          </a:solidFill>
                          <a:effectLst/>
                          <a:latin typeface="+mn-lt"/>
                          <a:ea typeface="+mn-ea"/>
                          <a:cs typeface="+mn-ea"/>
                          <a:sym typeface="+mn-lt"/>
                        </a:rPr>
                        <a:t>-57%</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969455129"/>
                  </a:ext>
                </a:extLst>
              </a:tr>
              <a:tr h="244185">
                <a:tc vMerge="1">
                  <a:txBody>
                    <a:bodyPr/>
                    <a:lstStyle/>
                    <a:p>
                      <a:endParaRPr lang="zh-CN" altLang="en-US"/>
                    </a:p>
                  </a:txBody>
                  <a:tcPr/>
                </a:tc>
                <a:tc>
                  <a:txBody>
                    <a:bodyPr/>
                    <a:lstStyle/>
                    <a:p>
                      <a:pPr algn="ctr" rtl="0" fontAlgn="ctr"/>
                      <a:r>
                        <a:rPr lang="en-US" sz="900" b="0" i="0" u="none" strike="noStrike" dirty="0">
                          <a:solidFill>
                            <a:srgbClr val="000000"/>
                          </a:solidFill>
                          <a:effectLst/>
                          <a:latin typeface="+mn-lt"/>
                          <a:ea typeface="+mn-ea"/>
                          <a:cs typeface="+mn-ea"/>
                          <a:sym typeface="+mn-lt"/>
                        </a:rPr>
                        <a:t>PAID%</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26%</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34%</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30%</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36%</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39%</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34%</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C00000"/>
                          </a:solidFill>
                          <a:effectLst/>
                          <a:latin typeface="+mn-lt"/>
                          <a:ea typeface="+mn-ea"/>
                          <a:cs typeface="+mn-ea"/>
                          <a:sym typeface="+mn-lt"/>
                        </a:rPr>
                        <a:t>-9PP</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C00000"/>
                          </a:solidFill>
                          <a:effectLst/>
                          <a:latin typeface="+mn-lt"/>
                          <a:ea typeface="+mn-ea"/>
                          <a:cs typeface="+mn-ea"/>
                          <a:sym typeface="+mn-lt"/>
                        </a:rPr>
                        <a:t>-5PP</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C00000"/>
                          </a:solidFill>
                          <a:effectLst/>
                          <a:latin typeface="+mn-lt"/>
                          <a:ea typeface="+mn-ea"/>
                          <a:cs typeface="+mn-ea"/>
                          <a:sym typeface="+mn-lt"/>
                        </a:rPr>
                        <a:t>-4PP</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17%</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dirty="0">
                          <a:solidFill>
                            <a:srgbClr val="000000"/>
                          </a:solidFill>
                          <a:effectLst/>
                          <a:latin typeface="+mn-lt"/>
                          <a:ea typeface="+mn-ea"/>
                          <a:cs typeface="+mn-ea"/>
                          <a:sym typeface="+mn-lt"/>
                        </a:rPr>
                        <a:t>30%</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27%</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26%</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dirty="0">
                          <a:solidFill>
                            <a:srgbClr val="000000"/>
                          </a:solidFill>
                          <a:effectLst/>
                          <a:latin typeface="+mn-lt"/>
                          <a:ea typeface="+mn-ea"/>
                          <a:cs typeface="+mn-ea"/>
                          <a:sym typeface="+mn-lt"/>
                        </a:rPr>
                        <a:t>24%</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dirty="0">
                          <a:solidFill>
                            <a:srgbClr val="000000"/>
                          </a:solidFill>
                          <a:effectLst/>
                          <a:latin typeface="+mn-lt"/>
                          <a:ea typeface="+mn-ea"/>
                          <a:cs typeface="+mn-ea"/>
                          <a:sym typeface="+mn-lt"/>
                        </a:rPr>
                        <a:t>15%</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C00000"/>
                          </a:solidFill>
                          <a:effectLst/>
                          <a:latin typeface="+mn-lt"/>
                          <a:ea typeface="+mn-ea"/>
                          <a:cs typeface="+mn-ea"/>
                          <a:sym typeface="+mn-lt"/>
                        </a:rPr>
                        <a:t>-9PP</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00B050"/>
                          </a:solidFill>
                          <a:effectLst/>
                          <a:latin typeface="+mn-lt"/>
                          <a:ea typeface="+mn-ea"/>
                          <a:cs typeface="+mn-ea"/>
                          <a:sym typeface="+mn-lt"/>
                        </a:rPr>
                        <a:t>+6PP</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00B050"/>
                          </a:solidFill>
                          <a:effectLst/>
                          <a:latin typeface="+mn-lt"/>
                          <a:ea typeface="+mn-ea"/>
                          <a:cs typeface="+mn-ea"/>
                          <a:sym typeface="+mn-lt"/>
                        </a:rPr>
                        <a:t>+13PP</a:t>
                      </a:r>
                    </a:p>
                  </a:txBody>
                  <a:tcPr marL="0" marR="0" marT="0" marB="0" anchor="ct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76613617"/>
                  </a:ext>
                </a:extLst>
              </a:tr>
              <a:tr h="290239">
                <a:tc vMerge="1">
                  <a:txBody>
                    <a:bodyPr/>
                    <a:lstStyle/>
                    <a:p>
                      <a:endParaRPr lang="zh-CN" altLang="en-US"/>
                    </a:p>
                  </a:txBody>
                  <a:tcPr>
                    <a:lnT w="12700" cap="flat" cmpd="sng" algn="ctr">
                      <a:solidFill>
                        <a:schemeClr val="tx1"/>
                      </a:solidFill>
                      <a:prstDash val="solid"/>
                      <a:round/>
                      <a:headEnd type="none" w="med" len="med"/>
                      <a:tailEnd type="none" w="med" len="med"/>
                    </a:lnT>
                  </a:tcPr>
                </a:tc>
                <a:tc>
                  <a:txBody>
                    <a:bodyPr/>
                    <a:lstStyle/>
                    <a:p>
                      <a:pPr algn="ctr" rtl="0" fontAlgn="ctr"/>
                      <a:r>
                        <a:rPr lang="en-US" sz="900" b="0" i="0" u="none" strike="noStrike" dirty="0">
                          <a:solidFill>
                            <a:srgbClr val="000000"/>
                          </a:solidFill>
                          <a:effectLst/>
                          <a:latin typeface="+mn-lt"/>
                          <a:ea typeface="+mn-ea"/>
                          <a:cs typeface="+mn-ea"/>
                          <a:sym typeface="+mn-lt"/>
                        </a:rPr>
                        <a:t>NON-PAID%</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dirty="0">
                          <a:solidFill>
                            <a:srgbClr val="000000"/>
                          </a:solidFill>
                          <a:effectLst/>
                          <a:latin typeface="+mn-lt"/>
                          <a:ea typeface="+mn-ea"/>
                          <a:cs typeface="+mn-ea"/>
                          <a:sym typeface="+mn-lt"/>
                        </a:rPr>
                        <a:t>74%</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66%</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70%</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64%</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61%</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66%</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00B050"/>
                          </a:solidFill>
                          <a:effectLst/>
                          <a:latin typeface="+mn-lt"/>
                          <a:ea typeface="+mn-ea"/>
                          <a:cs typeface="+mn-ea"/>
                          <a:sym typeface="+mn-lt"/>
                        </a:rPr>
                        <a:t>+9PP</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00B050"/>
                          </a:solidFill>
                          <a:effectLst/>
                          <a:latin typeface="+mn-lt"/>
                          <a:ea typeface="+mn-ea"/>
                          <a:cs typeface="+mn-ea"/>
                          <a:sym typeface="+mn-lt"/>
                        </a:rPr>
                        <a:t>+5PP</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a:solidFill>
                            <a:srgbClr val="00B050"/>
                          </a:solidFill>
                          <a:effectLst/>
                          <a:latin typeface="+mn-lt"/>
                          <a:ea typeface="+mn-ea"/>
                          <a:cs typeface="+mn-ea"/>
                          <a:sym typeface="+mn-lt"/>
                        </a:rPr>
                        <a:t>+4PP</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83%</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70%</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73%</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74%</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76%</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85%</a:t>
                      </a:r>
                    </a:p>
                  </a:txBody>
                  <a:tcPr marL="0" marR="0" marT="0" marB="0" anchor="ct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00B050"/>
                          </a:solidFill>
                          <a:effectLst/>
                          <a:latin typeface="+mn-lt"/>
                          <a:ea typeface="+mn-ea"/>
                          <a:cs typeface="+mn-ea"/>
                          <a:sym typeface="+mn-lt"/>
                        </a:rPr>
                        <a:t>+9PP</a:t>
                      </a:r>
                    </a:p>
                  </a:txBody>
                  <a:tcPr marL="0" marR="0" marT="0" marB="0" anchor="ct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C00000"/>
                          </a:solidFill>
                          <a:effectLst/>
                          <a:latin typeface="+mn-lt"/>
                          <a:ea typeface="+mn-ea"/>
                          <a:cs typeface="+mn-ea"/>
                          <a:sym typeface="+mn-lt"/>
                        </a:rPr>
                        <a:t>-6PP</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rtl="0" fontAlgn="ctr">
                        <a:buNone/>
                      </a:pPr>
                      <a:r>
                        <a:rPr lang="en-US" sz="900" b="1" i="0" u="none" strike="noStrike" dirty="0">
                          <a:solidFill>
                            <a:srgbClr val="C00000"/>
                          </a:solidFill>
                          <a:effectLst/>
                          <a:latin typeface="+mn-lt"/>
                          <a:ea typeface="+mn-ea"/>
                          <a:cs typeface="+mn-ea"/>
                          <a:sym typeface="+mn-lt"/>
                        </a:rPr>
                        <a:t>-13PP</a:t>
                      </a:r>
                    </a:p>
                  </a:txBody>
                  <a:tcPr marL="0" marR="0" marT="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787021022"/>
                  </a:ext>
                </a:extLst>
              </a:tr>
              <a:tr h="244185">
                <a:tc gridSpan="2">
                  <a:txBody>
                    <a:bodyPr/>
                    <a:lstStyle/>
                    <a:p>
                      <a:pPr algn="ctr" rtl="0" fontAlgn="ctr"/>
                      <a:r>
                        <a:rPr lang="en-US" sz="900" b="0" i="0" u="none" strike="noStrike" dirty="0">
                          <a:solidFill>
                            <a:schemeClr val="tx1"/>
                          </a:solidFill>
                          <a:effectLst/>
                          <a:latin typeface="+mn-lt"/>
                          <a:ea typeface="+mn-ea"/>
                          <a:cs typeface="+mn-ea"/>
                          <a:sym typeface="+mn-lt"/>
                        </a:rPr>
                        <a:t>TTL</a:t>
                      </a: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ltLang="en-US"/>
                    </a:p>
                  </a:txBody>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1,069 </a:t>
                      </a: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868 </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1,080 </a:t>
                      </a: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buNone/>
                      </a:pPr>
                      <a:r>
                        <a:rPr lang="en-US" altLang="zh-CN" sz="900" b="1" i="0" u="none" strike="noStrike">
                          <a:solidFill>
                            <a:srgbClr val="000000"/>
                          </a:solidFill>
                          <a:effectLst/>
                          <a:latin typeface="+mn-lt"/>
                          <a:ea typeface="+mn-ea"/>
                          <a:cs typeface="+mn-ea"/>
                          <a:sym typeface="+mn-lt"/>
                        </a:rPr>
                        <a:t>1,155 </a:t>
                      </a: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buNone/>
                      </a:pPr>
                      <a:r>
                        <a:rPr lang="en-US" altLang="zh-CN" sz="900" b="1" i="0" u="none" strike="noStrike">
                          <a:solidFill>
                            <a:srgbClr val="000000"/>
                          </a:solidFill>
                          <a:effectLst/>
                          <a:latin typeface="+mn-lt"/>
                          <a:ea typeface="+mn-ea"/>
                          <a:cs typeface="+mn-ea"/>
                          <a:sym typeface="+mn-lt"/>
                        </a:rPr>
                        <a:t>817 </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buNone/>
                      </a:pPr>
                      <a:r>
                        <a:rPr lang="en-US" altLang="zh-CN" sz="900" b="1" i="0" u="none" strike="noStrike">
                          <a:solidFill>
                            <a:srgbClr val="000000"/>
                          </a:solidFill>
                          <a:effectLst/>
                          <a:latin typeface="+mn-lt"/>
                          <a:ea typeface="+mn-ea"/>
                          <a:cs typeface="+mn-ea"/>
                          <a:sym typeface="+mn-lt"/>
                        </a:rPr>
                        <a:t>833 </a:t>
                      </a: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C00000"/>
                          </a:solidFill>
                          <a:effectLst/>
                          <a:latin typeface="+mn-lt"/>
                          <a:ea typeface="+mn-ea"/>
                          <a:cs typeface="+mn-ea"/>
                          <a:sym typeface="+mn-lt"/>
                        </a:rPr>
                        <a:t>-7%</a:t>
                      </a: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+6%</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00B050"/>
                          </a:solidFill>
                          <a:effectLst/>
                          <a:latin typeface="+mn-lt"/>
                          <a:ea typeface="+mn-ea"/>
                          <a:cs typeface="+mn-ea"/>
                          <a:sym typeface="+mn-lt"/>
                        </a:rPr>
                        <a:t>+30%</a:t>
                      </a: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0.18%</a:t>
                      </a: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0.17%</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000000"/>
                          </a:solidFill>
                          <a:effectLst/>
                          <a:latin typeface="+mn-lt"/>
                          <a:ea typeface="+mn-ea"/>
                          <a:cs typeface="+mn-ea"/>
                          <a:sym typeface="+mn-lt"/>
                        </a:rPr>
                        <a:t>0.09%</a:t>
                      </a: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buNone/>
                      </a:pPr>
                      <a:r>
                        <a:rPr lang="en-US" altLang="zh-CN" sz="900" b="1" i="0" u="none" strike="noStrike">
                          <a:solidFill>
                            <a:srgbClr val="000000"/>
                          </a:solidFill>
                          <a:effectLst/>
                          <a:latin typeface="+mn-lt"/>
                          <a:ea typeface="+mn-ea"/>
                          <a:cs typeface="+mn-ea"/>
                          <a:sym typeface="+mn-lt"/>
                        </a:rPr>
                        <a:t>0.32%</a:t>
                      </a: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buNone/>
                      </a:pPr>
                      <a:r>
                        <a:rPr lang="en-US" altLang="zh-CN" sz="900" b="1" i="0" u="none" strike="noStrike">
                          <a:solidFill>
                            <a:srgbClr val="000000"/>
                          </a:solidFill>
                          <a:effectLst/>
                          <a:latin typeface="+mn-lt"/>
                          <a:ea typeface="+mn-ea"/>
                          <a:cs typeface="+mn-ea"/>
                          <a:sym typeface="+mn-lt"/>
                        </a:rPr>
                        <a:t>0.13%</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ctr">
                        <a:buNone/>
                      </a:pPr>
                      <a:r>
                        <a:rPr lang="en-US" altLang="zh-CN" sz="900" b="1" i="0" u="none" strike="noStrike">
                          <a:solidFill>
                            <a:srgbClr val="000000"/>
                          </a:solidFill>
                          <a:effectLst/>
                          <a:latin typeface="+mn-lt"/>
                          <a:ea typeface="+mn-ea"/>
                          <a:cs typeface="+mn-ea"/>
                          <a:sym typeface="+mn-lt"/>
                        </a:rPr>
                        <a:t>0.12%</a:t>
                      </a:r>
                    </a:p>
                  </a:txBody>
                  <a:tcPr marL="0" marR="0"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a:solidFill>
                            <a:srgbClr val="C00000"/>
                          </a:solidFill>
                          <a:effectLst/>
                          <a:latin typeface="+mn-lt"/>
                          <a:ea typeface="+mn-ea"/>
                          <a:cs typeface="+mn-ea"/>
                          <a:sym typeface="+mn-lt"/>
                        </a:rPr>
                        <a:t>-45%</a:t>
                      </a:r>
                    </a:p>
                  </a:txBody>
                  <a:tcPr marL="0" marR="0" marT="0"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00B050"/>
                          </a:solidFill>
                          <a:effectLst/>
                          <a:latin typeface="+mn-lt"/>
                          <a:ea typeface="+mn-ea"/>
                          <a:cs typeface="+mn-ea"/>
                          <a:sym typeface="+mn-lt"/>
                        </a:rPr>
                        <a:t>+30%</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rtl="0" fontAlgn="ctr">
                        <a:buNone/>
                      </a:pPr>
                      <a:r>
                        <a:rPr lang="en-US" altLang="zh-CN" sz="900" b="1" i="0" u="none" strike="noStrike" dirty="0">
                          <a:solidFill>
                            <a:srgbClr val="C00000"/>
                          </a:solidFill>
                          <a:effectLst/>
                          <a:latin typeface="+mn-lt"/>
                          <a:ea typeface="+mn-ea"/>
                          <a:cs typeface="+mn-ea"/>
                          <a:sym typeface="+mn-lt"/>
                        </a:rPr>
                        <a:t>-23%</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38704874"/>
                  </a:ext>
                </a:extLst>
              </a:tr>
            </a:tbl>
          </a:graphicData>
        </a:graphic>
      </p:graphicFrame>
      <p:sp>
        <p:nvSpPr>
          <p:cNvPr id="10" name="矩形 9">
            <a:extLst>
              <a:ext uri="{FF2B5EF4-FFF2-40B4-BE49-F238E27FC236}">
                <a16:creationId xmlns:a16="http://schemas.microsoft.com/office/drawing/2014/main" id="{C8B01E37-F686-6D0D-7DDF-E021C6344F44}"/>
              </a:ext>
            </a:extLst>
          </p:cNvPr>
          <p:cNvSpPr/>
          <p:nvPr/>
        </p:nvSpPr>
        <p:spPr>
          <a:xfrm>
            <a:off x="300034" y="4426482"/>
            <a:ext cx="2071807" cy="231278"/>
          </a:xfrm>
          <a:prstGeom prst="rect">
            <a:avLst/>
          </a:prstGeom>
          <a:solidFill>
            <a:srgbClr val="A8866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white"/>
                </a:solidFill>
                <a:effectLst/>
                <a:uLnTx/>
                <a:uFillTx/>
                <a:cs typeface="+mn-ea"/>
                <a:sym typeface="+mn-lt"/>
              </a:rPr>
              <a:t>BUYERS&amp;CVR</a:t>
            </a:r>
            <a:endParaRPr kumimoji="0" lang="zh-CN" altLang="en-US" sz="1100" b="0" i="0" u="none" strike="noStrike" kern="1200" cap="none" spc="0" normalizeH="0" baseline="0" noProof="0" dirty="0">
              <a:ln>
                <a:noFill/>
              </a:ln>
              <a:solidFill>
                <a:prstClr val="white"/>
              </a:solidFill>
              <a:effectLst/>
              <a:uLnTx/>
              <a:uFillTx/>
              <a:cs typeface="+mn-ea"/>
              <a:sym typeface="+mn-lt"/>
            </a:endParaRPr>
          </a:p>
        </p:txBody>
      </p:sp>
    </p:spTree>
    <p:extLst>
      <p:ext uri="{BB962C8B-B14F-4D97-AF65-F5344CB8AC3E}">
        <p14:creationId xmlns:p14="http://schemas.microsoft.com/office/powerpoint/2010/main" val="904895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82AF85-9801-ACD1-5098-42D581C1DFE4}"/>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F0025BC-5041-46C0-F364-2CBB97D89CBF}"/>
              </a:ext>
            </a:extLst>
          </p:cNvPr>
          <p:cNvGraphicFramePr>
            <a:graphicFrameLocks noChangeAspect="1"/>
          </p:cNvGraphicFramePr>
          <p:nvPr>
            <p:custDataLst>
              <p:tags r:id="rId1"/>
            </p:custDataLst>
            <p:extLst>
              <p:ext uri="{D42A27DB-BD31-4B8C-83A1-F6EECF244321}">
                <p14:modId xmlns:p14="http://schemas.microsoft.com/office/powerpoint/2010/main" val="259569743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5715" imgH="5715" progId="TCLayout.ActiveDocument.1">
                  <p:embed/>
                </p:oleObj>
              </mc:Choice>
              <mc:Fallback>
                <p:oleObj name="think-cell 幻灯片" r:id="rId4" imgW="5715" imgH="5715" progId="TCLayout.ActiveDocument.1">
                  <p:embed/>
                  <p:pic>
                    <p:nvPicPr>
                      <p:cNvPr id="5" name="think-cell data - do not delete"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标题 1">
            <a:extLst>
              <a:ext uri="{FF2B5EF4-FFF2-40B4-BE49-F238E27FC236}">
                <a16:creationId xmlns:a16="http://schemas.microsoft.com/office/drawing/2014/main" id="{93E9D749-B171-699E-DBF2-3C34DD449848}"/>
              </a:ext>
            </a:extLst>
          </p:cNvPr>
          <p:cNvSpPr>
            <a:spLocks noGrp="1"/>
          </p:cNvSpPr>
          <p:nvPr>
            <p:ph type="title"/>
          </p:nvPr>
        </p:nvSpPr>
        <p:spPr>
          <a:xfrm>
            <a:off x="334963" y="179943"/>
            <a:ext cx="11522074" cy="307777"/>
          </a:xfrm>
        </p:spPr>
        <p:txBody>
          <a:bodyPr vert="horz"/>
          <a:lstStyle/>
          <a:p>
            <a:r>
              <a:rPr lang="en-US" altLang="zh-CN" sz="2000" b="1" dirty="0">
                <a:solidFill>
                  <a:schemeClr val="tx1"/>
                </a:solidFill>
                <a:latin typeface="+mn-lt"/>
                <a:ea typeface="+mn-ea"/>
                <a:cs typeface="+mn-ea"/>
                <a:sym typeface="+mn-lt"/>
              </a:rPr>
              <a:t>DEC WBTQ TRAFFIC REVIEW(EXCL. FF)</a:t>
            </a:r>
            <a:endParaRPr lang="zh-CN" altLang="en-US" sz="2000" b="1" dirty="0">
              <a:latin typeface="+mn-lt"/>
              <a:ea typeface="+mn-ea"/>
              <a:cs typeface="+mn-ea"/>
              <a:sym typeface="+mn-lt"/>
            </a:endParaRPr>
          </a:p>
        </p:txBody>
      </p:sp>
      <p:graphicFrame>
        <p:nvGraphicFramePr>
          <p:cNvPr id="8" name="表格 7">
            <a:extLst>
              <a:ext uri="{FF2B5EF4-FFF2-40B4-BE49-F238E27FC236}">
                <a16:creationId xmlns:a16="http://schemas.microsoft.com/office/drawing/2014/main" id="{CE83CA33-1303-5C78-A09D-61674A0C81BD}"/>
              </a:ext>
            </a:extLst>
          </p:cNvPr>
          <p:cNvGraphicFramePr>
            <a:graphicFrameLocks noGrp="1"/>
          </p:cNvGraphicFramePr>
          <p:nvPr>
            <p:extLst>
              <p:ext uri="{D42A27DB-BD31-4B8C-83A1-F6EECF244321}">
                <p14:modId xmlns:p14="http://schemas.microsoft.com/office/powerpoint/2010/main" val="513019345"/>
              </p:ext>
            </p:extLst>
          </p:nvPr>
        </p:nvGraphicFramePr>
        <p:xfrm>
          <a:off x="229402" y="646167"/>
          <a:ext cx="11700937" cy="6189999"/>
        </p:xfrm>
        <a:graphic>
          <a:graphicData uri="http://schemas.openxmlformats.org/drawingml/2006/table">
            <a:tbl>
              <a:tblPr/>
              <a:tblGrid>
                <a:gridCol w="1130255">
                  <a:extLst>
                    <a:ext uri="{9D8B030D-6E8A-4147-A177-3AD203B41FA5}">
                      <a16:colId xmlns:a16="http://schemas.microsoft.com/office/drawing/2014/main" val="556091683"/>
                    </a:ext>
                  </a:extLst>
                </a:gridCol>
                <a:gridCol w="1130255">
                  <a:extLst>
                    <a:ext uri="{9D8B030D-6E8A-4147-A177-3AD203B41FA5}">
                      <a16:colId xmlns:a16="http://schemas.microsoft.com/office/drawing/2014/main" val="3378534976"/>
                    </a:ext>
                  </a:extLst>
                </a:gridCol>
                <a:gridCol w="1130255">
                  <a:extLst>
                    <a:ext uri="{9D8B030D-6E8A-4147-A177-3AD203B41FA5}">
                      <a16:colId xmlns:a16="http://schemas.microsoft.com/office/drawing/2014/main" val="1209842695"/>
                    </a:ext>
                  </a:extLst>
                </a:gridCol>
                <a:gridCol w="639244">
                  <a:extLst>
                    <a:ext uri="{9D8B030D-6E8A-4147-A177-3AD203B41FA5}">
                      <a16:colId xmlns:a16="http://schemas.microsoft.com/office/drawing/2014/main" val="4004225787"/>
                    </a:ext>
                  </a:extLst>
                </a:gridCol>
                <a:gridCol w="639244">
                  <a:extLst>
                    <a:ext uri="{9D8B030D-6E8A-4147-A177-3AD203B41FA5}">
                      <a16:colId xmlns:a16="http://schemas.microsoft.com/office/drawing/2014/main" val="3620799799"/>
                    </a:ext>
                  </a:extLst>
                </a:gridCol>
                <a:gridCol w="639244">
                  <a:extLst>
                    <a:ext uri="{9D8B030D-6E8A-4147-A177-3AD203B41FA5}">
                      <a16:colId xmlns:a16="http://schemas.microsoft.com/office/drawing/2014/main" val="2345109857"/>
                    </a:ext>
                  </a:extLst>
                </a:gridCol>
                <a:gridCol w="639244">
                  <a:extLst>
                    <a:ext uri="{9D8B030D-6E8A-4147-A177-3AD203B41FA5}">
                      <a16:colId xmlns:a16="http://schemas.microsoft.com/office/drawing/2014/main" val="1610309083"/>
                    </a:ext>
                  </a:extLst>
                </a:gridCol>
                <a:gridCol w="639244">
                  <a:extLst>
                    <a:ext uri="{9D8B030D-6E8A-4147-A177-3AD203B41FA5}">
                      <a16:colId xmlns:a16="http://schemas.microsoft.com/office/drawing/2014/main" val="2884216788"/>
                    </a:ext>
                  </a:extLst>
                </a:gridCol>
                <a:gridCol w="639244">
                  <a:extLst>
                    <a:ext uri="{9D8B030D-6E8A-4147-A177-3AD203B41FA5}">
                      <a16:colId xmlns:a16="http://schemas.microsoft.com/office/drawing/2014/main" val="1273222840"/>
                    </a:ext>
                  </a:extLst>
                </a:gridCol>
                <a:gridCol w="639244">
                  <a:extLst>
                    <a:ext uri="{9D8B030D-6E8A-4147-A177-3AD203B41FA5}">
                      <a16:colId xmlns:a16="http://schemas.microsoft.com/office/drawing/2014/main" val="3918319894"/>
                    </a:ext>
                  </a:extLst>
                </a:gridCol>
                <a:gridCol w="639244">
                  <a:extLst>
                    <a:ext uri="{9D8B030D-6E8A-4147-A177-3AD203B41FA5}">
                      <a16:colId xmlns:a16="http://schemas.microsoft.com/office/drawing/2014/main" val="903554474"/>
                    </a:ext>
                  </a:extLst>
                </a:gridCol>
                <a:gridCol w="639244">
                  <a:extLst>
                    <a:ext uri="{9D8B030D-6E8A-4147-A177-3AD203B41FA5}">
                      <a16:colId xmlns:a16="http://schemas.microsoft.com/office/drawing/2014/main" val="2283896836"/>
                    </a:ext>
                  </a:extLst>
                </a:gridCol>
                <a:gridCol w="639244">
                  <a:extLst>
                    <a:ext uri="{9D8B030D-6E8A-4147-A177-3AD203B41FA5}">
                      <a16:colId xmlns:a16="http://schemas.microsoft.com/office/drawing/2014/main" val="34961546"/>
                    </a:ext>
                  </a:extLst>
                </a:gridCol>
                <a:gridCol w="639244">
                  <a:extLst>
                    <a:ext uri="{9D8B030D-6E8A-4147-A177-3AD203B41FA5}">
                      <a16:colId xmlns:a16="http://schemas.microsoft.com/office/drawing/2014/main" val="848935862"/>
                    </a:ext>
                  </a:extLst>
                </a:gridCol>
                <a:gridCol w="639244">
                  <a:extLst>
                    <a:ext uri="{9D8B030D-6E8A-4147-A177-3AD203B41FA5}">
                      <a16:colId xmlns:a16="http://schemas.microsoft.com/office/drawing/2014/main" val="1630614004"/>
                    </a:ext>
                  </a:extLst>
                </a:gridCol>
                <a:gridCol w="639244">
                  <a:extLst>
                    <a:ext uri="{9D8B030D-6E8A-4147-A177-3AD203B41FA5}">
                      <a16:colId xmlns:a16="http://schemas.microsoft.com/office/drawing/2014/main" val="4101052854"/>
                    </a:ext>
                  </a:extLst>
                </a:gridCol>
              </a:tblGrid>
              <a:tr h="339966">
                <a:tc>
                  <a:txBody>
                    <a:bodyPr/>
                    <a:lstStyle/>
                    <a:p>
                      <a:pPr algn="ctr" fontAlgn="ctr">
                        <a:buNone/>
                      </a:pPr>
                      <a:r>
                        <a:rPr lang="en-US" sz="800" b="1" i="0" u="none" strike="noStrike" dirty="0">
                          <a:solidFill>
                            <a:srgbClr val="FFFFFF"/>
                          </a:solidFill>
                          <a:effectLst/>
                          <a:latin typeface="+mn-lt"/>
                          <a:ea typeface="+mn-ea"/>
                          <a:cs typeface="+mn-ea"/>
                          <a:sym typeface="+mn-lt"/>
                        </a:rPr>
                        <a:t>1</a:t>
                      </a:r>
                      <a:r>
                        <a:rPr lang="en-US" sz="800" b="1" i="0" u="none" strike="noStrike" baseline="30000" dirty="0">
                          <a:solidFill>
                            <a:srgbClr val="FFFFFF"/>
                          </a:solidFill>
                          <a:effectLst/>
                          <a:latin typeface="+mn-lt"/>
                          <a:ea typeface="+mn-ea"/>
                          <a:cs typeface="+mn-ea"/>
                          <a:sym typeface="+mn-lt"/>
                        </a:rPr>
                        <a:t>ST</a:t>
                      </a:r>
                      <a:r>
                        <a:rPr lang="en-US" sz="800" b="1" i="0" u="none" strike="noStrike" dirty="0">
                          <a:solidFill>
                            <a:srgbClr val="FFFFFF"/>
                          </a:solidFill>
                          <a:effectLst/>
                          <a:latin typeface="+mn-lt"/>
                          <a:ea typeface="+mn-ea"/>
                          <a:cs typeface="+mn-ea"/>
                          <a:sym typeface="+mn-lt"/>
                        </a:rPr>
                        <a:t> CHANNEL</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2</a:t>
                      </a:r>
                      <a:r>
                        <a:rPr lang="en-US" sz="800" b="1" i="0" u="none" strike="noStrike" baseline="30000" dirty="0">
                          <a:solidFill>
                            <a:srgbClr val="FFFFFF"/>
                          </a:solidFill>
                          <a:effectLst/>
                          <a:latin typeface="+mn-lt"/>
                          <a:ea typeface="+mn-ea"/>
                          <a:cs typeface="+mn-ea"/>
                          <a:sym typeface="+mn-lt"/>
                        </a:rPr>
                        <a:t>ND</a:t>
                      </a:r>
                      <a:r>
                        <a:rPr lang="en-US" sz="800" b="1" i="0" u="none" strike="noStrike" dirty="0">
                          <a:solidFill>
                            <a:srgbClr val="FFFFFF"/>
                          </a:solidFill>
                          <a:effectLst/>
                          <a:latin typeface="+mn-lt"/>
                          <a:ea typeface="+mn-ea"/>
                          <a:cs typeface="+mn-ea"/>
                          <a:sym typeface="+mn-lt"/>
                        </a:rPr>
                        <a:t> CHANNEL</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3</a:t>
                      </a:r>
                      <a:r>
                        <a:rPr lang="en-US" sz="800" b="1" i="0" u="none" strike="noStrike" baseline="30000" dirty="0">
                          <a:solidFill>
                            <a:srgbClr val="FFFFFF"/>
                          </a:solidFill>
                          <a:effectLst/>
                          <a:latin typeface="+mn-lt"/>
                          <a:ea typeface="+mn-ea"/>
                          <a:cs typeface="+mn-ea"/>
                          <a:sym typeface="+mn-lt"/>
                        </a:rPr>
                        <a:t>RD</a:t>
                      </a:r>
                      <a:r>
                        <a:rPr lang="en-US" sz="800" b="1" i="0" u="none" strike="noStrike" dirty="0">
                          <a:solidFill>
                            <a:srgbClr val="FFFFFF"/>
                          </a:solidFill>
                          <a:effectLst/>
                          <a:latin typeface="+mn-lt"/>
                          <a:ea typeface="+mn-ea"/>
                          <a:cs typeface="+mn-ea"/>
                          <a:sym typeface="+mn-lt"/>
                        </a:rPr>
                        <a:t> CHANNEL</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TY UV</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a:solidFill>
                            <a:srgbClr val="FFFFFF"/>
                          </a:solidFill>
                          <a:effectLst/>
                          <a:latin typeface="+mn-lt"/>
                          <a:ea typeface="+mn-ea"/>
                          <a:cs typeface="+mn-ea"/>
                          <a:sym typeface="+mn-lt"/>
                        </a:rPr>
                        <a:t>LY UV</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VALUE</a:t>
                      </a:r>
                    </a:p>
                    <a:p>
                      <a:pPr algn="ctr" fontAlgn="ctr">
                        <a:buNone/>
                      </a:pPr>
                      <a:r>
                        <a:rPr lang="en-US" sz="800" b="1" i="0" u="none" strike="noStrike" dirty="0">
                          <a:solidFill>
                            <a:srgbClr val="FFFFFF"/>
                          </a:solidFill>
                          <a:effectLst/>
                          <a:latin typeface="+mn-lt"/>
                          <a:ea typeface="+mn-ea"/>
                          <a:cs typeface="+mn-ea"/>
                          <a:sym typeface="+mn-lt"/>
                        </a:rPr>
                        <a:t>YOY</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UV</a:t>
                      </a:r>
                    </a:p>
                    <a:p>
                      <a:pPr algn="ctr" fontAlgn="ctr">
                        <a:buNone/>
                      </a:pPr>
                      <a:r>
                        <a:rPr lang="en-US" sz="800" b="1" i="0" u="none" strike="noStrike" dirty="0">
                          <a:solidFill>
                            <a:srgbClr val="FFFFFF"/>
                          </a:solidFill>
                          <a:effectLst/>
                          <a:latin typeface="+mn-lt"/>
                          <a:ea typeface="+mn-ea"/>
                          <a:cs typeface="+mn-ea"/>
                          <a:sym typeface="+mn-lt"/>
                        </a:rPr>
                        <a:t>YOY</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TY UV%</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LY UV%</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UV%</a:t>
                      </a:r>
                    </a:p>
                    <a:p>
                      <a:pPr algn="ctr" fontAlgn="ctr">
                        <a:buNone/>
                      </a:pPr>
                      <a:r>
                        <a:rPr lang="en-US" sz="800" b="1" i="0" u="none" strike="noStrike" dirty="0">
                          <a:solidFill>
                            <a:srgbClr val="FFFFFF"/>
                          </a:solidFill>
                          <a:effectLst/>
                          <a:latin typeface="+mn-lt"/>
                          <a:ea typeface="+mn-ea"/>
                          <a:cs typeface="+mn-ea"/>
                          <a:sym typeface="+mn-lt"/>
                        </a:rPr>
                        <a:t>YOY</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TY </a:t>
                      </a:r>
                      <a:br>
                        <a:rPr lang="en-US" sz="800" b="1" i="0" u="none" strike="noStrike" dirty="0">
                          <a:solidFill>
                            <a:srgbClr val="FFFFFF"/>
                          </a:solidFill>
                          <a:effectLst/>
                          <a:latin typeface="+mn-lt"/>
                          <a:ea typeface="+mn-ea"/>
                          <a:cs typeface="+mn-ea"/>
                          <a:sym typeface="+mn-lt"/>
                        </a:rPr>
                      </a:br>
                      <a:r>
                        <a:rPr lang="en-US" sz="800" b="1" i="0" u="none" strike="noStrike" dirty="0">
                          <a:solidFill>
                            <a:srgbClr val="FFFFFF"/>
                          </a:solidFill>
                          <a:effectLst/>
                          <a:latin typeface="+mn-lt"/>
                          <a:ea typeface="+mn-ea"/>
                          <a:cs typeface="+mn-ea"/>
                          <a:sym typeface="+mn-lt"/>
                        </a:rPr>
                        <a:t>BUYERS</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LY</a:t>
                      </a:r>
                    </a:p>
                    <a:p>
                      <a:pPr algn="ctr" fontAlgn="ctr">
                        <a:buNone/>
                      </a:pPr>
                      <a:r>
                        <a:rPr lang="en-US" sz="800" b="1" i="0" u="none" strike="noStrike" dirty="0">
                          <a:solidFill>
                            <a:srgbClr val="FFFFFF"/>
                          </a:solidFill>
                          <a:effectLst/>
                          <a:latin typeface="+mn-lt"/>
                          <a:ea typeface="+mn-ea"/>
                          <a:cs typeface="+mn-ea"/>
                          <a:sym typeface="+mn-lt"/>
                        </a:rPr>
                        <a:t>BUYERS</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BUYERS</a:t>
                      </a:r>
                    </a:p>
                    <a:p>
                      <a:pPr algn="ctr" fontAlgn="ctr">
                        <a:buNone/>
                      </a:pPr>
                      <a:r>
                        <a:rPr lang="en-US" sz="800" b="1" i="0" u="none" strike="noStrike" dirty="0">
                          <a:solidFill>
                            <a:srgbClr val="FFFFFF"/>
                          </a:solidFill>
                          <a:effectLst/>
                          <a:latin typeface="+mn-lt"/>
                          <a:ea typeface="+mn-ea"/>
                          <a:cs typeface="+mn-ea"/>
                          <a:sym typeface="+mn-lt"/>
                        </a:rPr>
                        <a:t>YOY</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TY CR</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LY CR</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CR </a:t>
                      </a:r>
                    </a:p>
                    <a:p>
                      <a:pPr algn="ctr" fontAlgn="ctr">
                        <a:buNone/>
                      </a:pPr>
                      <a:r>
                        <a:rPr lang="en-US" sz="800" b="1" i="0" u="none" strike="noStrike" dirty="0">
                          <a:solidFill>
                            <a:srgbClr val="FFFFFF"/>
                          </a:solidFill>
                          <a:effectLst/>
                          <a:latin typeface="+mn-lt"/>
                          <a:ea typeface="+mn-ea"/>
                          <a:cs typeface="+mn-ea"/>
                          <a:sym typeface="+mn-lt"/>
                        </a:rPr>
                        <a:t>YOY</a:t>
                      </a:r>
                    </a:p>
                  </a:txBody>
                  <a:tcPr marL="0" marR="0" marT="0" marB="0" anchor="ctr">
                    <a:lnL>
                      <a:noFill/>
                    </a:lnL>
                    <a:lnR>
                      <a:noFill/>
                    </a:lnR>
                    <a:lnT>
                      <a:noFill/>
                    </a:lnT>
                    <a:lnB>
                      <a:noFill/>
                    </a:lnB>
                    <a:solidFill>
                      <a:schemeClr val="tx1">
                        <a:lumMod val="85000"/>
                        <a:lumOff val="15000"/>
                      </a:schemeClr>
                    </a:solidFill>
                  </a:tcPr>
                </a:tc>
                <a:extLst>
                  <a:ext uri="{0D108BD9-81ED-4DB2-BD59-A6C34878D82A}">
                    <a16:rowId xmlns:a16="http://schemas.microsoft.com/office/drawing/2014/main" val="2980612050"/>
                  </a:ext>
                </a:extLst>
              </a:tr>
              <a:tr h="158109">
                <a:tc rowSpan="11">
                  <a:txBody>
                    <a:bodyPr/>
                    <a:lstStyle/>
                    <a:p>
                      <a:pPr algn="ctr" fontAlgn="ctr">
                        <a:buNone/>
                      </a:pPr>
                      <a:r>
                        <a:rPr lang="en-US" sz="800" b="1" i="0" u="none" strike="noStrike" dirty="0">
                          <a:solidFill>
                            <a:srgbClr val="000000"/>
                          </a:solidFill>
                          <a:effectLst/>
                          <a:latin typeface="+mn-lt"/>
                          <a:ea typeface="+mn-ea"/>
                          <a:cs typeface="+mn-ea"/>
                          <a:sym typeface="+mn-lt"/>
                        </a:rPr>
                        <a:t>PAID</a:t>
                      </a:r>
                    </a:p>
                  </a:txBody>
                  <a:tcPr marL="0" marR="0" marT="0" marB="0" anchor="ctr">
                    <a:lnL>
                      <a:noFill/>
                    </a:lnL>
                    <a:lnR>
                      <a:noFill/>
                    </a:lnR>
                    <a:lnT>
                      <a:noFill/>
                    </a:lnT>
                    <a:lnB>
                      <a:noFill/>
                    </a:lnB>
                    <a:lnTlToBr w="12700" cmpd="sng">
                      <a:noFill/>
                      <a:prstDash val="solid"/>
                    </a:lnTlToBr>
                    <a:lnBlToTr w="12700" cmpd="sng">
                      <a:noFill/>
                      <a:prstDash val="solid"/>
                    </a:lnBlToTr>
                    <a:noFill/>
                  </a:tcPr>
                </a:tc>
                <a:tc rowSpan="4">
                  <a:txBody>
                    <a:bodyPr/>
                    <a:lstStyle/>
                    <a:p>
                      <a:pPr algn="ctr" fontAlgn="ctr">
                        <a:buNone/>
                      </a:pPr>
                      <a:r>
                        <a:rPr lang="en-US" sz="800" b="1" i="0" u="none" strike="noStrike" dirty="0">
                          <a:solidFill>
                            <a:srgbClr val="000000"/>
                          </a:solidFill>
                          <a:effectLst/>
                          <a:latin typeface="+mn-lt"/>
                          <a:ea typeface="+mn-ea"/>
                          <a:cs typeface="+mn-ea"/>
                          <a:sym typeface="+mn-lt"/>
                        </a:rPr>
                        <a:t>Affiliation CPS</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55</a:t>
                      </a:r>
                      <a:r>
                        <a:rPr lang="zh-CN" altLang="en-US" sz="800" b="0" i="0" u="none" strike="noStrike" dirty="0">
                          <a:solidFill>
                            <a:srgbClr val="000000"/>
                          </a:solidFill>
                          <a:effectLst/>
                          <a:latin typeface="+mn-lt"/>
                          <a:ea typeface="+mn-ea"/>
                          <a:cs typeface="+mn-ea"/>
                          <a:sym typeface="+mn-lt"/>
                        </a:rPr>
                        <a:t>海淘</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335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335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chemeClr val="tx1"/>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6%</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+6PP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23</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6.87%</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633376970"/>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dirty="0">
                          <a:solidFill>
                            <a:srgbClr val="000000"/>
                          </a:solidFill>
                          <a:effectLst/>
                          <a:latin typeface="+mn-lt"/>
                          <a:ea typeface="+mn-ea"/>
                          <a:cs typeface="+mn-ea"/>
                          <a:sym typeface="+mn-lt"/>
                        </a:rPr>
                        <a:t>品数</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chemeClr val="tx1"/>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dirty="0">
                          <a:solidFill>
                            <a:schemeClr val="tx1"/>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304122277"/>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a:solidFill>
                            <a:srgbClr val="000000"/>
                          </a:solidFill>
                          <a:effectLst/>
                          <a:latin typeface="+mn-lt"/>
                          <a:ea typeface="+mn-ea"/>
                          <a:cs typeface="+mn-ea"/>
                          <a:sym typeface="+mn-lt"/>
                        </a:rPr>
                        <a:t>识货</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chemeClr val="tx1"/>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schemeClr val="tx1"/>
                          </a:solidFill>
                          <a:effectLst/>
                          <a:uLnTx/>
                          <a:uFillTx/>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766449088"/>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a:solidFill>
                            <a:srgbClr val="000000"/>
                          </a:solidFill>
                          <a:effectLst/>
                          <a:latin typeface="+mn-lt"/>
                          <a:ea typeface="+mn-ea"/>
                          <a:cs typeface="+mn-ea"/>
                          <a:sym typeface="+mn-lt"/>
                        </a:rPr>
                        <a:t>唐辣辣</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chemeClr val="tx1"/>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schemeClr val="tx1"/>
                          </a:solidFill>
                          <a:effectLst/>
                          <a:uLnTx/>
                          <a:uFillTx/>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851303273"/>
                  </a:ext>
                </a:extLst>
              </a:tr>
              <a:tr h="158109">
                <a:tc vMerge="1">
                  <a:txBody>
                    <a:bodyPr/>
                    <a:lstStyle/>
                    <a:p>
                      <a:endParaRPr lang="zh-CN" altLang="en-US"/>
                    </a:p>
                  </a:txBody>
                  <a:tcPr/>
                </a:tc>
                <a:tc gridSpan="2">
                  <a:txBody>
                    <a:bodyPr/>
                    <a:lstStyle/>
                    <a:p>
                      <a:pPr algn="ctr" fontAlgn="ctr">
                        <a:buNone/>
                      </a:pPr>
                      <a:r>
                        <a:rPr lang="en-US" sz="800" b="1" i="0" u="none" strike="noStrike" dirty="0">
                          <a:solidFill>
                            <a:srgbClr val="000000"/>
                          </a:solidFill>
                          <a:effectLst/>
                          <a:latin typeface="+mn-lt"/>
                          <a:ea typeface="+mn-ea"/>
                          <a:cs typeface="+mn-ea"/>
                          <a:sym typeface="+mn-lt"/>
                        </a:rPr>
                        <a:t>Affiliation CPS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1" i="0" u="none" strike="noStrike">
                          <a:solidFill>
                            <a:srgbClr val="000000"/>
                          </a:solidFill>
                          <a:effectLst/>
                          <a:latin typeface="+mn-lt"/>
                          <a:ea typeface="+mn-ea"/>
                          <a:cs typeface="+mn-ea"/>
                          <a:sym typeface="+mn-lt"/>
                        </a:rPr>
                        <a:t>335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00B050"/>
                          </a:solidFill>
                          <a:effectLst/>
                          <a:latin typeface="+mn-lt"/>
                          <a:ea typeface="+mn-ea"/>
                          <a:cs typeface="+mn-ea"/>
                          <a:sym typeface="+mn-lt"/>
                        </a:rPr>
                        <a:t>335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chemeClr val="tx1"/>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6%</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1" i="0" u="none" strike="noStrike">
                          <a:solidFill>
                            <a:srgbClr val="00B050"/>
                          </a:solidFill>
                          <a:effectLst/>
                          <a:latin typeface="+mn-lt"/>
                          <a:ea typeface="+mn-ea"/>
                          <a:cs typeface="+mn-ea"/>
                          <a:sym typeface="+mn-lt"/>
                        </a:rPr>
                        <a:t>+6PP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23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6.87%</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4007017941"/>
                  </a:ext>
                </a:extLst>
              </a:tr>
              <a:tr h="158109">
                <a:tc vMerge="1">
                  <a:txBody>
                    <a:bodyPr/>
                    <a:lstStyle/>
                    <a:p>
                      <a:endParaRPr lang="zh-CN" altLang="en-US"/>
                    </a:p>
                  </a:txBody>
                  <a:tcPr/>
                </a:tc>
                <a:tc>
                  <a:txBody>
                    <a:bodyPr/>
                    <a:lstStyle/>
                    <a:p>
                      <a:pPr algn="ctr" fontAlgn="ctr">
                        <a:buNone/>
                      </a:pPr>
                      <a:r>
                        <a:rPr lang="en-US" sz="800" b="1" i="0" u="none" strike="noStrike">
                          <a:solidFill>
                            <a:srgbClr val="000000"/>
                          </a:solidFill>
                          <a:effectLst/>
                          <a:latin typeface="+mn-lt"/>
                          <a:ea typeface="+mn-ea"/>
                          <a:cs typeface="+mn-ea"/>
                          <a:sym typeface="+mn-lt"/>
                        </a:rPr>
                        <a:t>Brandzone</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小红书品专</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27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chemeClr val="tx1"/>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srgbClr val="00B050"/>
                          </a:solidFill>
                          <a:effectLst/>
                          <a:uLnTx/>
                          <a:uFillTx/>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511312472"/>
                  </a:ext>
                </a:extLst>
              </a:tr>
              <a:tr h="158109">
                <a:tc vMerge="1">
                  <a:txBody>
                    <a:bodyPr/>
                    <a:lstStyle/>
                    <a:p>
                      <a:endParaRPr lang="zh-CN" altLang="en-US"/>
                    </a:p>
                  </a:txBody>
                  <a:tcPr/>
                </a:tc>
                <a:tc gridSpan="2">
                  <a:txBody>
                    <a:bodyPr/>
                    <a:lstStyle/>
                    <a:p>
                      <a:pPr algn="ctr" fontAlgn="ctr">
                        <a:buNone/>
                      </a:pPr>
                      <a:r>
                        <a:rPr lang="en-US" sz="800" b="1" i="0" u="none" strike="noStrike" dirty="0" err="1">
                          <a:solidFill>
                            <a:srgbClr val="000000"/>
                          </a:solidFill>
                          <a:effectLst/>
                          <a:latin typeface="+mn-lt"/>
                          <a:ea typeface="+mn-ea"/>
                          <a:cs typeface="+mn-ea"/>
                          <a:sym typeface="+mn-lt"/>
                        </a:rPr>
                        <a:t>Brandzone</a:t>
                      </a:r>
                      <a:r>
                        <a:rPr lang="en-US" sz="800" b="1" i="0" u="none" strike="noStrike" dirty="0">
                          <a:solidFill>
                            <a:srgbClr val="000000"/>
                          </a:solidFill>
                          <a:effectLst/>
                          <a:latin typeface="+mn-lt"/>
                          <a:ea typeface="+mn-ea"/>
                          <a:cs typeface="+mn-ea"/>
                          <a:sym typeface="+mn-lt"/>
                        </a:rPr>
                        <a:t>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1" i="0" u="none" strike="noStrike">
                          <a:solidFill>
                            <a:srgbClr val="000000"/>
                          </a:solidFill>
                          <a:effectLst/>
                          <a:latin typeface="+mn-lt"/>
                          <a:ea typeface="+mn-ea"/>
                          <a:cs typeface="+mn-ea"/>
                          <a:sym typeface="+mn-lt"/>
                        </a:rPr>
                        <a:t>27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27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chemeClr val="tx1"/>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srgbClr val="00B050"/>
                          </a:solidFill>
                          <a:effectLst/>
                          <a:uLnTx/>
                          <a:uFillTx/>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93943491"/>
                  </a:ext>
                </a:extLst>
              </a:tr>
              <a:tr h="158109">
                <a:tc vMerge="1">
                  <a:txBody>
                    <a:bodyPr/>
                    <a:lstStyle/>
                    <a:p>
                      <a:endParaRPr lang="zh-CN" altLang="en-US"/>
                    </a:p>
                  </a:txBody>
                  <a:tcPr/>
                </a:tc>
                <a:tc rowSpan="3">
                  <a:txBody>
                    <a:bodyPr/>
                    <a:lstStyle/>
                    <a:p>
                      <a:pPr algn="ctr" fontAlgn="ctr">
                        <a:buNone/>
                      </a:pPr>
                      <a:r>
                        <a:rPr lang="en-US" sz="800" b="1" i="0" u="none" strike="noStrike" dirty="0">
                          <a:solidFill>
                            <a:srgbClr val="000000"/>
                          </a:solidFill>
                          <a:effectLst/>
                          <a:latin typeface="+mn-lt"/>
                          <a:ea typeface="+mn-ea"/>
                          <a:cs typeface="+mn-ea"/>
                          <a:sym typeface="+mn-lt"/>
                        </a:rPr>
                        <a:t>Display CPC</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dirty="0">
                          <a:solidFill>
                            <a:srgbClr val="000000"/>
                          </a:solidFill>
                          <a:effectLst/>
                          <a:latin typeface="+mn-lt"/>
                          <a:ea typeface="+mn-ea"/>
                          <a:cs typeface="+mn-ea"/>
                          <a:sym typeface="+mn-lt"/>
                        </a:rPr>
                        <a:t>视频号广告</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chemeClr val="tx1"/>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262228842"/>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a:solidFill>
                            <a:srgbClr val="000000"/>
                          </a:solidFill>
                          <a:effectLst/>
                          <a:latin typeface="+mn-lt"/>
                          <a:ea typeface="+mn-ea"/>
                          <a:cs typeface="+mn-ea"/>
                          <a:sym typeface="+mn-lt"/>
                        </a:rPr>
                        <a:t>朋友圈广告</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980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-980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16%</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-16PP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500175301"/>
                  </a:ext>
                </a:extLst>
              </a:tr>
              <a:tr h="158109">
                <a:tc vMerge="1">
                  <a:txBody>
                    <a:bodyPr/>
                    <a:lstStyle/>
                    <a:p>
                      <a:endParaRPr lang="zh-CN" altLang="en-US"/>
                    </a:p>
                  </a:txBody>
                  <a:tcPr/>
                </a:tc>
                <a:tc vMerge="1">
                  <a:txBody>
                    <a:bodyPr/>
                    <a:lstStyle/>
                    <a:p>
                      <a:endParaRPr lang="zh-CN" altLang="en-US"/>
                    </a:p>
                  </a:txBody>
                  <a:tcPr>
                    <a:lnL>
                      <a:noFill/>
                    </a:lnL>
                    <a:lnR>
                      <a:noFill/>
                    </a:lnR>
                    <a:lnT>
                      <a:noFill/>
                    </a:lnT>
                    <a:lnB>
                      <a:noFill/>
                    </a:lnB>
                    <a:solidFill>
                      <a:schemeClr val="bg1">
                        <a:lumMod val="85000"/>
                      </a:schemeClr>
                    </a:solid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小红书</a:t>
                      </a:r>
                      <a:r>
                        <a:rPr lang="en-US" sz="800" b="0" i="0" u="none" strike="noStrike">
                          <a:solidFill>
                            <a:srgbClr val="000000"/>
                          </a:solidFill>
                          <a:effectLst/>
                          <a:latin typeface="+mn-lt"/>
                          <a:ea typeface="+mn-ea"/>
                          <a:cs typeface="+mn-ea"/>
                          <a:sym typeface="+mn-lt"/>
                        </a:rPr>
                        <a:t>FEEDS</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72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-72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-1PP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19522609"/>
                  </a:ext>
                </a:extLst>
              </a:tr>
              <a:tr h="158109">
                <a:tc vMerge="1">
                  <a:txBody>
                    <a:bodyPr/>
                    <a:lstStyle/>
                    <a:p>
                      <a:endParaRPr lang="zh-CN" altLang="en-US"/>
                    </a:p>
                  </a:txBody>
                  <a:tcPr>
                    <a:lnL>
                      <a:noFill/>
                    </a:lnL>
                    <a:lnR>
                      <a:noFill/>
                    </a:lnR>
                    <a:lnT>
                      <a:noFill/>
                    </a:lnT>
                    <a:lnB>
                      <a:noFill/>
                    </a:lnB>
                    <a:solidFill>
                      <a:srgbClr val="5F5F5F"/>
                    </a:solidFill>
                  </a:tcPr>
                </a:tc>
                <a:tc gridSpan="2">
                  <a:txBody>
                    <a:bodyPr/>
                    <a:lstStyle/>
                    <a:p>
                      <a:pPr algn="ctr" fontAlgn="ctr">
                        <a:buNone/>
                      </a:pPr>
                      <a:r>
                        <a:rPr lang="en-US" sz="800" b="1" i="0" u="none" strike="noStrike" dirty="0">
                          <a:solidFill>
                            <a:srgbClr val="000000"/>
                          </a:solidFill>
                          <a:effectLst/>
                          <a:latin typeface="+mn-lt"/>
                          <a:ea typeface="+mn-ea"/>
                          <a:cs typeface="+mn-ea"/>
                          <a:sym typeface="+mn-lt"/>
                        </a:rPr>
                        <a:t>Display CPC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1,052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-1,052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17%</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-17PP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1046351142"/>
                  </a:ext>
                </a:extLst>
              </a:tr>
              <a:tr h="158109">
                <a:tc>
                  <a:txBody>
                    <a:bodyPr/>
                    <a:lstStyle/>
                    <a:p>
                      <a:pPr algn="ctr" fontAlgn="ctr">
                        <a:buNone/>
                      </a:pPr>
                      <a:r>
                        <a:rPr lang="zh-CN" altLang="en-US" sz="800" b="1" i="0" u="none" strike="noStrike">
                          <a:solidFill>
                            <a:srgbClr val="000000"/>
                          </a:solidFill>
                          <a:effectLst/>
                          <a:latin typeface="+mn-lt"/>
                          <a:ea typeface="+mn-ea"/>
                          <a:cs typeface="+mn-ea"/>
                          <a:sym typeface="+mn-lt"/>
                        </a:rPr>
                        <a:t>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sz="800" b="1" i="0" u="none" strike="noStrike" dirty="0">
                          <a:solidFill>
                            <a:srgbClr val="000000"/>
                          </a:solidFill>
                          <a:effectLst/>
                          <a:latin typeface="+mn-lt"/>
                          <a:ea typeface="+mn-ea"/>
                          <a:cs typeface="+mn-ea"/>
                          <a:sym typeface="+mn-lt"/>
                        </a:rPr>
                        <a:t>Editorial</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微信</a:t>
                      </a:r>
                      <a:r>
                        <a:rPr lang="en-US" sz="800" b="0" i="0" u="none" strike="noStrike">
                          <a:solidFill>
                            <a:srgbClr val="000000"/>
                          </a:solidFill>
                          <a:effectLst/>
                          <a:latin typeface="+mn-lt"/>
                          <a:ea typeface="+mn-ea"/>
                          <a:cs typeface="+mn-ea"/>
                          <a:sym typeface="+mn-lt"/>
                        </a:rPr>
                        <a:t>KOL</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a:ln>
                            <a:noFill/>
                          </a:ln>
                          <a:solidFill>
                            <a:srgbClr val="00B050"/>
                          </a:solidFill>
                          <a:effectLst/>
                          <a:uLnTx/>
                          <a:uFillTx/>
                          <a:latin typeface="+mn-lt"/>
                          <a:ea typeface="+mn-ea"/>
                          <a:cs typeface="+mn-ea"/>
                          <a:sym typeface="+mn-lt"/>
                        </a:rPr>
                        <a:t>-</a:t>
                      </a:r>
                      <a:endParaRPr kumimoji="0" lang="en-US" altLang="zh-CN" sz="800" b="0" i="0" u="none" strike="noStrike" kern="1200" cap="none" spc="0" normalizeH="0" baseline="0" noProof="0" dirty="0">
                        <a:ln>
                          <a:noFill/>
                        </a:ln>
                        <a:solidFill>
                          <a:srgbClr val="00B050"/>
                        </a:solidFill>
                        <a:effectLst/>
                        <a:uLnTx/>
                        <a:uFillTx/>
                        <a:latin typeface="+mn-lt"/>
                        <a:ea typeface="+mn-ea"/>
                        <a:cs typeface="+mn-ea"/>
                        <a:sym typeface="+mn-lt"/>
                      </a:endParaRP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522576513"/>
                  </a:ext>
                </a:extLst>
              </a:tr>
              <a:tr h="158109">
                <a:tc>
                  <a:txBody>
                    <a:bodyPr/>
                    <a:lstStyle/>
                    <a:p>
                      <a:pPr algn="ctr" fontAlgn="ctr">
                        <a:buNone/>
                      </a:pPr>
                      <a:r>
                        <a:rPr lang="zh-CN" altLang="en-US" sz="800" b="1" i="0" u="none" strike="noStrike" dirty="0">
                          <a:solidFill>
                            <a:srgbClr val="000000"/>
                          </a:solidFill>
                          <a:effectLst/>
                          <a:latin typeface="+mn-lt"/>
                          <a:ea typeface="+mn-ea"/>
                          <a:cs typeface="+mn-ea"/>
                          <a:sym typeface="+mn-lt"/>
                        </a:rPr>
                        <a:t>　</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2">
                  <a:txBody>
                    <a:bodyPr/>
                    <a:lstStyle/>
                    <a:p>
                      <a:pPr algn="ctr" fontAlgn="ctr">
                        <a:buNone/>
                      </a:pPr>
                      <a:r>
                        <a:rPr lang="en-US" sz="800" b="1" i="0" u="none" strike="noStrike" dirty="0">
                          <a:solidFill>
                            <a:srgbClr val="000000"/>
                          </a:solidFill>
                          <a:effectLst/>
                          <a:latin typeface="+mn-lt"/>
                          <a:ea typeface="+mn-ea"/>
                          <a:cs typeface="+mn-ea"/>
                          <a:sym typeface="+mn-lt"/>
                        </a:rPr>
                        <a:t>Editorial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srgbClr val="00B050"/>
                          </a:solidFill>
                          <a:effectLst/>
                          <a:uLnTx/>
                          <a:uFillTx/>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519688384"/>
                  </a:ext>
                </a:extLst>
              </a:tr>
              <a:tr h="158109">
                <a:tc gridSpan="3">
                  <a:txBody>
                    <a:bodyPr/>
                    <a:lstStyle/>
                    <a:p>
                      <a:pPr algn="ctr" fontAlgn="ctr">
                        <a:buNone/>
                      </a:pPr>
                      <a:r>
                        <a:rPr lang="en-US" sz="800" b="1" i="0" u="none" strike="noStrike" dirty="0">
                          <a:solidFill>
                            <a:schemeClr val="bg1"/>
                          </a:solidFill>
                          <a:effectLst/>
                          <a:latin typeface="+mn-lt"/>
                          <a:ea typeface="+mn-ea"/>
                          <a:cs typeface="+mn-ea"/>
                          <a:sym typeface="+mn-lt"/>
                        </a:rPr>
                        <a:t>Paid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chemeClr val="tx1">
                        <a:lumMod val="65000"/>
                        <a:lumOff val="35000"/>
                      </a:schemeClr>
                    </a:solidFill>
                  </a:tcPr>
                </a:tc>
                <a:tc hMerge="1">
                  <a:txBody>
                    <a:bodyPr/>
                    <a:lstStyle/>
                    <a:p>
                      <a:endParaRPr lang="zh-CN" altLang="en-US"/>
                    </a:p>
                  </a:txBody>
                  <a:tcPr>
                    <a:lnL>
                      <a:noFill/>
                    </a:lnL>
                    <a:lnR>
                      <a:noFill/>
                    </a:lnR>
                    <a:lnT>
                      <a:noFill/>
                    </a:lnT>
                    <a:lnB>
                      <a:noFill/>
                    </a:lnB>
                    <a:solidFill>
                      <a:srgbClr val="D9D9D9"/>
                    </a:solidFill>
                  </a:tcPr>
                </a:tc>
                <a:tc hMerge="1">
                  <a:txBody>
                    <a:bodyPr/>
                    <a:lstStyle/>
                    <a:p>
                      <a:endParaRPr lang="zh-CN" altLang="en-US"/>
                    </a:p>
                  </a:txBody>
                  <a:tcPr/>
                </a:tc>
                <a:tc>
                  <a:txBody>
                    <a:bodyPr/>
                    <a:lstStyle/>
                    <a:p>
                      <a:pPr algn="ctr" fontAlgn="ctr">
                        <a:buNone/>
                      </a:pPr>
                      <a:r>
                        <a:rPr lang="en-US" altLang="zh-CN" sz="800" b="1" i="0" u="none" strike="noStrike">
                          <a:solidFill>
                            <a:srgbClr val="FFFFFF"/>
                          </a:solidFill>
                          <a:effectLst/>
                          <a:latin typeface="+mn-lt"/>
                          <a:ea typeface="+mn-ea"/>
                          <a:cs typeface="+mn-ea"/>
                          <a:sym typeface="+mn-lt"/>
                        </a:rPr>
                        <a:t>362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1,052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1" i="0" u="none" strike="noStrike" dirty="0">
                          <a:solidFill>
                            <a:srgbClr val="C00000"/>
                          </a:solidFill>
                          <a:effectLst/>
                          <a:latin typeface="+mn-lt"/>
                          <a:ea typeface="+mn-ea"/>
                          <a:cs typeface="+mn-ea"/>
                          <a:sym typeface="+mn-lt"/>
                        </a:rPr>
                        <a:t>-690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-66%</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7%</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17%</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sz="800" b="1" i="0" u="none" strike="noStrike">
                          <a:solidFill>
                            <a:srgbClr val="C00000"/>
                          </a:solidFill>
                          <a:effectLst/>
                          <a:latin typeface="+mn-lt"/>
                          <a:ea typeface="+mn-ea"/>
                          <a:cs typeface="+mn-ea"/>
                          <a:sym typeface="+mn-lt"/>
                        </a:rPr>
                        <a:t>-10PP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23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6.35%</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extLst>
                  <a:ext uri="{0D108BD9-81ED-4DB2-BD59-A6C34878D82A}">
                    <a16:rowId xmlns:a16="http://schemas.microsoft.com/office/drawing/2014/main" val="3792162046"/>
                  </a:ext>
                </a:extLst>
              </a:tr>
              <a:tr h="158109">
                <a:tc rowSpan="18">
                  <a:txBody>
                    <a:bodyPr/>
                    <a:lstStyle/>
                    <a:p>
                      <a:pPr algn="ctr" fontAlgn="ctr">
                        <a:buNone/>
                      </a:pPr>
                      <a:r>
                        <a:rPr lang="en-US" sz="800" b="1" i="0" u="none" strike="noStrike" dirty="0">
                          <a:solidFill>
                            <a:srgbClr val="000000"/>
                          </a:solidFill>
                          <a:effectLst/>
                          <a:latin typeface="+mn-lt"/>
                          <a:ea typeface="+mn-ea"/>
                          <a:cs typeface="+mn-ea"/>
                          <a:sym typeface="+mn-lt"/>
                        </a:rPr>
                        <a:t>ORG</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sz="800" b="1" i="0" u="none" strike="noStrike">
                          <a:solidFill>
                            <a:srgbClr val="000000"/>
                          </a:solidFill>
                          <a:effectLst/>
                          <a:latin typeface="+mn-lt"/>
                          <a:ea typeface="+mn-ea"/>
                          <a:cs typeface="+mn-ea"/>
                          <a:sym typeface="+mn-lt"/>
                        </a:rPr>
                        <a:t>Quick_Entry</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快捷入口</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1,763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1,694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69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+4%</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28%</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+5PP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+17%</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0.40%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0.35%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+12%</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445522461"/>
                  </a:ext>
                </a:extLst>
              </a:tr>
              <a:tr h="158109">
                <a:tc vMerge="1">
                  <a:txBody>
                    <a:bodyPr/>
                    <a:lstStyle/>
                    <a:p>
                      <a:endParaRPr lang="zh-CN" altLang="en-US"/>
                    </a:p>
                  </a:txBody>
                  <a:tcPr/>
                </a:tc>
                <a:tc>
                  <a:txBody>
                    <a:bodyPr/>
                    <a:lstStyle/>
                    <a:p>
                      <a:pPr algn="ctr" fontAlgn="ctr">
                        <a:buNone/>
                      </a:pPr>
                      <a:endParaRPr lang="en-US" sz="800" b="1" i="0" u="none" strike="noStrike">
                        <a:solidFill>
                          <a:srgbClr val="000000"/>
                        </a:solidFill>
                        <a:effectLst/>
                        <a:latin typeface="+mn-lt"/>
                        <a:ea typeface="+mn-ea"/>
                        <a:cs typeface="+mn-ea"/>
                        <a:sym typeface="+mn-lt"/>
                      </a:endParaRP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endParaRPr lang="zh-CN" altLang="en-US" sz="800" b="0" i="0" u="none" strike="noStrike">
                        <a:solidFill>
                          <a:srgbClr val="000000"/>
                        </a:solidFill>
                        <a:effectLst/>
                        <a:latin typeface="+mn-lt"/>
                        <a:ea typeface="+mn-ea"/>
                        <a:cs typeface="+mn-ea"/>
                        <a:sym typeface="+mn-lt"/>
                      </a:endParaRP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1,763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1,694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69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+4%</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32%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28%</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1" i="0" u="none" strike="noStrike">
                          <a:solidFill>
                            <a:srgbClr val="00B050"/>
                          </a:solidFill>
                          <a:effectLst/>
                          <a:latin typeface="+mn-lt"/>
                          <a:ea typeface="+mn-ea"/>
                          <a:cs typeface="+mn-ea"/>
                          <a:sym typeface="+mn-lt"/>
                        </a:rPr>
                        <a:t>+5PP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+17%</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0.40%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0.35%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+12%</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955976068"/>
                  </a:ext>
                </a:extLst>
              </a:tr>
              <a:tr h="158109">
                <a:tc vMerge="1">
                  <a:txBody>
                    <a:bodyPr/>
                    <a:lstStyle/>
                    <a:p>
                      <a:endParaRPr lang="zh-CN" altLang="en-US"/>
                    </a:p>
                  </a:txBody>
                  <a:tcPr/>
                </a:tc>
                <a:tc gridSpan="2">
                  <a:txBody>
                    <a:bodyPr/>
                    <a:lstStyle/>
                    <a:p>
                      <a:pPr algn="ctr" fontAlgn="ctr">
                        <a:buNone/>
                      </a:pPr>
                      <a:r>
                        <a:rPr lang="en-US" sz="800" b="1" i="0" u="none" strike="noStrike" dirty="0" err="1">
                          <a:solidFill>
                            <a:srgbClr val="000000"/>
                          </a:solidFill>
                          <a:effectLst/>
                          <a:latin typeface="+mn-lt"/>
                          <a:ea typeface="+mn-ea"/>
                          <a:cs typeface="+mn-ea"/>
                          <a:sym typeface="+mn-lt"/>
                        </a:rPr>
                        <a:t>Quick_Entry</a:t>
                      </a:r>
                      <a:r>
                        <a:rPr lang="en-US" sz="800" b="1" i="0" u="none" strike="noStrike" dirty="0">
                          <a:solidFill>
                            <a:srgbClr val="000000"/>
                          </a:solidFill>
                          <a:effectLst/>
                          <a:latin typeface="+mn-lt"/>
                          <a:ea typeface="+mn-ea"/>
                          <a:cs typeface="+mn-ea"/>
                          <a:sym typeface="+mn-lt"/>
                        </a:rPr>
                        <a:t>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lnL>
                      <a:noFill/>
                    </a:lnL>
                    <a:lnR>
                      <a:noFill/>
                    </a:lnR>
                    <a:lnT>
                      <a:noFill/>
                    </a:lnT>
                    <a:lnB>
                      <a:noFill/>
                    </a:lnB>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1,347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1,278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69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+5%</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25%</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21%</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0" i="0" u="none" strike="noStrike">
                          <a:solidFill>
                            <a:srgbClr val="00B050"/>
                          </a:solidFill>
                          <a:effectLst/>
                          <a:latin typeface="+mn-lt"/>
                          <a:ea typeface="+mn-ea"/>
                          <a:cs typeface="+mn-ea"/>
                          <a:sym typeface="+mn-lt"/>
                        </a:rPr>
                        <a:t>+4PP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3887437344"/>
                  </a:ext>
                </a:extLst>
              </a:tr>
              <a:tr h="158109">
                <a:tc vMerge="1">
                  <a:txBody>
                    <a:bodyPr/>
                    <a:lstStyle/>
                    <a:p>
                      <a:endParaRPr lang="zh-CN" altLang="en-US"/>
                    </a:p>
                  </a:txBody>
                  <a:tcPr/>
                </a:tc>
                <a:tc>
                  <a:txBody>
                    <a:bodyPr/>
                    <a:lstStyle/>
                    <a:p>
                      <a:pPr algn="ctr" fontAlgn="ctr">
                        <a:buNone/>
                      </a:pPr>
                      <a:r>
                        <a:rPr lang="en-US" sz="800" b="1" i="0" u="none" strike="noStrike">
                          <a:solidFill>
                            <a:srgbClr val="000000"/>
                          </a:solidFill>
                          <a:effectLst/>
                          <a:latin typeface="+mn-lt"/>
                          <a:ea typeface="+mn-ea"/>
                          <a:cs typeface="+mn-ea"/>
                          <a:sym typeface="+mn-lt"/>
                        </a:rPr>
                        <a:t>Brand Search</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搜索</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1,347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1,278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69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25%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21%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1" i="0" u="none" strike="noStrike">
                          <a:solidFill>
                            <a:srgbClr val="00B050"/>
                          </a:solidFill>
                          <a:effectLst/>
                          <a:latin typeface="+mn-lt"/>
                          <a:ea typeface="+mn-ea"/>
                          <a:cs typeface="+mn-ea"/>
                          <a:sym typeface="+mn-lt"/>
                        </a:rPr>
                        <a:t>+4PP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251124468"/>
                  </a:ext>
                </a:extLst>
              </a:tr>
              <a:tr h="158109">
                <a:tc vMerge="1">
                  <a:txBody>
                    <a:bodyPr/>
                    <a:lstStyle/>
                    <a:p>
                      <a:endParaRPr lang="zh-CN" altLang="en-US"/>
                    </a:p>
                  </a:txBody>
                  <a:tcPr/>
                </a:tc>
                <a:tc gridSpan="2">
                  <a:txBody>
                    <a:bodyPr/>
                    <a:lstStyle/>
                    <a:p>
                      <a:pPr algn="ctr" fontAlgn="ctr">
                        <a:buNone/>
                      </a:pPr>
                      <a:r>
                        <a:rPr lang="en-US" sz="800" b="1" i="0" u="none" strike="noStrike" dirty="0">
                          <a:solidFill>
                            <a:srgbClr val="000000"/>
                          </a:solidFill>
                          <a:effectLst/>
                          <a:latin typeface="+mn-lt"/>
                          <a:ea typeface="+mn-ea"/>
                          <a:cs typeface="+mn-ea"/>
                          <a:sym typeface="+mn-lt"/>
                        </a:rPr>
                        <a:t>Brand Search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lnL>
                      <a:noFill/>
                    </a:lnL>
                    <a:lnR>
                      <a:noFill/>
                    </a:lnR>
                    <a:lnT>
                      <a:noFill/>
                    </a:lnT>
                    <a:lnB>
                      <a:noFill/>
                    </a:lnB>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819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989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-170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-17%</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15%</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16%</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0.20%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4128113262"/>
                  </a:ext>
                </a:extLst>
              </a:tr>
              <a:tr h="158109">
                <a:tc vMerge="1">
                  <a:txBody>
                    <a:bodyPr/>
                    <a:lstStyle/>
                    <a:p>
                      <a:endParaRPr lang="zh-CN" altLang="en-US"/>
                    </a:p>
                  </a:txBody>
                  <a:tcPr/>
                </a:tc>
                <a:tc rowSpan="2">
                  <a:txBody>
                    <a:bodyPr/>
                    <a:lstStyle/>
                    <a:p>
                      <a:pPr algn="ctr" fontAlgn="ctr">
                        <a:buNone/>
                      </a:pPr>
                      <a:r>
                        <a:rPr lang="en-US" sz="800" b="1" i="0" u="none" strike="noStrike" dirty="0">
                          <a:solidFill>
                            <a:srgbClr val="000000"/>
                          </a:solidFill>
                          <a:effectLst/>
                          <a:latin typeface="+mn-lt"/>
                          <a:ea typeface="+mn-ea"/>
                          <a:cs typeface="+mn-ea"/>
                          <a:sym typeface="+mn-lt"/>
                        </a:rPr>
                        <a:t>Brand Social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dirty="0">
                          <a:solidFill>
                            <a:srgbClr val="000000"/>
                          </a:solidFill>
                          <a:effectLst/>
                          <a:latin typeface="+mn-lt"/>
                          <a:ea typeface="+mn-ea"/>
                          <a:cs typeface="+mn-ea"/>
                          <a:sym typeface="+mn-lt"/>
                        </a:rPr>
                        <a:t>公众号</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9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15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831332737"/>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a:solidFill>
                            <a:srgbClr val="000000"/>
                          </a:solidFill>
                          <a:effectLst/>
                          <a:latin typeface="+mn-lt"/>
                          <a:ea typeface="+mn-ea"/>
                          <a:cs typeface="+mn-ea"/>
                          <a:sym typeface="+mn-lt"/>
                        </a:rPr>
                        <a:t>视频号</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828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1,004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-176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-18%</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16%</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1" i="0" u="none" strike="noStrike">
                          <a:solidFill>
                            <a:srgbClr val="C00000"/>
                          </a:solidFill>
                          <a:effectLst/>
                          <a:latin typeface="+mn-lt"/>
                          <a:ea typeface="+mn-ea"/>
                          <a:cs typeface="+mn-ea"/>
                          <a:sym typeface="+mn-lt"/>
                        </a:rPr>
                        <a:t>-1PP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0.20%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337922966"/>
                  </a:ext>
                </a:extLst>
              </a:tr>
              <a:tr h="158109">
                <a:tc vMerge="1">
                  <a:txBody>
                    <a:bodyPr/>
                    <a:lstStyle/>
                    <a:p>
                      <a:endParaRPr lang="zh-CN" altLang="en-US"/>
                    </a:p>
                  </a:txBody>
                  <a:tcPr/>
                </a:tc>
                <a:tc gridSpan="2">
                  <a:txBody>
                    <a:bodyPr/>
                    <a:lstStyle/>
                    <a:p>
                      <a:pPr algn="ctr" fontAlgn="ctr">
                        <a:buNone/>
                      </a:pPr>
                      <a:r>
                        <a:rPr lang="en-US" sz="800" b="1" i="0" u="none" strike="noStrike" dirty="0">
                          <a:solidFill>
                            <a:srgbClr val="000000"/>
                          </a:solidFill>
                          <a:effectLst/>
                          <a:latin typeface="+mn-lt"/>
                          <a:ea typeface="+mn-ea"/>
                          <a:cs typeface="+mn-ea"/>
                          <a:sym typeface="+mn-lt"/>
                        </a:rPr>
                        <a:t>Brand Social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0" i="0" u="none" strike="noStrike">
                          <a:solidFill>
                            <a:srgbClr val="000000"/>
                          </a:solidFill>
                          <a:effectLst/>
                          <a:latin typeface="+mn-lt"/>
                          <a:ea typeface="+mn-ea"/>
                          <a:cs typeface="+mn-ea"/>
                          <a:sym typeface="+mn-lt"/>
                        </a:rPr>
                        <a:t>146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65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81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+125%</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1113263559"/>
                  </a:ext>
                </a:extLst>
              </a:tr>
              <a:tr h="158109">
                <a:tc vMerge="1">
                  <a:txBody>
                    <a:bodyPr/>
                    <a:lstStyle/>
                    <a:p>
                      <a:endParaRPr lang="zh-CN" altLang="en-US"/>
                    </a:p>
                  </a:txBody>
                  <a:tcPr/>
                </a:tc>
                <a:tc rowSpan="3">
                  <a:txBody>
                    <a:bodyPr/>
                    <a:lstStyle/>
                    <a:p>
                      <a:pPr algn="ctr" fontAlgn="ctr">
                        <a:buNone/>
                      </a:pPr>
                      <a:r>
                        <a:rPr lang="en-US" sz="800" b="1" i="0" u="none" strike="noStrike">
                          <a:solidFill>
                            <a:srgbClr val="000000"/>
                          </a:solidFill>
                          <a:effectLst/>
                          <a:latin typeface="+mn-lt"/>
                          <a:ea typeface="+mn-ea"/>
                          <a:cs typeface="+mn-ea"/>
                          <a:sym typeface="+mn-lt"/>
                        </a:rPr>
                        <a:t>CRM</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服务通知</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262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206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56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+27%</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+1PP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1.15%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0.49%</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+136%</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4166105718"/>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a:solidFill>
                            <a:srgbClr val="000000"/>
                          </a:solidFill>
                          <a:effectLst/>
                          <a:latin typeface="+mn-lt"/>
                          <a:ea typeface="+mn-ea"/>
                          <a:cs typeface="+mn-ea"/>
                          <a:sym typeface="+mn-lt"/>
                        </a:rPr>
                        <a:t>微信聊天</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130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315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-185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-59%</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-3PP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-67%</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0.77%</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0.95%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-19%</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4153558389"/>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en-US" sz="800" b="0" i="0" u="none" strike="noStrike">
                          <a:solidFill>
                            <a:srgbClr val="000000"/>
                          </a:solidFill>
                          <a:effectLst/>
                          <a:latin typeface="+mn-lt"/>
                          <a:ea typeface="+mn-ea"/>
                          <a:cs typeface="+mn-ea"/>
                          <a:sym typeface="+mn-lt"/>
                        </a:rPr>
                        <a:t>SMS</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538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586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-48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-8%</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1"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0.74%</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0.68%</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+9%</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223181373"/>
                  </a:ext>
                </a:extLst>
              </a:tr>
              <a:tr h="158109">
                <a:tc vMerge="1">
                  <a:txBody>
                    <a:bodyPr/>
                    <a:lstStyle/>
                    <a:p>
                      <a:endParaRPr lang="zh-CN" altLang="en-US"/>
                    </a:p>
                  </a:txBody>
                  <a:tcPr/>
                </a:tc>
                <a:tc gridSpan="2">
                  <a:txBody>
                    <a:bodyPr/>
                    <a:lstStyle/>
                    <a:p>
                      <a:pPr algn="ctr" fontAlgn="ctr">
                        <a:buNone/>
                      </a:pPr>
                      <a:r>
                        <a:rPr lang="en-US" sz="800" b="1" i="0" u="none" strike="noStrike" dirty="0">
                          <a:solidFill>
                            <a:srgbClr val="000000"/>
                          </a:solidFill>
                          <a:effectLst/>
                          <a:latin typeface="+mn-lt"/>
                          <a:ea typeface="+mn-ea"/>
                          <a:cs typeface="+mn-ea"/>
                          <a:sym typeface="+mn-lt"/>
                        </a:rPr>
                        <a:t>CRM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lnL>
                      <a:noFill/>
                    </a:lnL>
                    <a:lnR>
                      <a:noFill/>
                    </a:lnR>
                    <a:lnT>
                      <a:noFill/>
                    </a:lnT>
                    <a:lnB>
                      <a:noFill/>
                    </a:lnB>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161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134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27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0" i="0" u="none" strike="noStrike">
                          <a:solidFill>
                            <a:srgbClr val="00B050"/>
                          </a:solidFill>
                          <a:effectLst/>
                          <a:latin typeface="+mn-lt"/>
                          <a:ea typeface="+mn-ea"/>
                          <a:cs typeface="+mn-ea"/>
                          <a:sym typeface="+mn-lt"/>
                        </a:rPr>
                        <a:t>+1PP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2107960376"/>
                  </a:ext>
                </a:extLst>
              </a:tr>
              <a:tr h="158109">
                <a:tc vMerge="1">
                  <a:txBody>
                    <a:bodyPr/>
                    <a:lstStyle/>
                    <a:p>
                      <a:endParaRPr lang="zh-CN" altLang="en-US"/>
                    </a:p>
                  </a:txBody>
                  <a:tcPr/>
                </a:tc>
                <a:tc rowSpan="5">
                  <a:txBody>
                    <a:bodyPr/>
                    <a:lstStyle/>
                    <a:p>
                      <a:pPr algn="ctr" fontAlgn="ctr">
                        <a:buNone/>
                      </a:pPr>
                      <a:r>
                        <a:rPr lang="en-US" sz="800" b="1" i="0" u="none" strike="noStrike">
                          <a:solidFill>
                            <a:srgbClr val="000000"/>
                          </a:solidFill>
                          <a:effectLst/>
                          <a:latin typeface="+mn-lt"/>
                          <a:ea typeface="+mn-ea"/>
                          <a:cs typeface="+mn-ea"/>
                          <a:sym typeface="+mn-lt"/>
                        </a:rPr>
                        <a:t>Others</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扫码</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48807128"/>
                  </a:ext>
                </a:extLst>
              </a:tr>
              <a:tr h="158109">
                <a:tc vMerge="1">
                  <a:txBody>
                    <a:bodyPr/>
                    <a:lstStyle/>
                    <a:p>
                      <a:endParaRPr lang="zh-CN" altLang="en-US"/>
                    </a:p>
                  </a:txBody>
                  <a:tcPr/>
                </a:tc>
                <a:tc vMerge="1">
                  <a:txBody>
                    <a:bodyPr/>
                    <a:lstStyle/>
                    <a:p>
                      <a:endParaRPr lang="zh-CN" altLang="en-US"/>
                    </a:p>
                  </a:txBody>
                  <a:tcPr>
                    <a:lnL>
                      <a:noFill/>
                    </a:lnL>
                    <a:lnR>
                      <a:noFill/>
                    </a:lnR>
                    <a:lnT>
                      <a:noFill/>
                    </a:lnT>
                    <a:lnB>
                      <a:noFill/>
                    </a:lnB>
                    <a:solidFill>
                      <a:srgbClr val="D9D9D9"/>
                    </a:solid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微信功能入口</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-5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-19%</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759289588"/>
                  </a:ext>
                </a:extLst>
              </a:tr>
              <a:tr h="158109">
                <a:tc vMerge="1">
                  <a:txBody>
                    <a:bodyPr/>
                    <a:lstStyle/>
                    <a:p>
                      <a:endParaRPr lang="zh-CN" altLang="en-US"/>
                    </a:p>
                  </a:txBody>
                  <a:tcPr>
                    <a:lnL>
                      <a:noFill/>
                    </a:lnL>
                    <a:lnR>
                      <a:noFill/>
                    </a:lnR>
                    <a:lnT>
                      <a:noFill/>
                    </a:lnT>
                    <a:lnB>
                      <a:noFill/>
                    </a:lnB>
                    <a:solidFill>
                      <a:srgbClr val="5F5F5F"/>
                    </a:solidFill>
                  </a:tcPr>
                </a:tc>
                <a:tc vMerge="1">
                  <a:txBody>
                    <a:bodyPr/>
                    <a:lstStyle/>
                    <a:p>
                      <a:endParaRPr lang="zh-CN" altLang="en-US"/>
                    </a:p>
                  </a:txBody>
                  <a:tcPr/>
                </a:tc>
                <a:tc>
                  <a:txBody>
                    <a:bodyPr/>
                    <a:lstStyle/>
                    <a:p>
                      <a:pPr algn="ctr" fontAlgn="ctr">
                        <a:buNone/>
                      </a:pPr>
                      <a:r>
                        <a:rPr lang="zh-CN" altLang="en-US" sz="800" b="0" i="0" u="none" strike="noStrike">
                          <a:solidFill>
                            <a:srgbClr val="000000"/>
                          </a:solidFill>
                          <a:effectLst/>
                          <a:latin typeface="+mn-lt"/>
                          <a:ea typeface="+mn-ea"/>
                          <a:cs typeface="+mn-ea"/>
                          <a:sym typeface="+mn-lt"/>
                        </a:rPr>
                        <a:t>其他</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66196088"/>
                  </a:ext>
                </a:extLst>
              </a:tr>
              <a:tr h="158109">
                <a:tc vMerge="1">
                  <a:txBody>
                    <a:bodyPr/>
                    <a:lstStyle/>
                    <a:p>
                      <a:endParaRPr lang="zh-CN" altLang="en-US"/>
                    </a:p>
                  </a:txBody>
                  <a:tcPr>
                    <a:lnL>
                      <a:noFill/>
                    </a:lnL>
                    <a:lnR>
                      <a:noFill/>
                    </a:lnR>
                    <a:lnT>
                      <a:noFill/>
                    </a:lnT>
                    <a:lnB>
                      <a:noFill/>
                    </a:lnB>
                    <a:solidFill>
                      <a:srgbClr val="E7E7E7"/>
                    </a:solidFill>
                  </a:tcPr>
                </a:tc>
                <a:tc vMerge="1">
                  <a:txBody>
                    <a:bodyPr/>
                    <a:lstStyle/>
                    <a:p>
                      <a:endParaRPr lang="zh-CN" altLang="en-US"/>
                    </a:p>
                  </a:txBody>
                  <a:tcPr>
                    <a:lnL>
                      <a:noFill/>
                    </a:lnL>
                    <a:lnR>
                      <a:noFill/>
                    </a:lnR>
                    <a:lnT>
                      <a:noFill/>
                    </a:lnT>
                    <a:lnB>
                      <a:noFill/>
                    </a:lnB>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直播小程序</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524962191"/>
                  </a:ext>
                </a:extLst>
              </a:tr>
              <a:tr h="158109">
                <a:tc vMerge="1">
                  <a:txBody>
                    <a:bodyPr/>
                    <a:lstStyle/>
                    <a:p>
                      <a:endParaRPr lang="zh-CN" altLang="en-US"/>
                    </a:p>
                  </a:txBody>
                  <a:tcPr/>
                </a:tc>
                <a:tc vMerge="1">
                  <a:txBody>
                    <a:bodyPr/>
                    <a:lstStyle/>
                    <a:p>
                      <a:endParaRPr lang="zh-CN" altLang="en-US"/>
                    </a:p>
                  </a:txBody>
                  <a:tcPr>
                    <a:lnL>
                      <a:noFill/>
                    </a:lnL>
                    <a:lnR>
                      <a:noFill/>
                    </a:lnR>
                    <a:lnT>
                      <a:noFill/>
                    </a:lnT>
                    <a:lnB>
                      <a:noFill/>
                    </a:lnB>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官网</a:t>
                      </a:r>
                      <a:r>
                        <a:rPr lang="en-US" sz="800" b="0" i="0" u="none" strike="noStrike">
                          <a:solidFill>
                            <a:srgbClr val="000000"/>
                          </a:solidFill>
                          <a:effectLst/>
                          <a:latin typeface="+mn-lt"/>
                          <a:ea typeface="+mn-ea"/>
                          <a:cs typeface="+mn-ea"/>
                          <a:sym typeface="+mn-lt"/>
                        </a:rPr>
                        <a:t>QR</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231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191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40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+21%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4%</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1" i="0" u="none" strike="noStrike">
                          <a:solidFill>
                            <a:srgbClr val="00B050"/>
                          </a:solidFill>
                          <a:effectLst/>
                          <a:latin typeface="+mn-lt"/>
                          <a:ea typeface="+mn-ea"/>
                          <a:cs typeface="+mn-ea"/>
                          <a:sym typeface="+mn-lt"/>
                        </a:rPr>
                        <a:t>+1PP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0.43%</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20114476"/>
                  </a:ext>
                </a:extLst>
              </a:tr>
              <a:tr h="158109">
                <a:tc vMerge="1">
                  <a:txBody>
                    <a:bodyPr/>
                    <a:lstStyle/>
                    <a:p>
                      <a:endParaRPr lang="zh-CN" altLang="en-US"/>
                    </a:p>
                  </a:txBody>
                  <a:tcPr>
                    <a:lnL>
                      <a:noFill/>
                    </a:lnL>
                    <a:lnR>
                      <a:noFill/>
                    </a:lnR>
                    <a:lnT>
                      <a:noFill/>
                    </a:lnT>
                    <a:lnB>
                      <a:noFill/>
                    </a:lnB>
                    <a:solidFill>
                      <a:srgbClr val="5F5F5F"/>
                    </a:solidFill>
                  </a:tcPr>
                </a:tc>
                <a:tc gridSpan="2">
                  <a:txBody>
                    <a:bodyPr/>
                    <a:lstStyle/>
                    <a:p>
                      <a:pPr algn="ctr" fontAlgn="ctr">
                        <a:buNone/>
                      </a:pPr>
                      <a:r>
                        <a:rPr lang="en-US" sz="800" b="1" i="0" u="none" strike="noStrike" dirty="0">
                          <a:solidFill>
                            <a:srgbClr val="000000"/>
                          </a:solidFill>
                          <a:effectLst/>
                          <a:latin typeface="+mn-lt"/>
                          <a:ea typeface="+mn-ea"/>
                          <a:cs typeface="+mn-ea"/>
                          <a:sym typeface="+mn-lt"/>
                        </a:rPr>
                        <a:t>Others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1" i="0" u="none" strike="noStrike">
                          <a:solidFill>
                            <a:srgbClr val="FFFFFF"/>
                          </a:solidFill>
                          <a:effectLst/>
                          <a:latin typeface="+mn-lt"/>
                          <a:ea typeface="+mn-ea"/>
                          <a:cs typeface="+mn-ea"/>
                          <a:sym typeface="+mn-lt"/>
                        </a:rPr>
                        <a:t>4,707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4,753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-46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86%</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77%</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0" i="0" u="none" strike="noStrike">
                          <a:solidFill>
                            <a:srgbClr val="00B050"/>
                          </a:solidFill>
                          <a:effectLst/>
                          <a:latin typeface="+mn-lt"/>
                          <a:ea typeface="+mn-ea"/>
                          <a:cs typeface="+mn-ea"/>
                          <a:sym typeface="+mn-lt"/>
                        </a:rPr>
                        <a:t>+9PP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FFFFFF"/>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0.25%</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0.25%</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2506824379"/>
                  </a:ext>
                </a:extLst>
              </a:tr>
              <a:tr h="158109">
                <a:tc gridSpan="3">
                  <a:txBody>
                    <a:bodyPr/>
                    <a:lstStyle/>
                    <a:p>
                      <a:pPr algn="ctr" fontAlgn="ctr">
                        <a:buNone/>
                      </a:pPr>
                      <a:r>
                        <a:rPr lang="en-US" sz="800" b="1" i="0" u="none" strike="noStrike" dirty="0">
                          <a:solidFill>
                            <a:srgbClr val="FFFFFF"/>
                          </a:solidFill>
                          <a:effectLst/>
                          <a:latin typeface="+mn-lt"/>
                          <a:ea typeface="+mn-ea"/>
                          <a:cs typeface="+mn-ea"/>
                          <a:sym typeface="+mn-lt"/>
                        </a:rPr>
                        <a:t>Organic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hMerge="1">
                  <a:txBody>
                    <a:bodyPr/>
                    <a:lstStyle/>
                    <a:p>
                      <a:endParaRPr lang="zh-CN" altLang="en-US"/>
                    </a:p>
                  </a:txBody>
                  <a:tcPr/>
                </a:tc>
                <a:tc hMerge="1">
                  <a:txBody>
                    <a:bodyPr/>
                    <a:lstStyle/>
                    <a:p>
                      <a:endParaRPr lang="zh-CN" altLang="en-US"/>
                    </a:p>
                  </a:txBody>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390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341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49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+14%</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7%</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6%</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extLst>
                  <a:ext uri="{0D108BD9-81ED-4DB2-BD59-A6C34878D82A}">
                    <a16:rowId xmlns:a16="http://schemas.microsoft.com/office/drawing/2014/main" val="1446860334"/>
                  </a:ext>
                </a:extLst>
              </a:tr>
              <a:tr h="158109">
                <a:tc rowSpan="2">
                  <a:txBody>
                    <a:bodyPr/>
                    <a:lstStyle/>
                    <a:p>
                      <a:pPr algn="ctr" fontAlgn="ctr">
                        <a:buNone/>
                      </a:pPr>
                      <a:r>
                        <a:rPr lang="en-US" sz="800" b="1" i="0" u="none" strike="noStrike" dirty="0">
                          <a:solidFill>
                            <a:srgbClr val="000000"/>
                          </a:solidFill>
                          <a:effectLst/>
                          <a:latin typeface="+mn-lt"/>
                          <a:ea typeface="+mn-ea"/>
                          <a:cs typeface="+mn-ea"/>
                          <a:sym typeface="+mn-lt"/>
                        </a:rPr>
                        <a:t>FREE</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sz="800" b="1" i="0" u="none" strike="noStrike">
                          <a:solidFill>
                            <a:srgbClr val="000000"/>
                          </a:solidFill>
                          <a:effectLst/>
                          <a:latin typeface="+mn-lt"/>
                          <a:ea typeface="+mn-ea"/>
                          <a:cs typeface="+mn-ea"/>
                          <a:sym typeface="+mn-lt"/>
                        </a:rPr>
                        <a:t>Mingpin</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名品小程序</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390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341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49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+14%</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7%</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6%</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+2PP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037381379"/>
                  </a:ext>
                </a:extLst>
              </a:tr>
              <a:tr h="158109">
                <a:tc vMerge="1">
                  <a:txBody>
                    <a:bodyPr/>
                    <a:lstStyle/>
                    <a:p>
                      <a:endParaRPr lang="zh-CN" altLang="en-US"/>
                    </a:p>
                  </a:txBody>
                  <a:tcP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gridSpan="2">
                  <a:txBody>
                    <a:bodyPr/>
                    <a:lstStyle/>
                    <a:p>
                      <a:pPr algn="ctr" fontAlgn="ctr">
                        <a:buNone/>
                      </a:pPr>
                      <a:r>
                        <a:rPr lang="en-US" sz="800" b="1" i="0" u="none" strike="noStrike" dirty="0" err="1">
                          <a:solidFill>
                            <a:srgbClr val="000000"/>
                          </a:solidFill>
                          <a:effectLst/>
                          <a:latin typeface="+mn-lt"/>
                          <a:ea typeface="+mn-ea"/>
                          <a:cs typeface="+mn-ea"/>
                          <a:sym typeface="+mn-lt"/>
                        </a:rPr>
                        <a:t>Mingpin</a:t>
                      </a:r>
                      <a:r>
                        <a:rPr lang="en-US" sz="800" b="1" i="0" u="none" strike="noStrike" dirty="0">
                          <a:solidFill>
                            <a:srgbClr val="000000"/>
                          </a:solidFill>
                          <a:effectLst/>
                          <a:latin typeface="+mn-lt"/>
                          <a:ea typeface="+mn-ea"/>
                          <a:cs typeface="+mn-ea"/>
                          <a:sym typeface="+mn-lt"/>
                        </a:rPr>
                        <a:t>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B3B3B3"/>
                    </a:solidFill>
                  </a:tcPr>
                </a:tc>
                <a:tc hMerge="1">
                  <a:txBody>
                    <a:bodyPr/>
                    <a:lstStyle/>
                    <a:p>
                      <a:endParaRPr lang="zh-CN" altLang="en-US"/>
                    </a:p>
                  </a:txBody>
                  <a:tcPr/>
                </a:tc>
                <a:tc>
                  <a:txBody>
                    <a:bodyPr/>
                    <a:lstStyle/>
                    <a:p>
                      <a:pPr algn="ctr" fontAlgn="ctr">
                        <a:buNone/>
                      </a:pPr>
                      <a:r>
                        <a:rPr lang="en-US" altLang="zh-CN" sz="800" b="1" i="0" u="none" strike="noStrike">
                          <a:solidFill>
                            <a:srgbClr val="FFFFFF"/>
                          </a:solidFill>
                          <a:effectLst/>
                          <a:latin typeface="+mn-lt"/>
                          <a:ea typeface="+mn-ea"/>
                          <a:cs typeface="+mn-ea"/>
                          <a:sym typeface="+mn-lt"/>
                        </a:rPr>
                        <a:t>390 </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341 </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49 </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+14%</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7%</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6%</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+2PP</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extLst>
                  <a:ext uri="{0D108BD9-81ED-4DB2-BD59-A6C34878D82A}">
                    <a16:rowId xmlns:a16="http://schemas.microsoft.com/office/drawing/2014/main" val="1687560586"/>
                  </a:ext>
                </a:extLst>
              </a:tr>
              <a:tr h="158109">
                <a:tc gridSpan="3">
                  <a:txBody>
                    <a:bodyPr/>
                    <a:lstStyle/>
                    <a:p>
                      <a:pPr algn="ctr" fontAlgn="ctr">
                        <a:buNone/>
                      </a:pPr>
                      <a:r>
                        <a:rPr lang="en-US" sz="800" b="1" i="0" u="none" strike="noStrike" dirty="0">
                          <a:solidFill>
                            <a:srgbClr val="FFFFFF"/>
                          </a:solidFill>
                          <a:effectLst/>
                          <a:latin typeface="+mn-lt"/>
                          <a:ea typeface="+mn-ea"/>
                          <a:cs typeface="+mn-ea"/>
                          <a:sym typeface="+mn-lt"/>
                        </a:rPr>
                        <a:t>Free TTL</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hMerge="1">
                  <a:txBody>
                    <a:bodyPr/>
                    <a:lstStyle/>
                    <a:p>
                      <a:endParaRPr lang="zh-CN" altLang="en-US"/>
                    </a:p>
                  </a:txBody>
                  <a:tcPr/>
                </a:tc>
                <a:tc hMerge="1">
                  <a:txBody>
                    <a:bodyPr/>
                    <a:lstStyle/>
                    <a:p>
                      <a:endParaRPr lang="zh-CN" altLang="en-US"/>
                    </a:p>
                  </a:txBody>
                  <a:tcPr/>
                </a:tc>
                <a:tc>
                  <a:txBody>
                    <a:bodyPr/>
                    <a:lstStyle/>
                    <a:p>
                      <a:pPr algn="ctr" fontAlgn="ctr">
                        <a:buNone/>
                      </a:pPr>
                      <a:r>
                        <a:rPr lang="en-US" altLang="zh-CN" sz="800" b="1" i="0" u="none" strike="noStrike">
                          <a:solidFill>
                            <a:srgbClr val="FFFFFF"/>
                          </a:solidFill>
                          <a:effectLst/>
                          <a:latin typeface="+mn-lt"/>
                          <a:ea typeface="+mn-ea"/>
                          <a:cs typeface="+mn-ea"/>
                          <a:sym typeface="+mn-lt"/>
                        </a:rPr>
                        <a:t>5,459 </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6,146 </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-687 </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-11%</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800" b="0" i="0" u="none" strike="noStrike" dirty="0">
                          <a:solidFill>
                            <a:srgbClr val="00B050"/>
                          </a:solidFill>
                          <a:effectLst/>
                          <a:latin typeface="+mn-lt"/>
                          <a:ea typeface="+mn-ea"/>
                          <a:cs typeface="+mn-ea"/>
                          <a:sym typeface="+mn-lt"/>
                        </a:rPr>
                        <a:t>-</a:t>
                      </a:r>
                      <a:r>
                        <a:rPr lang="zh-CN" altLang="en-US" sz="800" b="0" i="0" u="none" strike="noStrike" dirty="0">
                          <a:solidFill>
                            <a:srgbClr val="000000"/>
                          </a:solidFill>
                          <a:effectLst/>
                          <a:latin typeface="+mn-lt"/>
                          <a:ea typeface="+mn-ea"/>
                          <a:cs typeface="+mn-ea"/>
                          <a:sym typeface="+mn-lt"/>
                        </a:rPr>
                        <a:t>　</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35 </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12 </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+192%</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0.64%</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0.20%</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+228%</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extLst>
                  <a:ext uri="{0D108BD9-81ED-4DB2-BD59-A6C34878D82A}">
                    <a16:rowId xmlns:a16="http://schemas.microsoft.com/office/drawing/2014/main" val="1590733760"/>
                  </a:ext>
                </a:extLst>
              </a:tr>
              <a:tr h="158109">
                <a:tc gridSpan="3">
                  <a:txBody>
                    <a:bodyPr/>
                    <a:lstStyle/>
                    <a:p>
                      <a:pPr algn="ctr" fontAlgn="ctr">
                        <a:buNone/>
                      </a:pPr>
                      <a:r>
                        <a:rPr lang="en-US" sz="800" b="1" i="0" u="none" strike="noStrike">
                          <a:solidFill>
                            <a:srgbClr val="FFFFFF"/>
                          </a:solidFill>
                          <a:effectLst/>
                          <a:latin typeface="+mn-lt"/>
                          <a:ea typeface="+mn-ea"/>
                          <a:cs typeface="+mn-ea"/>
                          <a:sym typeface="+mn-lt"/>
                        </a:rPr>
                        <a:t>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hMerge="1">
                  <a:txBody>
                    <a:bodyPr/>
                    <a:lstStyle/>
                    <a:p>
                      <a:endParaRPr lang="zh-CN" altLang="en-US"/>
                    </a:p>
                  </a:txBody>
                  <a:tcPr/>
                </a:tc>
                <a:tc hMerge="1">
                  <a:txBody>
                    <a:bodyPr/>
                    <a:lstStyle/>
                    <a:p>
                      <a:endParaRPr lang="zh-CN" altLang="en-US"/>
                    </a:p>
                  </a:txBody>
                  <a:tcPr/>
                </a:tc>
                <a:tc>
                  <a:txBody>
                    <a:bodyPr/>
                    <a:lstStyle/>
                    <a:p>
                      <a:pPr algn="ctr" fontAlgn="ctr">
                        <a:buNone/>
                      </a:pPr>
                      <a:r>
                        <a:rPr lang="en-US" altLang="zh-CN" sz="800" b="1" i="0" u="none" strike="noStrike">
                          <a:solidFill>
                            <a:srgbClr val="FFFFFF"/>
                          </a:solidFill>
                          <a:effectLst/>
                          <a:latin typeface="+mn-lt"/>
                          <a:ea typeface="+mn-ea"/>
                          <a:cs typeface="+mn-ea"/>
                          <a:sym typeface="+mn-lt"/>
                        </a:rPr>
                        <a:t>362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1,052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-690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-66%</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7%</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17%</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rtl="0" fontAlgn="ctr">
                        <a:buNone/>
                      </a:pPr>
                      <a:r>
                        <a:rPr lang="en-US" sz="800" b="1" i="0" u="none" strike="noStrike">
                          <a:solidFill>
                            <a:srgbClr val="C00000"/>
                          </a:solidFill>
                          <a:effectLst/>
                          <a:latin typeface="+mn-lt"/>
                          <a:ea typeface="+mn-ea"/>
                          <a:cs typeface="+mn-ea"/>
                          <a:sym typeface="+mn-lt"/>
                        </a:rPr>
                        <a:t>-10PP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23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6.35%</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rtl="0" fontAlgn="ctr">
                        <a:buNone/>
                      </a:pPr>
                      <a:r>
                        <a:rPr lang="en-US" altLang="zh-CN" sz="800" b="1"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2919056938"/>
                  </a:ext>
                </a:extLst>
              </a:tr>
            </a:tbl>
          </a:graphicData>
        </a:graphic>
      </p:graphicFrame>
    </p:spTree>
    <p:extLst>
      <p:ext uri="{BB962C8B-B14F-4D97-AF65-F5344CB8AC3E}">
        <p14:creationId xmlns:p14="http://schemas.microsoft.com/office/powerpoint/2010/main" val="1947105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5A4A5C-D223-E83E-9228-82DE6B0330F2}"/>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FDAEA40A-7A93-58D6-B78B-EB529BA66E85}"/>
              </a:ext>
            </a:extLst>
          </p:cNvPr>
          <p:cNvGraphicFramePr>
            <a:graphicFrameLocks noChangeAspect="1"/>
          </p:cNvGraphicFramePr>
          <p:nvPr>
            <p:custDataLst>
              <p:tags r:id="rId1"/>
            </p:custDataLst>
            <p:extLst>
              <p:ext uri="{D42A27DB-BD31-4B8C-83A1-F6EECF244321}">
                <p14:modId xmlns:p14="http://schemas.microsoft.com/office/powerpoint/2010/main" val="43641297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5715" imgH="5715" progId="TCLayout.ActiveDocument.1">
                  <p:embed/>
                </p:oleObj>
              </mc:Choice>
              <mc:Fallback>
                <p:oleObj name="think-cell 幻灯片" r:id="rId4" imgW="5715" imgH="5715" progId="TCLayout.ActiveDocument.1">
                  <p:embed/>
                  <p:pic>
                    <p:nvPicPr>
                      <p:cNvPr id="5" name="think-cell data - do not delete" hidden="1">
                        <a:extLst>
                          <a:ext uri="{FF2B5EF4-FFF2-40B4-BE49-F238E27FC236}">
                            <a16:creationId xmlns:a16="http://schemas.microsoft.com/office/drawing/2014/main" id="{5F0025BC-5041-46C0-F364-2CBB97D89CB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标题 1">
            <a:extLst>
              <a:ext uri="{FF2B5EF4-FFF2-40B4-BE49-F238E27FC236}">
                <a16:creationId xmlns:a16="http://schemas.microsoft.com/office/drawing/2014/main" id="{4286CED8-F080-DB67-CC33-B091D9447FA2}"/>
              </a:ext>
            </a:extLst>
          </p:cNvPr>
          <p:cNvSpPr>
            <a:spLocks noGrp="1"/>
          </p:cNvSpPr>
          <p:nvPr>
            <p:ph type="title"/>
          </p:nvPr>
        </p:nvSpPr>
        <p:spPr>
          <a:xfrm>
            <a:off x="334963" y="179943"/>
            <a:ext cx="11522074" cy="307777"/>
          </a:xfrm>
        </p:spPr>
        <p:txBody>
          <a:bodyPr vert="horz"/>
          <a:lstStyle/>
          <a:p>
            <a:r>
              <a:rPr lang="en-US" altLang="zh-CN" sz="2000" b="1" dirty="0">
                <a:solidFill>
                  <a:schemeClr val="tx1"/>
                </a:solidFill>
                <a:latin typeface="+mn-lt"/>
                <a:ea typeface="+mn-ea"/>
                <a:cs typeface="+mn-ea"/>
                <a:sym typeface="+mn-lt"/>
              </a:rPr>
              <a:t>YTD WBTQ TRAFFIC REVIEW(EXCL. FF)</a:t>
            </a:r>
            <a:endParaRPr lang="zh-CN" altLang="en-US" sz="2000" b="1" dirty="0">
              <a:latin typeface="+mn-lt"/>
              <a:ea typeface="+mn-ea"/>
              <a:cs typeface="+mn-ea"/>
              <a:sym typeface="+mn-lt"/>
            </a:endParaRPr>
          </a:p>
        </p:txBody>
      </p:sp>
      <p:graphicFrame>
        <p:nvGraphicFramePr>
          <p:cNvPr id="8" name="表格 7">
            <a:extLst>
              <a:ext uri="{FF2B5EF4-FFF2-40B4-BE49-F238E27FC236}">
                <a16:creationId xmlns:a16="http://schemas.microsoft.com/office/drawing/2014/main" id="{F5A1EF95-A500-DA57-80B3-CB708AEEA6F1}"/>
              </a:ext>
            </a:extLst>
          </p:cNvPr>
          <p:cNvGraphicFramePr>
            <a:graphicFrameLocks noGrp="1"/>
          </p:cNvGraphicFramePr>
          <p:nvPr>
            <p:extLst>
              <p:ext uri="{D42A27DB-BD31-4B8C-83A1-F6EECF244321}">
                <p14:modId xmlns:p14="http://schemas.microsoft.com/office/powerpoint/2010/main" val="3875870947"/>
              </p:ext>
            </p:extLst>
          </p:nvPr>
        </p:nvGraphicFramePr>
        <p:xfrm>
          <a:off x="229402" y="646167"/>
          <a:ext cx="11700937" cy="6031890"/>
        </p:xfrm>
        <a:graphic>
          <a:graphicData uri="http://schemas.openxmlformats.org/drawingml/2006/table">
            <a:tbl>
              <a:tblPr/>
              <a:tblGrid>
                <a:gridCol w="1130255">
                  <a:extLst>
                    <a:ext uri="{9D8B030D-6E8A-4147-A177-3AD203B41FA5}">
                      <a16:colId xmlns:a16="http://schemas.microsoft.com/office/drawing/2014/main" val="556091683"/>
                    </a:ext>
                  </a:extLst>
                </a:gridCol>
                <a:gridCol w="1130255">
                  <a:extLst>
                    <a:ext uri="{9D8B030D-6E8A-4147-A177-3AD203B41FA5}">
                      <a16:colId xmlns:a16="http://schemas.microsoft.com/office/drawing/2014/main" val="3378534976"/>
                    </a:ext>
                  </a:extLst>
                </a:gridCol>
                <a:gridCol w="1130255">
                  <a:extLst>
                    <a:ext uri="{9D8B030D-6E8A-4147-A177-3AD203B41FA5}">
                      <a16:colId xmlns:a16="http://schemas.microsoft.com/office/drawing/2014/main" val="1209842695"/>
                    </a:ext>
                  </a:extLst>
                </a:gridCol>
                <a:gridCol w="639244">
                  <a:extLst>
                    <a:ext uri="{9D8B030D-6E8A-4147-A177-3AD203B41FA5}">
                      <a16:colId xmlns:a16="http://schemas.microsoft.com/office/drawing/2014/main" val="4004225787"/>
                    </a:ext>
                  </a:extLst>
                </a:gridCol>
                <a:gridCol w="639244">
                  <a:extLst>
                    <a:ext uri="{9D8B030D-6E8A-4147-A177-3AD203B41FA5}">
                      <a16:colId xmlns:a16="http://schemas.microsoft.com/office/drawing/2014/main" val="3620799799"/>
                    </a:ext>
                  </a:extLst>
                </a:gridCol>
                <a:gridCol w="639244">
                  <a:extLst>
                    <a:ext uri="{9D8B030D-6E8A-4147-A177-3AD203B41FA5}">
                      <a16:colId xmlns:a16="http://schemas.microsoft.com/office/drawing/2014/main" val="2345109857"/>
                    </a:ext>
                  </a:extLst>
                </a:gridCol>
                <a:gridCol w="639244">
                  <a:extLst>
                    <a:ext uri="{9D8B030D-6E8A-4147-A177-3AD203B41FA5}">
                      <a16:colId xmlns:a16="http://schemas.microsoft.com/office/drawing/2014/main" val="1610309083"/>
                    </a:ext>
                  </a:extLst>
                </a:gridCol>
                <a:gridCol w="639244">
                  <a:extLst>
                    <a:ext uri="{9D8B030D-6E8A-4147-A177-3AD203B41FA5}">
                      <a16:colId xmlns:a16="http://schemas.microsoft.com/office/drawing/2014/main" val="2884216788"/>
                    </a:ext>
                  </a:extLst>
                </a:gridCol>
                <a:gridCol w="639244">
                  <a:extLst>
                    <a:ext uri="{9D8B030D-6E8A-4147-A177-3AD203B41FA5}">
                      <a16:colId xmlns:a16="http://schemas.microsoft.com/office/drawing/2014/main" val="1273222840"/>
                    </a:ext>
                  </a:extLst>
                </a:gridCol>
                <a:gridCol w="639244">
                  <a:extLst>
                    <a:ext uri="{9D8B030D-6E8A-4147-A177-3AD203B41FA5}">
                      <a16:colId xmlns:a16="http://schemas.microsoft.com/office/drawing/2014/main" val="3918319894"/>
                    </a:ext>
                  </a:extLst>
                </a:gridCol>
                <a:gridCol w="639244">
                  <a:extLst>
                    <a:ext uri="{9D8B030D-6E8A-4147-A177-3AD203B41FA5}">
                      <a16:colId xmlns:a16="http://schemas.microsoft.com/office/drawing/2014/main" val="903554474"/>
                    </a:ext>
                  </a:extLst>
                </a:gridCol>
                <a:gridCol w="639244">
                  <a:extLst>
                    <a:ext uri="{9D8B030D-6E8A-4147-A177-3AD203B41FA5}">
                      <a16:colId xmlns:a16="http://schemas.microsoft.com/office/drawing/2014/main" val="2283896836"/>
                    </a:ext>
                  </a:extLst>
                </a:gridCol>
                <a:gridCol w="639244">
                  <a:extLst>
                    <a:ext uri="{9D8B030D-6E8A-4147-A177-3AD203B41FA5}">
                      <a16:colId xmlns:a16="http://schemas.microsoft.com/office/drawing/2014/main" val="1072359665"/>
                    </a:ext>
                  </a:extLst>
                </a:gridCol>
                <a:gridCol w="639244">
                  <a:extLst>
                    <a:ext uri="{9D8B030D-6E8A-4147-A177-3AD203B41FA5}">
                      <a16:colId xmlns:a16="http://schemas.microsoft.com/office/drawing/2014/main" val="848935862"/>
                    </a:ext>
                  </a:extLst>
                </a:gridCol>
                <a:gridCol w="639244">
                  <a:extLst>
                    <a:ext uri="{9D8B030D-6E8A-4147-A177-3AD203B41FA5}">
                      <a16:colId xmlns:a16="http://schemas.microsoft.com/office/drawing/2014/main" val="1630614004"/>
                    </a:ext>
                  </a:extLst>
                </a:gridCol>
                <a:gridCol w="639244">
                  <a:extLst>
                    <a:ext uri="{9D8B030D-6E8A-4147-A177-3AD203B41FA5}">
                      <a16:colId xmlns:a16="http://schemas.microsoft.com/office/drawing/2014/main" val="4101052854"/>
                    </a:ext>
                  </a:extLst>
                </a:gridCol>
              </a:tblGrid>
              <a:tr h="339966">
                <a:tc>
                  <a:txBody>
                    <a:bodyPr/>
                    <a:lstStyle/>
                    <a:p>
                      <a:pPr algn="ctr" fontAlgn="ctr">
                        <a:buNone/>
                      </a:pPr>
                      <a:r>
                        <a:rPr lang="en-US" sz="800" b="1" i="0" u="none" strike="noStrike" dirty="0">
                          <a:solidFill>
                            <a:srgbClr val="FFFFFF"/>
                          </a:solidFill>
                          <a:effectLst/>
                          <a:latin typeface="+mn-lt"/>
                          <a:ea typeface="+mn-ea"/>
                          <a:cs typeface="+mn-ea"/>
                          <a:sym typeface="+mn-lt"/>
                        </a:rPr>
                        <a:t>1</a:t>
                      </a:r>
                      <a:r>
                        <a:rPr lang="en-US" sz="800" b="1" i="0" u="none" strike="noStrike" baseline="30000" dirty="0">
                          <a:solidFill>
                            <a:srgbClr val="FFFFFF"/>
                          </a:solidFill>
                          <a:effectLst/>
                          <a:latin typeface="+mn-lt"/>
                          <a:ea typeface="+mn-ea"/>
                          <a:cs typeface="+mn-ea"/>
                          <a:sym typeface="+mn-lt"/>
                        </a:rPr>
                        <a:t>ST</a:t>
                      </a:r>
                      <a:r>
                        <a:rPr lang="en-US" sz="800" b="1" i="0" u="none" strike="noStrike" dirty="0">
                          <a:solidFill>
                            <a:srgbClr val="FFFFFF"/>
                          </a:solidFill>
                          <a:effectLst/>
                          <a:latin typeface="+mn-lt"/>
                          <a:ea typeface="+mn-ea"/>
                          <a:cs typeface="+mn-ea"/>
                          <a:sym typeface="+mn-lt"/>
                        </a:rPr>
                        <a:t> CHANNEL</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2</a:t>
                      </a:r>
                      <a:r>
                        <a:rPr lang="en-US" sz="800" b="1" i="0" u="none" strike="noStrike" baseline="30000" dirty="0">
                          <a:solidFill>
                            <a:srgbClr val="FFFFFF"/>
                          </a:solidFill>
                          <a:effectLst/>
                          <a:latin typeface="+mn-lt"/>
                          <a:ea typeface="+mn-ea"/>
                          <a:cs typeface="+mn-ea"/>
                          <a:sym typeface="+mn-lt"/>
                        </a:rPr>
                        <a:t>ND</a:t>
                      </a:r>
                      <a:r>
                        <a:rPr lang="en-US" sz="800" b="1" i="0" u="none" strike="noStrike" dirty="0">
                          <a:solidFill>
                            <a:srgbClr val="FFFFFF"/>
                          </a:solidFill>
                          <a:effectLst/>
                          <a:latin typeface="+mn-lt"/>
                          <a:ea typeface="+mn-ea"/>
                          <a:cs typeface="+mn-ea"/>
                          <a:sym typeface="+mn-lt"/>
                        </a:rPr>
                        <a:t> CHANNEL</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3</a:t>
                      </a:r>
                      <a:r>
                        <a:rPr lang="en-US" sz="800" b="1" i="0" u="none" strike="noStrike" baseline="30000" dirty="0">
                          <a:solidFill>
                            <a:srgbClr val="FFFFFF"/>
                          </a:solidFill>
                          <a:effectLst/>
                          <a:latin typeface="+mn-lt"/>
                          <a:ea typeface="+mn-ea"/>
                          <a:cs typeface="+mn-ea"/>
                          <a:sym typeface="+mn-lt"/>
                        </a:rPr>
                        <a:t>RD</a:t>
                      </a:r>
                      <a:r>
                        <a:rPr lang="en-US" sz="800" b="1" i="0" u="none" strike="noStrike" dirty="0">
                          <a:solidFill>
                            <a:srgbClr val="FFFFFF"/>
                          </a:solidFill>
                          <a:effectLst/>
                          <a:latin typeface="+mn-lt"/>
                          <a:ea typeface="+mn-ea"/>
                          <a:cs typeface="+mn-ea"/>
                          <a:sym typeface="+mn-lt"/>
                        </a:rPr>
                        <a:t> CHANNEL</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TY UV</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a:solidFill>
                            <a:srgbClr val="FFFFFF"/>
                          </a:solidFill>
                          <a:effectLst/>
                          <a:latin typeface="+mn-lt"/>
                          <a:ea typeface="+mn-ea"/>
                          <a:cs typeface="+mn-ea"/>
                          <a:sym typeface="+mn-lt"/>
                        </a:rPr>
                        <a:t>LY UV</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VALUE</a:t>
                      </a:r>
                    </a:p>
                    <a:p>
                      <a:pPr algn="ctr" fontAlgn="ctr">
                        <a:buNone/>
                      </a:pPr>
                      <a:r>
                        <a:rPr lang="en-US" sz="800" b="1" i="0" u="none" strike="noStrike" dirty="0">
                          <a:solidFill>
                            <a:srgbClr val="FFFFFF"/>
                          </a:solidFill>
                          <a:effectLst/>
                          <a:latin typeface="+mn-lt"/>
                          <a:ea typeface="+mn-ea"/>
                          <a:cs typeface="+mn-ea"/>
                          <a:sym typeface="+mn-lt"/>
                        </a:rPr>
                        <a:t>YOY</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UV</a:t>
                      </a:r>
                    </a:p>
                    <a:p>
                      <a:pPr algn="ctr" fontAlgn="ctr">
                        <a:buNone/>
                      </a:pPr>
                      <a:r>
                        <a:rPr lang="en-US" sz="800" b="1" i="0" u="none" strike="noStrike" dirty="0">
                          <a:solidFill>
                            <a:srgbClr val="FFFFFF"/>
                          </a:solidFill>
                          <a:effectLst/>
                          <a:latin typeface="+mn-lt"/>
                          <a:ea typeface="+mn-ea"/>
                          <a:cs typeface="+mn-ea"/>
                          <a:sym typeface="+mn-lt"/>
                        </a:rPr>
                        <a:t>YOY</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TY UV%</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LY UV%</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UV%</a:t>
                      </a:r>
                    </a:p>
                    <a:p>
                      <a:pPr algn="ctr" fontAlgn="ctr">
                        <a:buNone/>
                      </a:pPr>
                      <a:r>
                        <a:rPr lang="en-US" sz="800" b="1" i="0" u="none" strike="noStrike" dirty="0">
                          <a:solidFill>
                            <a:srgbClr val="FFFFFF"/>
                          </a:solidFill>
                          <a:effectLst/>
                          <a:latin typeface="+mn-lt"/>
                          <a:ea typeface="+mn-ea"/>
                          <a:cs typeface="+mn-ea"/>
                          <a:sym typeface="+mn-lt"/>
                        </a:rPr>
                        <a:t>YOY</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TY </a:t>
                      </a:r>
                      <a:br>
                        <a:rPr lang="en-US" sz="800" b="1" i="0" u="none" strike="noStrike" dirty="0">
                          <a:solidFill>
                            <a:srgbClr val="FFFFFF"/>
                          </a:solidFill>
                          <a:effectLst/>
                          <a:latin typeface="+mn-lt"/>
                          <a:ea typeface="+mn-ea"/>
                          <a:cs typeface="+mn-ea"/>
                          <a:sym typeface="+mn-lt"/>
                        </a:rPr>
                      </a:br>
                      <a:r>
                        <a:rPr lang="en-US" sz="800" b="1" i="0" u="none" strike="noStrike" dirty="0">
                          <a:solidFill>
                            <a:srgbClr val="FFFFFF"/>
                          </a:solidFill>
                          <a:effectLst/>
                          <a:latin typeface="+mn-lt"/>
                          <a:ea typeface="+mn-ea"/>
                          <a:cs typeface="+mn-ea"/>
                          <a:sym typeface="+mn-lt"/>
                        </a:rPr>
                        <a:t>BUYERS</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LY</a:t>
                      </a:r>
                    </a:p>
                    <a:p>
                      <a:pPr algn="ctr" fontAlgn="ctr">
                        <a:buNone/>
                      </a:pPr>
                      <a:r>
                        <a:rPr lang="en-US" sz="800" b="1" i="0" u="none" strike="noStrike" dirty="0">
                          <a:solidFill>
                            <a:srgbClr val="FFFFFF"/>
                          </a:solidFill>
                          <a:effectLst/>
                          <a:latin typeface="+mn-lt"/>
                          <a:ea typeface="+mn-ea"/>
                          <a:cs typeface="+mn-ea"/>
                          <a:sym typeface="+mn-lt"/>
                        </a:rPr>
                        <a:t>BUYERS</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BUYERS</a:t>
                      </a:r>
                    </a:p>
                    <a:p>
                      <a:pPr algn="ctr" fontAlgn="ctr">
                        <a:buNone/>
                      </a:pPr>
                      <a:r>
                        <a:rPr lang="en-US" sz="800" b="1" i="0" u="none" strike="noStrike" dirty="0">
                          <a:solidFill>
                            <a:srgbClr val="FFFFFF"/>
                          </a:solidFill>
                          <a:effectLst/>
                          <a:latin typeface="+mn-lt"/>
                          <a:ea typeface="+mn-ea"/>
                          <a:cs typeface="+mn-ea"/>
                          <a:sym typeface="+mn-lt"/>
                        </a:rPr>
                        <a:t>YOY</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TY CR</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LY CR</a:t>
                      </a:r>
                    </a:p>
                  </a:txBody>
                  <a:tcPr marL="0" marR="0" marT="0" marB="0" anchor="ctr">
                    <a:lnL>
                      <a:noFill/>
                    </a:lnL>
                    <a:lnR>
                      <a:noFill/>
                    </a:lnR>
                    <a:lnT>
                      <a:noFill/>
                    </a:lnT>
                    <a:lnB>
                      <a:noFill/>
                    </a:lnB>
                    <a:solidFill>
                      <a:schemeClr val="tx1">
                        <a:lumMod val="85000"/>
                        <a:lumOff val="15000"/>
                      </a:schemeClr>
                    </a:solidFill>
                  </a:tcPr>
                </a:tc>
                <a:tc>
                  <a:txBody>
                    <a:bodyPr/>
                    <a:lstStyle/>
                    <a:p>
                      <a:pPr algn="ctr" fontAlgn="ctr">
                        <a:buNone/>
                      </a:pPr>
                      <a:r>
                        <a:rPr lang="en-US" sz="800" b="1" i="0" u="none" strike="noStrike" dirty="0">
                          <a:solidFill>
                            <a:srgbClr val="FFFFFF"/>
                          </a:solidFill>
                          <a:effectLst/>
                          <a:latin typeface="+mn-lt"/>
                          <a:ea typeface="+mn-ea"/>
                          <a:cs typeface="+mn-ea"/>
                          <a:sym typeface="+mn-lt"/>
                        </a:rPr>
                        <a:t>CR </a:t>
                      </a:r>
                    </a:p>
                    <a:p>
                      <a:pPr algn="ctr" fontAlgn="ctr">
                        <a:buNone/>
                      </a:pPr>
                      <a:r>
                        <a:rPr lang="en-US" sz="800" b="1" i="0" u="none" strike="noStrike" dirty="0">
                          <a:solidFill>
                            <a:srgbClr val="FFFFFF"/>
                          </a:solidFill>
                          <a:effectLst/>
                          <a:latin typeface="+mn-lt"/>
                          <a:ea typeface="+mn-ea"/>
                          <a:cs typeface="+mn-ea"/>
                          <a:sym typeface="+mn-lt"/>
                        </a:rPr>
                        <a:t>YOY</a:t>
                      </a:r>
                    </a:p>
                  </a:txBody>
                  <a:tcPr marL="0" marR="0" marT="0" marB="0" anchor="ctr">
                    <a:lnL>
                      <a:noFill/>
                    </a:lnL>
                    <a:lnR>
                      <a:noFill/>
                    </a:lnR>
                    <a:lnT>
                      <a:noFill/>
                    </a:lnT>
                    <a:lnB>
                      <a:noFill/>
                    </a:lnB>
                    <a:solidFill>
                      <a:schemeClr val="tx1">
                        <a:lumMod val="85000"/>
                        <a:lumOff val="15000"/>
                      </a:schemeClr>
                    </a:solidFill>
                  </a:tcPr>
                </a:tc>
                <a:extLst>
                  <a:ext uri="{0D108BD9-81ED-4DB2-BD59-A6C34878D82A}">
                    <a16:rowId xmlns:a16="http://schemas.microsoft.com/office/drawing/2014/main" val="2980612050"/>
                  </a:ext>
                </a:extLst>
              </a:tr>
              <a:tr h="158109">
                <a:tc rowSpan="11">
                  <a:txBody>
                    <a:bodyPr/>
                    <a:lstStyle/>
                    <a:p>
                      <a:pPr algn="ctr" fontAlgn="ctr">
                        <a:buNone/>
                      </a:pPr>
                      <a:r>
                        <a:rPr lang="en-US" sz="800" b="1" i="0" u="none" strike="noStrike" dirty="0">
                          <a:solidFill>
                            <a:srgbClr val="000000"/>
                          </a:solidFill>
                          <a:effectLst/>
                          <a:latin typeface="+mn-lt"/>
                          <a:ea typeface="+mn-ea"/>
                          <a:cs typeface="+mn-ea"/>
                          <a:sym typeface="+mn-lt"/>
                        </a:rPr>
                        <a:t>PAID</a:t>
                      </a:r>
                    </a:p>
                  </a:txBody>
                  <a:tcPr marL="0" marR="0" marT="0" marB="0" anchor="ctr">
                    <a:lnL>
                      <a:noFill/>
                    </a:lnL>
                    <a:lnR>
                      <a:noFill/>
                    </a:lnR>
                    <a:lnT>
                      <a:noFill/>
                    </a:lnT>
                    <a:lnB>
                      <a:noFill/>
                    </a:lnB>
                    <a:lnTlToBr w="12700" cmpd="sng">
                      <a:noFill/>
                      <a:prstDash val="solid"/>
                    </a:lnTlToBr>
                    <a:lnBlToTr w="12700" cmpd="sng">
                      <a:noFill/>
                      <a:prstDash val="solid"/>
                    </a:lnBlToTr>
                    <a:noFill/>
                  </a:tcPr>
                </a:tc>
                <a:tc rowSpan="4">
                  <a:txBody>
                    <a:bodyPr/>
                    <a:lstStyle/>
                    <a:p>
                      <a:pPr algn="ctr" fontAlgn="ctr">
                        <a:buNone/>
                      </a:pPr>
                      <a:r>
                        <a:rPr lang="en-US" sz="800" b="1" i="0" u="none" strike="noStrike" dirty="0">
                          <a:solidFill>
                            <a:srgbClr val="000000"/>
                          </a:solidFill>
                          <a:effectLst/>
                          <a:latin typeface="+mn-lt"/>
                          <a:ea typeface="+mn-ea"/>
                          <a:cs typeface="+mn-ea"/>
                          <a:sym typeface="+mn-lt"/>
                        </a:rPr>
                        <a:t>Affiliation CPS</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55</a:t>
                      </a:r>
                      <a:r>
                        <a:rPr lang="zh-CN" altLang="en-US" sz="800" b="0" i="0" u="none" strike="noStrike" dirty="0">
                          <a:solidFill>
                            <a:srgbClr val="000000"/>
                          </a:solidFill>
                          <a:effectLst/>
                          <a:latin typeface="+mn-lt"/>
                          <a:ea typeface="+mn-ea"/>
                          <a:cs typeface="+mn-ea"/>
                          <a:sym typeface="+mn-lt"/>
                        </a:rPr>
                        <a:t>海淘</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1,324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1,596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-272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-17%</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141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58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+143%</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10.65%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3.63%</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+193%</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633376970"/>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a:solidFill>
                            <a:srgbClr val="000000"/>
                          </a:solidFill>
                          <a:effectLst/>
                          <a:latin typeface="+mn-lt"/>
                          <a:ea typeface="+mn-ea"/>
                          <a:cs typeface="+mn-ea"/>
                          <a:sym typeface="+mn-lt"/>
                        </a:rPr>
                        <a:t>品数</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3,074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-3,074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-5PP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0.55%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304122277"/>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a:solidFill>
                            <a:srgbClr val="000000"/>
                          </a:solidFill>
                          <a:effectLst/>
                          <a:latin typeface="+mn-lt"/>
                          <a:ea typeface="+mn-ea"/>
                          <a:cs typeface="+mn-ea"/>
                          <a:sym typeface="+mn-lt"/>
                        </a:rPr>
                        <a:t>识货</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47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766449088"/>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a:solidFill>
                            <a:srgbClr val="000000"/>
                          </a:solidFill>
                          <a:effectLst/>
                          <a:latin typeface="+mn-lt"/>
                          <a:ea typeface="+mn-ea"/>
                          <a:cs typeface="+mn-ea"/>
                          <a:sym typeface="+mn-lt"/>
                        </a:rPr>
                        <a:t>唐辣辣</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2,622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-2,622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4%</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-4PP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53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2.02%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851303273"/>
                  </a:ext>
                </a:extLst>
              </a:tr>
              <a:tr h="158109">
                <a:tc vMerge="1">
                  <a:txBody>
                    <a:bodyPr/>
                    <a:lstStyle/>
                    <a:p>
                      <a:endParaRPr lang="zh-CN" altLang="en-US"/>
                    </a:p>
                  </a:txBody>
                  <a:tcPr/>
                </a:tc>
                <a:tc gridSpan="2">
                  <a:txBody>
                    <a:bodyPr/>
                    <a:lstStyle/>
                    <a:p>
                      <a:pPr algn="ctr" fontAlgn="ctr">
                        <a:buNone/>
                      </a:pPr>
                      <a:r>
                        <a:rPr lang="en-US" sz="800" b="1" i="0" u="none" strike="noStrike">
                          <a:solidFill>
                            <a:srgbClr val="000000"/>
                          </a:solidFill>
                          <a:effectLst/>
                          <a:latin typeface="+mn-lt"/>
                          <a:ea typeface="+mn-ea"/>
                          <a:cs typeface="+mn-ea"/>
                          <a:sym typeface="+mn-lt"/>
                        </a:rPr>
                        <a:t>Affiliation CPS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1" i="0" u="none" strike="noStrike">
                          <a:solidFill>
                            <a:srgbClr val="000000"/>
                          </a:solidFill>
                          <a:effectLst/>
                          <a:latin typeface="+mn-lt"/>
                          <a:ea typeface="+mn-ea"/>
                          <a:cs typeface="+mn-ea"/>
                          <a:sym typeface="+mn-lt"/>
                        </a:rPr>
                        <a:t>1,324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7,339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C00000"/>
                          </a:solidFill>
                          <a:effectLst/>
                          <a:latin typeface="+mn-lt"/>
                          <a:ea typeface="+mn-ea"/>
                          <a:cs typeface="+mn-ea"/>
                          <a:sym typeface="+mn-lt"/>
                        </a:rPr>
                        <a:t>-6,015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-82%</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12%</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1" i="0" u="none" strike="noStrike">
                          <a:solidFill>
                            <a:srgbClr val="C00000"/>
                          </a:solidFill>
                          <a:effectLst/>
                          <a:latin typeface="+mn-lt"/>
                          <a:ea typeface="+mn-ea"/>
                          <a:cs typeface="+mn-ea"/>
                          <a:sym typeface="+mn-lt"/>
                        </a:rPr>
                        <a:t>-10PP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141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128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+10%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10.65%</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1.74%</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00B050"/>
                          </a:solidFill>
                          <a:effectLst/>
                          <a:latin typeface="+mn-lt"/>
                          <a:ea typeface="+mn-ea"/>
                          <a:cs typeface="+mn-ea"/>
                          <a:sym typeface="+mn-lt"/>
                        </a:rPr>
                        <a:t>+511%</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4007017941"/>
                  </a:ext>
                </a:extLst>
              </a:tr>
              <a:tr h="158109">
                <a:tc vMerge="1">
                  <a:txBody>
                    <a:bodyPr/>
                    <a:lstStyle/>
                    <a:p>
                      <a:endParaRPr lang="zh-CN" altLang="en-US"/>
                    </a:p>
                  </a:txBody>
                  <a:tcPr/>
                </a:tc>
                <a:tc>
                  <a:txBody>
                    <a:bodyPr/>
                    <a:lstStyle/>
                    <a:p>
                      <a:pPr algn="ctr" fontAlgn="ctr">
                        <a:buNone/>
                      </a:pPr>
                      <a:r>
                        <a:rPr lang="en-US" sz="800" b="1" i="0" u="none" strike="noStrike">
                          <a:solidFill>
                            <a:srgbClr val="000000"/>
                          </a:solidFill>
                          <a:effectLst/>
                          <a:latin typeface="+mn-lt"/>
                          <a:ea typeface="+mn-ea"/>
                          <a:cs typeface="+mn-ea"/>
                          <a:sym typeface="+mn-lt"/>
                        </a:rPr>
                        <a:t>Brandzone</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小红书品专</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94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94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1.06%</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511312472"/>
                  </a:ext>
                </a:extLst>
              </a:tr>
              <a:tr h="158109">
                <a:tc vMerge="1">
                  <a:txBody>
                    <a:bodyPr/>
                    <a:lstStyle/>
                    <a:p>
                      <a:endParaRPr lang="zh-CN" altLang="en-US"/>
                    </a:p>
                  </a:txBody>
                  <a:tcPr/>
                </a:tc>
                <a:tc gridSpan="2">
                  <a:txBody>
                    <a:bodyPr/>
                    <a:lstStyle/>
                    <a:p>
                      <a:pPr algn="ctr" fontAlgn="ctr">
                        <a:buNone/>
                      </a:pPr>
                      <a:r>
                        <a:rPr lang="en-US" sz="800" b="1" i="0" u="none" strike="noStrike">
                          <a:solidFill>
                            <a:srgbClr val="000000"/>
                          </a:solidFill>
                          <a:effectLst/>
                          <a:latin typeface="+mn-lt"/>
                          <a:ea typeface="+mn-ea"/>
                          <a:cs typeface="+mn-ea"/>
                          <a:sym typeface="+mn-lt"/>
                        </a:rPr>
                        <a:t>Brandzone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1" i="0" u="none" strike="noStrike">
                          <a:solidFill>
                            <a:srgbClr val="000000"/>
                          </a:solidFill>
                          <a:effectLst/>
                          <a:latin typeface="+mn-lt"/>
                          <a:ea typeface="+mn-ea"/>
                          <a:cs typeface="+mn-ea"/>
                          <a:sym typeface="+mn-lt"/>
                        </a:rPr>
                        <a:t>94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94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1.06%</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93943491"/>
                  </a:ext>
                </a:extLst>
              </a:tr>
              <a:tr h="158109">
                <a:tc vMerge="1">
                  <a:txBody>
                    <a:bodyPr/>
                    <a:lstStyle/>
                    <a:p>
                      <a:endParaRPr lang="zh-CN" altLang="en-US"/>
                    </a:p>
                  </a:txBody>
                  <a:tcPr/>
                </a:tc>
                <a:tc rowSpan="3">
                  <a:txBody>
                    <a:bodyPr/>
                    <a:lstStyle/>
                    <a:p>
                      <a:pPr algn="ctr" fontAlgn="ctr">
                        <a:buNone/>
                      </a:pPr>
                      <a:r>
                        <a:rPr lang="en-US" sz="800" b="1" i="0" u="none" strike="noStrike">
                          <a:solidFill>
                            <a:srgbClr val="000000"/>
                          </a:solidFill>
                          <a:effectLst/>
                          <a:latin typeface="+mn-lt"/>
                          <a:ea typeface="+mn-ea"/>
                          <a:cs typeface="+mn-ea"/>
                          <a:sym typeface="+mn-lt"/>
                        </a:rPr>
                        <a:t>Display CPC</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视频号广告</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206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206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262228842"/>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dirty="0">
                          <a:solidFill>
                            <a:srgbClr val="000000"/>
                          </a:solidFill>
                          <a:effectLst/>
                          <a:latin typeface="+mn-lt"/>
                          <a:ea typeface="+mn-ea"/>
                          <a:cs typeface="+mn-ea"/>
                          <a:sym typeface="+mn-lt"/>
                        </a:rPr>
                        <a:t>朋友圈广告</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12,677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-12,677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-21PP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500175301"/>
                  </a:ext>
                </a:extLst>
              </a:tr>
              <a:tr h="158109">
                <a:tc vMerge="1">
                  <a:txBody>
                    <a:bodyPr/>
                    <a:lstStyle/>
                    <a:p>
                      <a:endParaRPr lang="zh-CN" altLang="en-US"/>
                    </a:p>
                  </a:txBody>
                  <a:tcPr/>
                </a:tc>
                <a:tc vMerge="1">
                  <a:txBody>
                    <a:bodyPr/>
                    <a:lstStyle/>
                    <a:p>
                      <a:endParaRPr lang="zh-CN" altLang="en-US"/>
                    </a:p>
                  </a:txBody>
                  <a:tcPr>
                    <a:lnL>
                      <a:noFill/>
                    </a:lnL>
                    <a:lnR>
                      <a:noFill/>
                    </a:lnR>
                    <a:lnT>
                      <a:noFill/>
                    </a:lnT>
                    <a:lnB>
                      <a:noFill/>
                    </a:lnB>
                    <a:solidFill>
                      <a:schemeClr val="bg1">
                        <a:lumMod val="85000"/>
                      </a:schemeClr>
                    </a:solid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小红书</a:t>
                      </a:r>
                      <a:r>
                        <a:rPr lang="en-US" sz="800" b="0" i="0" u="none" strike="noStrike">
                          <a:solidFill>
                            <a:srgbClr val="000000"/>
                          </a:solidFill>
                          <a:effectLst/>
                          <a:latin typeface="+mn-lt"/>
                          <a:ea typeface="+mn-ea"/>
                          <a:cs typeface="+mn-ea"/>
                          <a:sym typeface="+mn-lt"/>
                        </a:rPr>
                        <a:t>FEEDS</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76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-76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dirty="0">
                          <a:solidFill>
                            <a:srgbClr val="C0000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19522609"/>
                  </a:ext>
                </a:extLst>
              </a:tr>
              <a:tr h="158109">
                <a:tc vMerge="1">
                  <a:txBody>
                    <a:bodyPr/>
                    <a:lstStyle/>
                    <a:p>
                      <a:endParaRPr lang="zh-CN" altLang="en-US"/>
                    </a:p>
                  </a:txBody>
                  <a:tcPr>
                    <a:lnL>
                      <a:noFill/>
                    </a:lnL>
                    <a:lnR>
                      <a:noFill/>
                    </a:lnR>
                    <a:lnT>
                      <a:noFill/>
                    </a:lnT>
                    <a:lnB>
                      <a:noFill/>
                    </a:lnB>
                    <a:solidFill>
                      <a:srgbClr val="5F5F5F"/>
                    </a:solidFill>
                  </a:tcPr>
                </a:tc>
                <a:tc gridSpan="2">
                  <a:txBody>
                    <a:bodyPr/>
                    <a:lstStyle/>
                    <a:p>
                      <a:pPr algn="ctr" fontAlgn="ctr">
                        <a:buNone/>
                      </a:pPr>
                      <a:r>
                        <a:rPr lang="en-US" sz="800" b="1" i="0" u="none" strike="noStrike">
                          <a:solidFill>
                            <a:srgbClr val="000000"/>
                          </a:solidFill>
                          <a:effectLst/>
                          <a:latin typeface="+mn-lt"/>
                          <a:ea typeface="+mn-ea"/>
                          <a:cs typeface="+mn-ea"/>
                          <a:sym typeface="+mn-lt"/>
                        </a:rPr>
                        <a:t>Display CPC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1" i="0" u="none" strike="noStrike">
                          <a:solidFill>
                            <a:srgbClr val="000000"/>
                          </a:solidFill>
                          <a:effectLst/>
                          <a:latin typeface="+mn-lt"/>
                          <a:ea typeface="+mn-ea"/>
                          <a:cs typeface="+mn-ea"/>
                          <a:sym typeface="+mn-lt"/>
                        </a:rPr>
                        <a:t>206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12,753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-12,547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-98%</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21%</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0" i="0" u="none" strike="noStrike">
                          <a:solidFill>
                            <a:srgbClr val="C00000"/>
                          </a:solidFill>
                          <a:effectLst/>
                          <a:latin typeface="+mn-lt"/>
                          <a:ea typeface="+mn-ea"/>
                          <a:cs typeface="+mn-ea"/>
                          <a:sym typeface="+mn-lt"/>
                        </a:rPr>
                        <a:t>-21PP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1046351142"/>
                  </a:ext>
                </a:extLst>
              </a:tr>
              <a:tr h="158109">
                <a:tc>
                  <a:txBody>
                    <a:bodyPr/>
                    <a:lstStyle/>
                    <a:p>
                      <a:pPr algn="ctr" fontAlgn="ctr">
                        <a:buNone/>
                      </a:pPr>
                      <a:r>
                        <a:rPr lang="zh-CN" altLang="en-US" sz="800" b="1" i="0" u="none" strike="noStrike">
                          <a:solidFill>
                            <a:srgbClr val="000000"/>
                          </a:solidFill>
                          <a:effectLst/>
                          <a:latin typeface="+mn-lt"/>
                          <a:ea typeface="+mn-ea"/>
                          <a:cs typeface="+mn-ea"/>
                          <a:sym typeface="+mn-lt"/>
                        </a:rPr>
                        <a:t>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sz="800" b="1" i="0" u="none" strike="noStrike">
                          <a:solidFill>
                            <a:srgbClr val="000000"/>
                          </a:solidFill>
                          <a:effectLst/>
                          <a:latin typeface="+mn-lt"/>
                          <a:ea typeface="+mn-ea"/>
                          <a:cs typeface="+mn-ea"/>
                          <a:sym typeface="+mn-lt"/>
                        </a:rPr>
                        <a:t>Editorial</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微信</a:t>
                      </a:r>
                      <a:r>
                        <a:rPr lang="en-US" sz="800" b="0" i="0" u="none" strike="noStrike">
                          <a:solidFill>
                            <a:srgbClr val="000000"/>
                          </a:solidFill>
                          <a:effectLst/>
                          <a:latin typeface="+mn-lt"/>
                          <a:ea typeface="+mn-ea"/>
                          <a:cs typeface="+mn-ea"/>
                          <a:sym typeface="+mn-lt"/>
                        </a:rPr>
                        <a:t>KOL</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566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-566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-1PP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522576513"/>
                  </a:ext>
                </a:extLst>
              </a:tr>
              <a:tr h="158109">
                <a:tc>
                  <a:txBody>
                    <a:bodyPr/>
                    <a:lstStyle/>
                    <a:p>
                      <a:pPr algn="ctr" fontAlgn="ctr">
                        <a:buNone/>
                      </a:pPr>
                      <a:r>
                        <a:rPr lang="zh-CN" altLang="en-US" sz="800" b="1" i="0" u="none" strike="noStrike">
                          <a:solidFill>
                            <a:srgbClr val="000000"/>
                          </a:solidFill>
                          <a:effectLst/>
                          <a:latin typeface="+mn-lt"/>
                          <a:ea typeface="+mn-ea"/>
                          <a:cs typeface="+mn-ea"/>
                          <a:sym typeface="+mn-lt"/>
                        </a:rPr>
                        <a:t>　</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gridSpan="2">
                  <a:txBody>
                    <a:bodyPr/>
                    <a:lstStyle/>
                    <a:p>
                      <a:pPr algn="ctr" fontAlgn="ctr">
                        <a:buNone/>
                      </a:pPr>
                      <a:r>
                        <a:rPr lang="en-US" sz="800" b="1" i="0" u="none" strike="noStrike">
                          <a:solidFill>
                            <a:srgbClr val="000000"/>
                          </a:solidFill>
                          <a:effectLst/>
                          <a:latin typeface="+mn-lt"/>
                          <a:ea typeface="+mn-ea"/>
                          <a:cs typeface="+mn-ea"/>
                          <a:sym typeface="+mn-lt"/>
                        </a:rPr>
                        <a:t>Editorial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566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-566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519688384"/>
                  </a:ext>
                </a:extLst>
              </a:tr>
              <a:tr h="158109">
                <a:tc gridSpan="3">
                  <a:txBody>
                    <a:bodyPr/>
                    <a:lstStyle/>
                    <a:p>
                      <a:pPr algn="ctr" fontAlgn="ctr">
                        <a:buNone/>
                      </a:pPr>
                      <a:r>
                        <a:rPr lang="en-US" sz="800" b="1" i="0" u="none" strike="noStrike">
                          <a:solidFill>
                            <a:srgbClr val="FFFFFF"/>
                          </a:solidFill>
                          <a:effectLst/>
                          <a:latin typeface="+mn-lt"/>
                          <a:ea typeface="+mn-ea"/>
                          <a:cs typeface="+mn-ea"/>
                          <a:sym typeface="+mn-lt"/>
                        </a:rPr>
                        <a:t>Paid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chemeClr val="tx1">
                        <a:lumMod val="65000"/>
                        <a:lumOff val="35000"/>
                      </a:schemeClr>
                    </a:solidFill>
                  </a:tcPr>
                </a:tc>
                <a:tc hMerge="1">
                  <a:txBody>
                    <a:bodyPr/>
                    <a:lstStyle/>
                    <a:p>
                      <a:endParaRPr lang="zh-CN" altLang="en-US"/>
                    </a:p>
                  </a:txBody>
                  <a:tcPr>
                    <a:lnL>
                      <a:noFill/>
                    </a:lnL>
                    <a:lnR>
                      <a:noFill/>
                    </a:lnR>
                    <a:lnT>
                      <a:noFill/>
                    </a:lnT>
                    <a:lnB>
                      <a:noFill/>
                    </a:lnB>
                    <a:solidFill>
                      <a:srgbClr val="D9D9D9"/>
                    </a:solidFill>
                  </a:tcPr>
                </a:tc>
                <a:tc hMerge="1">
                  <a:txBody>
                    <a:bodyPr/>
                    <a:lstStyle/>
                    <a:p>
                      <a:endParaRPr lang="zh-CN" altLang="en-US"/>
                    </a:p>
                  </a:txBody>
                  <a:tcPr/>
                </a:tc>
                <a:tc>
                  <a:txBody>
                    <a:bodyPr/>
                    <a:lstStyle/>
                    <a:p>
                      <a:pPr algn="ctr" fontAlgn="ctr">
                        <a:buNone/>
                      </a:pPr>
                      <a:r>
                        <a:rPr lang="en-US" altLang="zh-CN" sz="800" b="1" i="0" u="none" strike="noStrike">
                          <a:solidFill>
                            <a:srgbClr val="FFFFFF"/>
                          </a:solidFill>
                          <a:effectLst/>
                          <a:latin typeface="+mn-lt"/>
                          <a:ea typeface="+mn-ea"/>
                          <a:cs typeface="+mn-ea"/>
                          <a:sym typeface="+mn-lt"/>
                        </a:rPr>
                        <a:t>1,624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20,658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-19,034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-92%</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3%</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34%</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sz="800" b="1" i="0" u="none" strike="noStrike">
                          <a:solidFill>
                            <a:srgbClr val="C00000"/>
                          </a:solidFill>
                          <a:effectLst/>
                          <a:latin typeface="+mn-lt"/>
                          <a:ea typeface="+mn-ea"/>
                          <a:cs typeface="+mn-ea"/>
                          <a:sym typeface="+mn-lt"/>
                        </a:rPr>
                        <a:t>-31PP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142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128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+11%</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8.74%</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0.62%</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+1311%</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extLst>
                  <a:ext uri="{0D108BD9-81ED-4DB2-BD59-A6C34878D82A}">
                    <a16:rowId xmlns:a16="http://schemas.microsoft.com/office/drawing/2014/main" val="3792162046"/>
                  </a:ext>
                </a:extLst>
              </a:tr>
              <a:tr h="158109">
                <a:tc rowSpan="17">
                  <a:txBody>
                    <a:bodyPr/>
                    <a:lstStyle/>
                    <a:p>
                      <a:pPr algn="ctr" fontAlgn="ctr">
                        <a:buNone/>
                      </a:pPr>
                      <a:r>
                        <a:rPr lang="en-US" sz="800" b="1" i="0" u="none" strike="noStrike" dirty="0">
                          <a:solidFill>
                            <a:srgbClr val="000000"/>
                          </a:solidFill>
                          <a:effectLst/>
                          <a:latin typeface="+mn-lt"/>
                          <a:ea typeface="+mn-ea"/>
                          <a:cs typeface="+mn-ea"/>
                          <a:sym typeface="+mn-lt"/>
                        </a:rPr>
                        <a:t>ORG</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sz="800" b="1" i="0" u="none" strike="noStrike">
                          <a:solidFill>
                            <a:srgbClr val="000000"/>
                          </a:solidFill>
                          <a:effectLst/>
                          <a:latin typeface="+mn-lt"/>
                          <a:ea typeface="+mn-ea"/>
                          <a:cs typeface="+mn-ea"/>
                          <a:sym typeface="+mn-lt"/>
                        </a:rPr>
                        <a:t>Quick_Entry</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dirty="0">
                          <a:solidFill>
                            <a:srgbClr val="000000"/>
                          </a:solidFill>
                          <a:effectLst/>
                          <a:latin typeface="+mn-lt"/>
                          <a:ea typeface="+mn-ea"/>
                          <a:cs typeface="+mn-ea"/>
                          <a:sym typeface="+mn-lt"/>
                        </a:rPr>
                        <a:t>快捷入口</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11,994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11,922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72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23%</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+3PP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39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57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-32%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0.33%</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0.48%</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-32%</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445522461"/>
                  </a:ext>
                </a:extLst>
              </a:tr>
              <a:tr h="158109">
                <a:tc vMerge="1">
                  <a:txBody>
                    <a:bodyPr/>
                    <a:lstStyle/>
                    <a:p>
                      <a:endParaRPr lang="zh-CN" altLang="en-US"/>
                    </a:p>
                  </a:txBody>
                  <a:tcPr/>
                </a:tc>
                <a:tc gridSpan="2">
                  <a:txBody>
                    <a:bodyPr/>
                    <a:lstStyle/>
                    <a:p>
                      <a:pPr algn="ctr" fontAlgn="ctr">
                        <a:buNone/>
                      </a:pPr>
                      <a:r>
                        <a:rPr lang="en-US" sz="800" b="1" i="0" u="none" strike="noStrike">
                          <a:solidFill>
                            <a:srgbClr val="000000"/>
                          </a:solidFill>
                          <a:effectLst/>
                          <a:latin typeface="+mn-lt"/>
                          <a:ea typeface="+mn-ea"/>
                          <a:cs typeface="+mn-ea"/>
                          <a:sym typeface="+mn-lt"/>
                        </a:rPr>
                        <a:t>Quick_Entry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lnL>
                      <a:noFill/>
                    </a:lnL>
                    <a:lnR>
                      <a:noFill/>
                    </a:lnR>
                    <a:lnT>
                      <a:noFill/>
                    </a:lnT>
                    <a:lnB>
                      <a:noFill/>
                    </a:lnB>
                    <a:no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11,994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11,922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00B050"/>
                          </a:solidFill>
                          <a:effectLst/>
                          <a:latin typeface="+mn-lt"/>
                          <a:ea typeface="+mn-ea"/>
                          <a:cs typeface="+mn-ea"/>
                          <a:sym typeface="+mn-lt"/>
                        </a:rPr>
                        <a:t>72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00B050"/>
                          </a:solidFill>
                          <a:effectLst/>
                          <a:latin typeface="+mn-lt"/>
                          <a:ea typeface="+mn-ea"/>
                          <a:cs typeface="+mn-ea"/>
                          <a:sym typeface="+mn-lt"/>
                        </a:rPr>
                        <a:t>+1%</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23%</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20%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1" i="0" u="none" strike="noStrike">
                          <a:solidFill>
                            <a:srgbClr val="00B050"/>
                          </a:solidFill>
                          <a:effectLst/>
                          <a:latin typeface="+mn-lt"/>
                          <a:ea typeface="+mn-ea"/>
                          <a:cs typeface="+mn-ea"/>
                          <a:sym typeface="+mn-lt"/>
                        </a:rPr>
                        <a:t>+3PP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39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57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-32%</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0.33%</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0.48%</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-32%</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3887437344"/>
                  </a:ext>
                </a:extLst>
              </a:tr>
              <a:tr h="158109">
                <a:tc vMerge="1">
                  <a:txBody>
                    <a:bodyPr/>
                    <a:lstStyle/>
                    <a:p>
                      <a:endParaRPr lang="zh-CN" altLang="en-US"/>
                    </a:p>
                  </a:txBody>
                  <a:tcPr/>
                </a:tc>
                <a:tc>
                  <a:txBody>
                    <a:bodyPr/>
                    <a:lstStyle/>
                    <a:p>
                      <a:pPr algn="ctr" fontAlgn="ctr">
                        <a:buNone/>
                      </a:pPr>
                      <a:r>
                        <a:rPr lang="en-US" sz="800" b="1" i="0" u="none" strike="noStrike">
                          <a:solidFill>
                            <a:srgbClr val="000000"/>
                          </a:solidFill>
                          <a:effectLst/>
                          <a:latin typeface="+mn-lt"/>
                          <a:ea typeface="+mn-ea"/>
                          <a:cs typeface="+mn-ea"/>
                          <a:sym typeface="+mn-lt"/>
                        </a:rPr>
                        <a:t>Brand Search</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搜索</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10,278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9,147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1,131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+12%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20%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dirty="0">
                          <a:solidFill>
                            <a:srgbClr val="00B050"/>
                          </a:solidFill>
                          <a:effectLst/>
                          <a:latin typeface="+mn-lt"/>
                          <a:ea typeface="+mn-ea"/>
                          <a:cs typeface="+mn-ea"/>
                          <a:sym typeface="+mn-lt"/>
                        </a:rPr>
                        <a:t>+4PP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14</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+75%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0.14%</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0.09%</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+56%</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251124468"/>
                  </a:ext>
                </a:extLst>
              </a:tr>
              <a:tr h="158109">
                <a:tc vMerge="1">
                  <a:txBody>
                    <a:bodyPr/>
                    <a:lstStyle/>
                    <a:p>
                      <a:endParaRPr lang="zh-CN" altLang="en-US"/>
                    </a:p>
                  </a:txBody>
                  <a:tcPr/>
                </a:tc>
                <a:tc gridSpan="2">
                  <a:txBody>
                    <a:bodyPr/>
                    <a:lstStyle/>
                    <a:p>
                      <a:pPr algn="ctr" fontAlgn="ctr">
                        <a:buNone/>
                      </a:pPr>
                      <a:r>
                        <a:rPr lang="en-US" sz="800" b="1" i="0" u="none" strike="noStrike">
                          <a:solidFill>
                            <a:srgbClr val="000000"/>
                          </a:solidFill>
                          <a:effectLst/>
                          <a:latin typeface="+mn-lt"/>
                          <a:ea typeface="+mn-ea"/>
                          <a:cs typeface="+mn-ea"/>
                          <a:sym typeface="+mn-lt"/>
                        </a:rPr>
                        <a:t>Brand Search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lnL>
                      <a:noFill/>
                    </a:lnL>
                    <a:lnR>
                      <a:noFill/>
                    </a:lnR>
                    <a:lnT>
                      <a:noFill/>
                    </a:lnT>
                    <a:lnB>
                      <a:noFill/>
                    </a:lnB>
                    <a:no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10,278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9,147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1,131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+12%</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20%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15%</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1" i="0" u="none" strike="noStrike">
                          <a:solidFill>
                            <a:srgbClr val="00B050"/>
                          </a:solidFill>
                          <a:effectLst/>
                          <a:latin typeface="+mn-lt"/>
                          <a:ea typeface="+mn-ea"/>
                          <a:cs typeface="+mn-ea"/>
                          <a:sym typeface="+mn-lt"/>
                        </a:rPr>
                        <a:t>+4PP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14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8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00B050"/>
                          </a:solidFill>
                          <a:effectLst/>
                          <a:latin typeface="+mn-lt"/>
                          <a:ea typeface="+mn-ea"/>
                          <a:cs typeface="+mn-ea"/>
                          <a:sym typeface="+mn-lt"/>
                        </a:rPr>
                        <a:t>+75%</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0.14%</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0.09%</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00B050"/>
                          </a:solidFill>
                          <a:effectLst/>
                          <a:latin typeface="+mn-lt"/>
                          <a:ea typeface="+mn-ea"/>
                          <a:cs typeface="+mn-ea"/>
                          <a:sym typeface="+mn-lt"/>
                        </a:rPr>
                        <a:t>+56%</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4128113262"/>
                  </a:ext>
                </a:extLst>
              </a:tr>
              <a:tr h="158109">
                <a:tc vMerge="1">
                  <a:txBody>
                    <a:bodyPr/>
                    <a:lstStyle/>
                    <a:p>
                      <a:endParaRPr lang="zh-CN" altLang="en-US"/>
                    </a:p>
                  </a:txBody>
                  <a:tcPr/>
                </a:tc>
                <a:tc rowSpan="2">
                  <a:txBody>
                    <a:bodyPr/>
                    <a:lstStyle/>
                    <a:p>
                      <a:pPr algn="ctr" fontAlgn="ctr">
                        <a:buNone/>
                      </a:pPr>
                      <a:r>
                        <a:rPr lang="en-US" sz="800" b="1" i="0" u="none" strike="noStrike">
                          <a:solidFill>
                            <a:srgbClr val="000000"/>
                          </a:solidFill>
                          <a:effectLst/>
                          <a:latin typeface="+mn-lt"/>
                          <a:ea typeface="+mn-ea"/>
                          <a:cs typeface="+mn-ea"/>
                          <a:sym typeface="+mn-lt"/>
                        </a:rPr>
                        <a:t>Brand Social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dirty="0">
                          <a:solidFill>
                            <a:srgbClr val="000000"/>
                          </a:solidFill>
                          <a:effectLst/>
                          <a:latin typeface="+mn-lt"/>
                          <a:ea typeface="+mn-ea"/>
                          <a:cs typeface="+mn-ea"/>
                          <a:sym typeface="+mn-lt"/>
                        </a:rPr>
                        <a:t>公众号</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6,468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9,249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-2,781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-30%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12%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-3PP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9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-18%</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0.14%</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0.12%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+17%</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831332737"/>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a:solidFill>
                            <a:srgbClr val="000000"/>
                          </a:solidFill>
                          <a:effectLst/>
                          <a:latin typeface="+mn-lt"/>
                          <a:ea typeface="+mn-ea"/>
                          <a:cs typeface="+mn-ea"/>
                          <a:sym typeface="+mn-lt"/>
                        </a:rPr>
                        <a:t>视频号</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99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146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-32%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337922966"/>
                  </a:ext>
                </a:extLst>
              </a:tr>
              <a:tr h="158109">
                <a:tc vMerge="1">
                  <a:txBody>
                    <a:bodyPr/>
                    <a:lstStyle/>
                    <a:p>
                      <a:endParaRPr lang="zh-CN" altLang="en-US"/>
                    </a:p>
                  </a:txBody>
                  <a:tcPr/>
                </a:tc>
                <a:tc gridSpan="2">
                  <a:txBody>
                    <a:bodyPr/>
                    <a:lstStyle/>
                    <a:p>
                      <a:pPr algn="ctr" fontAlgn="ctr">
                        <a:buNone/>
                      </a:pPr>
                      <a:r>
                        <a:rPr lang="en-US" sz="800" b="1" i="0" u="none" strike="noStrike">
                          <a:solidFill>
                            <a:srgbClr val="000000"/>
                          </a:solidFill>
                          <a:effectLst/>
                          <a:latin typeface="+mn-lt"/>
                          <a:ea typeface="+mn-ea"/>
                          <a:cs typeface="+mn-ea"/>
                          <a:sym typeface="+mn-lt"/>
                        </a:rPr>
                        <a:t>Brand Social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1" i="0" u="none" strike="noStrike">
                          <a:solidFill>
                            <a:srgbClr val="000000"/>
                          </a:solidFill>
                          <a:effectLst/>
                          <a:latin typeface="+mn-lt"/>
                          <a:ea typeface="+mn-ea"/>
                          <a:cs typeface="+mn-ea"/>
                          <a:sym typeface="+mn-lt"/>
                        </a:rPr>
                        <a:t>6,567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dirty="0">
                          <a:solidFill>
                            <a:srgbClr val="000000"/>
                          </a:solidFill>
                          <a:effectLst/>
                          <a:latin typeface="+mn-lt"/>
                          <a:ea typeface="+mn-ea"/>
                          <a:cs typeface="+mn-ea"/>
                          <a:sym typeface="+mn-lt"/>
                        </a:rPr>
                        <a:t>9,395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C00000"/>
                          </a:solidFill>
                          <a:effectLst/>
                          <a:latin typeface="+mn-lt"/>
                          <a:ea typeface="+mn-ea"/>
                          <a:cs typeface="+mn-ea"/>
                          <a:sym typeface="+mn-lt"/>
                        </a:rPr>
                        <a:t>-2,828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C00000"/>
                          </a:solidFill>
                          <a:effectLst/>
                          <a:latin typeface="+mn-lt"/>
                          <a:ea typeface="+mn-ea"/>
                          <a:cs typeface="+mn-ea"/>
                          <a:sym typeface="+mn-lt"/>
                        </a:rPr>
                        <a:t>-30%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12%</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16%</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1" i="0" u="none" strike="noStrike">
                          <a:solidFill>
                            <a:srgbClr val="C00000"/>
                          </a:solidFill>
                          <a:effectLst/>
                          <a:latin typeface="+mn-lt"/>
                          <a:ea typeface="+mn-ea"/>
                          <a:cs typeface="+mn-ea"/>
                          <a:sym typeface="+mn-lt"/>
                        </a:rPr>
                        <a:t>-3PP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9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11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C00000"/>
                          </a:solidFill>
                          <a:effectLst/>
                          <a:latin typeface="+mn-lt"/>
                          <a:ea typeface="+mn-ea"/>
                          <a:cs typeface="+mn-ea"/>
                          <a:sym typeface="+mn-lt"/>
                        </a:rPr>
                        <a:t>-18%</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0.14%</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0.12%</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+17%</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1113263559"/>
                  </a:ext>
                </a:extLst>
              </a:tr>
              <a:tr h="158109">
                <a:tc vMerge="1">
                  <a:txBody>
                    <a:bodyPr/>
                    <a:lstStyle/>
                    <a:p>
                      <a:endParaRPr lang="zh-CN" altLang="en-US"/>
                    </a:p>
                  </a:txBody>
                  <a:tcPr/>
                </a:tc>
                <a:tc rowSpan="3">
                  <a:txBody>
                    <a:bodyPr/>
                    <a:lstStyle/>
                    <a:p>
                      <a:pPr algn="ctr" fontAlgn="ctr">
                        <a:buNone/>
                      </a:pPr>
                      <a:r>
                        <a:rPr lang="en-US" sz="800" b="1" i="0" u="none" strike="noStrike">
                          <a:solidFill>
                            <a:srgbClr val="000000"/>
                          </a:solidFill>
                          <a:effectLst/>
                          <a:latin typeface="+mn-lt"/>
                          <a:ea typeface="+mn-ea"/>
                          <a:cs typeface="+mn-ea"/>
                          <a:sym typeface="+mn-lt"/>
                        </a:rPr>
                        <a:t>CRM</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dirty="0">
                          <a:solidFill>
                            <a:srgbClr val="000000"/>
                          </a:solidFill>
                          <a:effectLst/>
                          <a:latin typeface="+mn-lt"/>
                          <a:ea typeface="+mn-ea"/>
                          <a:cs typeface="+mn-ea"/>
                          <a:sym typeface="+mn-lt"/>
                        </a:rPr>
                        <a:t>服务通知</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1,085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246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839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+341%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+2PP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5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0.46%</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4166105718"/>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zh-CN" altLang="en-US" sz="800" b="0" i="0" u="none" strike="noStrike" dirty="0">
                          <a:solidFill>
                            <a:srgbClr val="000000"/>
                          </a:solidFill>
                          <a:effectLst/>
                          <a:latin typeface="+mn-lt"/>
                          <a:ea typeface="+mn-ea"/>
                          <a:cs typeface="+mn-ea"/>
                          <a:sym typeface="+mn-lt"/>
                        </a:rPr>
                        <a:t>微信聊天</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2,966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3,744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-778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-21%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6%</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6%</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-1PP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+300%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0.27%</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0.05%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+405%</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4153558389"/>
                  </a:ext>
                </a:extLst>
              </a:tr>
              <a:tr h="158109">
                <a:tc vMerge="1">
                  <a:txBody>
                    <a:bodyPr/>
                    <a:lstStyle/>
                    <a:p>
                      <a:endParaRPr lang="zh-CN" altLang="en-US"/>
                    </a:p>
                  </a:txBody>
                  <a:tcPr/>
                </a:tc>
                <a:tc vMerge="1">
                  <a:txBody>
                    <a:bodyPr/>
                    <a:lstStyle/>
                    <a:p>
                      <a:endParaRPr lang="zh-CN" altLang="en-US"/>
                    </a:p>
                  </a:txBody>
                  <a:tcPr/>
                </a:tc>
                <a:tc>
                  <a:txBody>
                    <a:bodyPr/>
                    <a:lstStyle/>
                    <a:p>
                      <a:pPr algn="ctr" fontAlgn="ctr">
                        <a:buNone/>
                      </a:pPr>
                      <a:r>
                        <a:rPr lang="en-US" sz="800" b="0" i="0" u="none" strike="noStrike" dirty="0">
                          <a:solidFill>
                            <a:srgbClr val="000000"/>
                          </a:solidFill>
                          <a:effectLst/>
                          <a:latin typeface="+mn-lt"/>
                          <a:ea typeface="+mn-ea"/>
                          <a:cs typeface="+mn-ea"/>
                          <a:sym typeface="+mn-lt"/>
                        </a:rPr>
                        <a:t>SMS</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1,281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968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313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+32%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+1PP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0.23%</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0.31%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-24%</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223181373"/>
                  </a:ext>
                </a:extLst>
              </a:tr>
              <a:tr h="158109">
                <a:tc vMerge="1">
                  <a:txBody>
                    <a:bodyPr/>
                    <a:lstStyle/>
                    <a:p>
                      <a:endParaRPr lang="zh-CN" altLang="en-US"/>
                    </a:p>
                  </a:txBody>
                  <a:tcPr/>
                </a:tc>
                <a:tc gridSpan="2">
                  <a:txBody>
                    <a:bodyPr/>
                    <a:lstStyle/>
                    <a:p>
                      <a:pPr algn="ctr" fontAlgn="ctr">
                        <a:buNone/>
                      </a:pPr>
                      <a:r>
                        <a:rPr lang="en-US" sz="800" b="1" i="0" u="none" strike="noStrike">
                          <a:solidFill>
                            <a:srgbClr val="000000"/>
                          </a:solidFill>
                          <a:effectLst/>
                          <a:latin typeface="+mn-lt"/>
                          <a:ea typeface="+mn-ea"/>
                          <a:cs typeface="+mn-ea"/>
                          <a:sym typeface="+mn-lt"/>
                        </a:rPr>
                        <a:t>CRM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lnL>
                      <a:noFill/>
                    </a:lnL>
                    <a:lnR>
                      <a:noFill/>
                    </a:lnR>
                    <a:lnT>
                      <a:noFill/>
                    </a:lnT>
                    <a:lnB>
                      <a:noFill/>
                    </a:lnB>
                    <a:noFill/>
                  </a:tcPr>
                </a:tc>
                <a:tc>
                  <a:txBody>
                    <a:bodyPr/>
                    <a:lstStyle/>
                    <a:p>
                      <a:pPr algn="ctr" fontAlgn="ctr">
                        <a:buNone/>
                      </a:pPr>
                      <a:r>
                        <a:rPr lang="en-US" altLang="zh-CN" sz="800" b="1" i="0" u="none" strike="noStrike">
                          <a:solidFill>
                            <a:srgbClr val="000000"/>
                          </a:solidFill>
                          <a:effectLst/>
                          <a:latin typeface="+mn-lt"/>
                          <a:ea typeface="+mn-ea"/>
                          <a:cs typeface="+mn-ea"/>
                          <a:sym typeface="+mn-lt"/>
                        </a:rPr>
                        <a:t>5,332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4,958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00B050"/>
                          </a:solidFill>
                          <a:effectLst/>
                          <a:latin typeface="+mn-lt"/>
                          <a:ea typeface="+mn-ea"/>
                          <a:cs typeface="+mn-ea"/>
                          <a:sym typeface="+mn-lt"/>
                        </a:rPr>
                        <a:t>374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00B050"/>
                          </a:solidFill>
                          <a:effectLst/>
                          <a:latin typeface="+mn-lt"/>
                          <a:ea typeface="+mn-ea"/>
                          <a:cs typeface="+mn-ea"/>
                          <a:sym typeface="+mn-lt"/>
                        </a:rPr>
                        <a:t>+8%</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8%</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1" i="0" u="none" strike="noStrike">
                          <a:solidFill>
                            <a:srgbClr val="00B050"/>
                          </a:solidFill>
                          <a:effectLst/>
                          <a:latin typeface="+mn-lt"/>
                          <a:ea typeface="+mn-ea"/>
                          <a:cs typeface="+mn-ea"/>
                          <a:sym typeface="+mn-lt"/>
                        </a:rPr>
                        <a:t>+2PP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16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5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+220%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0.30%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0.10%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+198%</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2107960376"/>
                  </a:ext>
                </a:extLst>
              </a:tr>
              <a:tr h="158109">
                <a:tc vMerge="1">
                  <a:txBody>
                    <a:bodyPr/>
                    <a:lstStyle/>
                    <a:p>
                      <a:endParaRPr lang="zh-CN" altLang="en-US"/>
                    </a:p>
                  </a:txBody>
                  <a:tcPr/>
                </a:tc>
                <a:tc rowSpan="5">
                  <a:txBody>
                    <a:bodyPr/>
                    <a:lstStyle/>
                    <a:p>
                      <a:pPr algn="ctr" fontAlgn="ctr">
                        <a:buNone/>
                      </a:pPr>
                      <a:r>
                        <a:rPr lang="en-US" sz="800" b="1" i="0" u="none" strike="noStrike" dirty="0">
                          <a:solidFill>
                            <a:srgbClr val="000000"/>
                          </a:solidFill>
                          <a:effectLst/>
                          <a:latin typeface="+mn-lt"/>
                          <a:ea typeface="+mn-ea"/>
                          <a:cs typeface="+mn-ea"/>
                          <a:sym typeface="+mn-lt"/>
                        </a:rPr>
                        <a:t>Others</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dirty="0">
                          <a:solidFill>
                            <a:srgbClr val="000000"/>
                          </a:solidFill>
                          <a:effectLst/>
                          <a:latin typeface="+mn-lt"/>
                          <a:ea typeface="+mn-ea"/>
                          <a:cs typeface="+mn-ea"/>
                          <a:sym typeface="+mn-lt"/>
                        </a:rPr>
                        <a:t>扫码</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807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981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-174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-18%</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0.25%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48807128"/>
                  </a:ext>
                </a:extLst>
              </a:tr>
              <a:tr h="158109">
                <a:tc vMerge="1">
                  <a:txBody>
                    <a:bodyPr/>
                    <a:lstStyle/>
                    <a:p>
                      <a:endParaRPr lang="zh-CN" altLang="en-US"/>
                    </a:p>
                  </a:txBody>
                  <a:tcPr/>
                </a:tc>
                <a:tc vMerge="1">
                  <a:txBody>
                    <a:bodyPr/>
                    <a:lstStyle/>
                    <a:p>
                      <a:endParaRPr lang="zh-CN" altLang="en-US"/>
                    </a:p>
                  </a:txBody>
                  <a:tcPr>
                    <a:lnL>
                      <a:noFill/>
                    </a:lnL>
                    <a:lnR>
                      <a:noFill/>
                    </a:lnR>
                    <a:lnT>
                      <a:noFill/>
                    </a:lnT>
                    <a:lnB>
                      <a:noFill/>
                    </a:lnB>
                    <a:solidFill>
                      <a:srgbClr val="D9D9D9"/>
                    </a:solid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微信功能入口</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515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338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177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+52%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1%</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dirty="0">
                          <a:solidFill>
                            <a:srgbClr val="00B05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dirty="0">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759289588"/>
                  </a:ext>
                </a:extLst>
              </a:tr>
              <a:tr h="158109">
                <a:tc vMerge="1">
                  <a:txBody>
                    <a:bodyPr/>
                    <a:lstStyle/>
                    <a:p>
                      <a:endParaRPr lang="zh-CN" altLang="en-US"/>
                    </a:p>
                  </a:txBody>
                  <a:tcPr>
                    <a:lnL>
                      <a:noFill/>
                    </a:lnL>
                    <a:lnR>
                      <a:noFill/>
                    </a:lnR>
                    <a:lnT>
                      <a:noFill/>
                    </a:lnT>
                    <a:lnB>
                      <a:noFill/>
                    </a:lnB>
                    <a:solidFill>
                      <a:srgbClr val="5F5F5F"/>
                    </a:solidFill>
                  </a:tcPr>
                </a:tc>
                <a:tc vMerge="1">
                  <a:txBody>
                    <a:bodyPr/>
                    <a:lstStyle/>
                    <a:p>
                      <a:endParaRPr lang="zh-CN" altLang="en-US"/>
                    </a:p>
                  </a:txBody>
                  <a:tcPr/>
                </a:tc>
                <a:tc>
                  <a:txBody>
                    <a:bodyPr/>
                    <a:lstStyle/>
                    <a:p>
                      <a:pPr algn="ctr" fontAlgn="ctr">
                        <a:buNone/>
                      </a:pPr>
                      <a:r>
                        <a:rPr lang="zh-CN" altLang="en-US" sz="800" b="0" i="0" u="none" strike="noStrike" dirty="0">
                          <a:solidFill>
                            <a:srgbClr val="000000"/>
                          </a:solidFill>
                          <a:effectLst/>
                          <a:latin typeface="+mn-lt"/>
                          <a:ea typeface="+mn-ea"/>
                          <a:cs typeface="+mn-ea"/>
                          <a:sym typeface="+mn-lt"/>
                        </a:rPr>
                        <a:t>其他</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143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199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-56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-28%</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0.70%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366196088"/>
                  </a:ext>
                </a:extLst>
              </a:tr>
              <a:tr h="158109">
                <a:tc vMerge="1">
                  <a:txBody>
                    <a:bodyPr/>
                    <a:lstStyle/>
                    <a:p>
                      <a:endParaRPr lang="zh-CN" altLang="en-US"/>
                    </a:p>
                  </a:txBody>
                  <a:tcPr>
                    <a:lnL>
                      <a:noFill/>
                    </a:lnL>
                    <a:lnR>
                      <a:noFill/>
                    </a:lnR>
                    <a:lnT>
                      <a:noFill/>
                    </a:lnT>
                    <a:lnB>
                      <a:noFill/>
                    </a:lnB>
                    <a:solidFill>
                      <a:srgbClr val="E7E7E7"/>
                    </a:solidFill>
                  </a:tcPr>
                </a:tc>
                <a:tc vMerge="1">
                  <a:txBody>
                    <a:bodyPr/>
                    <a:lstStyle/>
                    <a:p>
                      <a:endParaRPr lang="zh-CN" altLang="en-US"/>
                    </a:p>
                  </a:txBody>
                  <a:tcPr>
                    <a:lnL>
                      <a:noFill/>
                    </a:lnL>
                    <a:lnR>
                      <a:noFill/>
                    </a:lnR>
                    <a:lnT>
                      <a:noFill/>
                    </a:lnT>
                    <a:lnB>
                      <a:noFill/>
                    </a:lnB>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直播小程序</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57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57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1.75%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1524962191"/>
                  </a:ext>
                </a:extLst>
              </a:tr>
              <a:tr h="158109">
                <a:tc vMerge="1">
                  <a:txBody>
                    <a:bodyPr/>
                    <a:lstStyle/>
                    <a:p>
                      <a:endParaRPr lang="zh-CN" altLang="en-US"/>
                    </a:p>
                  </a:txBody>
                  <a:tcPr/>
                </a:tc>
                <a:tc vMerge="1">
                  <a:txBody>
                    <a:bodyPr/>
                    <a:lstStyle/>
                    <a:p>
                      <a:endParaRPr lang="zh-CN" altLang="en-US"/>
                    </a:p>
                  </a:txBody>
                  <a:tcPr>
                    <a:lnL>
                      <a:noFill/>
                    </a:lnL>
                    <a:lnR>
                      <a:noFill/>
                    </a:lnR>
                    <a:lnT>
                      <a:noFill/>
                    </a:lnT>
                    <a:lnB>
                      <a:noFill/>
                    </a:lnB>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官网</a:t>
                      </a:r>
                      <a:r>
                        <a:rPr lang="en-US" sz="800" b="0" i="0" u="none" strike="noStrike">
                          <a:solidFill>
                            <a:srgbClr val="000000"/>
                          </a:solidFill>
                          <a:effectLst/>
                          <a:latin typeface="+mn-lt"/>
                          <a:ea typeface="+mn-ea"/>
                          <a:cs typeface="+mn-ea"/>
                          <a:sym typeface="+mn-lt"/>
                        </a:rPr>
                        <a:t>QR</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3.85%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20114476"/>
                  </a:ext>
                </a:extLst>
              </a:tr>
              <a:tr h="158109">
                <a:tc vMerge="1">
                  <a:txBody>
                    <a:bodyPr/>
                    <a:lstStyle/>
                    <a:p>
                      <a:endParaRPr lang="zh-CN" altLang="en-US"/>
                    </a:p>
                  </a:txBody>
                  <a:tcPr>
                    <a:lnL>
                      <a:noFill/>
                    </a:lnL>
                    <a:lnR>
                      <a:noFill/>
                    </a:lnR>
                    <a:lnT>
                      <a:noFill/>
                    </a:lnT>
                    <a:lnB>
                      <a:noFill/>
                    </a:lnB>
                    <a:solidFill>
                      <a:srgbClr val="5F5F5F"/>
                    </a:solidFill>
                  </a:tcPr>
                </a:tc>
                <a:tc gridSpan="2">
                  <a:txBody>
                    <a:bodyPr/>
                    <a:lstStyle/>
                    <a:p>
                      <a:pPr algn="ctr" fontAlgn="ctr">
                        <a:buNone/>
                      </a:pPr>
                      <a:r>
                        <a:rPr lang="en-US" sz="800" b="1" i="0" u="none" strike="noStrike">
                          <a:solidFill>
                            <a:srgbClr val="000000"/>
                          </a:solidFill>
                          <a:effectLst/>
                          <a:latin typeface="+mn-lt"/>
                          <a:ea typeface="+mn-ea"/>
                          <a:cs typeface="+mn-ea"/>
                          <a:sym typeface="+mn-lt"/>
                        </a:rPr>
                        <a:t>Others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chemeClr val="bg1">
                        <a:lumMod val="75000"/>
                      </a:schemeClr>
                    </a:solidFill>
                  </a:tcPr>
                </a:tc>
                <a:tc hMerge="1">
                  <a:txBody>
                    <a:bodyPr/>
                    <a:lstStyle/>
                    <a:p>
                      <a:endParaRPr lang="zh-CN" altLang="en-US"/>
                    </a:p>
                  </a:txBody>
                  <a:tcPr/>
                </a:tc>
                <a:tc>
                  <a:txBody>
                    <a:bodyPr/>
                    <a:lstStyle/>
                    <a:p>
                      <a:pPr algn="ctr" fontAlgn="ctr">
                        <a:buNone/>
                      </a:pPr>
                      <a:r>
                        <a:rPr lang="en-US" altLang="zh-CN" sz="800" b="1" i="0" u="none" strike="noStrike">
                          <a:solidFill>
                            <a:srgbClr val="000000"/>
                          </a:solidFill>
                          <a:effectLst/>
                          <a:latin typeface="+mn-lt"/>
                          <a:ea typeface="+mn-ea"/>
                          <a:cs typeface="+mn-ea"/>
                          <a:sym typeface="+mn-lt"/>
                        </a:rPr>
                        <a:t>1,548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1,518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30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+2%</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sz="800" b="1"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5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0.32%</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tc>
                  <a:txBody>
                    <a:bodyPr/>
                    <a:lstStyle/>
                    <a:p>
                      <a:pPr algn="ctr" rtl="0" fontAlgn="ctr">
                        <a:buNone/>
                      </a:pPr>
                      <a:r>
                        <a:rPr lang="en-US" altLang="zh-CN" sz="800" b="1"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2506824379"/>
                  </a:ext>
                </a:extLst>
              </a:tr>
              <a:tr h="158109">
                <a:tc gridSpan="3">
                  <a:txBody>
                    <a:bodyPr/>
                    <a:lstStyle/>
                    <a:p>
                      <a:pPr algn="ctr" fontAlgn="ctr">
                        <a:buNone/>
                      </a:pPr>
                      <a:r>
                        <a:rPr lang="en-US" sz="800" b="1" i="0" u="none" strike="noStrike">
                          <a:solidFill>
                            <a:srgbClr val="FFFFFF"/>
                          </a:solidFill>
                          <a:effectLst/>
                          <a:latin typeface="+mn-lt"/>
                          <a:ea typeface="+mn-ea"/>
                          <a:cs typeface="+mn-ea"/>
                          <a:sym typeface="+mn-lt"/>
                        </a:rPr>
                        <a:t>Organic 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hMerge="1">
                  <a:txBody>
                    <a:bodyPr/>
                    <a:lstStyle/>
                    <a:p>
                      <a:endParaRPr lang="zh-CN" altLang="en-US"/>
                    </a:p>
                  </a:txBody>
                  <a:tcPr/>
                </a:tc>
                <a:tc hMerge="1">
                  <a:txBody>
                    <a:bodyPr/>
                    <a:lstStyle/>
                    <a:p>
                      <a:endParaRPr lang="zh-CN" altLang="en-US"/>
                    </a:p>
                  </a:txBody>
                  <a:tcPr/>
                </a:tc>
                <a:tc>
                  <a:txBody>
                    <a:bodyPr/>
                    <a:lstStyle/>
                    <a:p>
                      <a:pPr algn="ctr" fontAlgn="ctr">
                        <a:buNone/>
                      </a:pPr>
                      <a:r>
                        <a:rPr lang="en-US" altLang="zh-CN" sz="800" b="1" i="0" u="none" strike="noStrike">
                          <a:solidFill>
                            <a:srgbClr val="FFFFFF"/>
                          </a:solidFill>
                          <a:effectLst/>
                          <a:latin typeface="+mn-lt"/>
                          <a:ea typeface="+mn-ea"/>
                          <a:cs typeface="+mn-ea"/>
                          <a:sym typeface="+mn-lt"/>
                        </a:rPr>
                        <a:t>35,719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36,940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-1,221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-3%</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68%</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61%</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sz="800" b="0" i="0" u="none" strike="noStrike">
                          <a:solidFill>
                            <a:srgbClr val="00B050"/>
                          </a:solidFill>
                          <a:effectLst/>
                          <a:latin typeface="+mn-lt"/>
                          <a:ea typeface="+mn-ea"/>
                          <a:cs typeface="+mn-ea"/>
                          <a:sym typeface="+mn-lt"/>
                        </a:rPr>
                        <a:t>+7PP</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dirty="0">
                          <a:solidFill>
                            <a:srgbClr val="FFFFFF"/>
                          </a:solidFill>
                          <a:effectLst/>
                          <a:latin typeface="+mn-lt"/>
                          <a:ea typeface="+mn-ea"/>
                          <a:cs typeface="+mn-ea"/>
                          <a:sym typeface="+mn-lt"/>
                        </a:rPr>
                        <a:t>83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dirty="0">
                          <a:solidFill>
                            <a:srgbClr val="FFFFFF"/>
                          </a:solidFill>
                          <a:effectLst/>
                          <a:latin typeface="+mn-lt"/>
                          <a:ea typeface="+mn-ea"/>
                          <a:cs typeface="+mn-ea"/>
                          <a:sym typeface="+mn-lt"/>
                        </a:rPr>
                        <a:t>81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+2%</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dirty="0">
                          <a:solidFill>
                            <a:srgbClr val="FFFFFF"/>
                          </a:solidFill>
                          <a:effectLst/>
                          <a:latin typeface="+mn-lt"/>
                          <a:ea typeface="+mn-ea"/>
                          <a:cs typeface="+mn-ea"/>
                          <a:sym typeface="+mn-lt"/>
                        </a:rPr>
                        <a:t>0.23%</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fontAlgn="ctr">
                        <a:buNone/>
                      </a:pPr>
                      <a:r>
                        <a:rPr lang="en-US" altLang="zh-CN" sz="800" b="1" i="0" u="none" strike="noStrike" dirty="0">
                          <a:solidFill>
                            <a:srgbClr val="FFFFFF"/>
                          </a:solidFill>
                          <a:effectLst/>
                          <a:latin typeface="+mn-lt"/>
                          <a:ea typeface="+mn-ea"/>
                          <a:cs typeface="+mn-ea"/>
                          <a:sym typeface="+mn-lt"/>
                        </a:rPr>
                        <a:t>0.22%</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+6%</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extLst>
                  <a:ext uri="{0D108BD9-81ED-4DB2-BD59-A6C34878D82A}">
                    <a16:rowId xmlns:a16="http://schemas.microsoft.com/office/drawing/2014/main" val="1446860334"/>
                  </a:ext>
                </a:extLst>
              </a:tr>
              <a:tr h="158109">
                <a:tc rowSpan="2">
                  <a:txBody>
                    <a:bodyPr/>
                    <a:lstStyle/>
                    <a:p>
                      <a:pPr algn="ctr" fontAlgn="ctr">
                        <a:buNone/>
                      </a:pPr>
                      <a:r>
                        <a:rPr lang="en-US" sz="800" b="1" i="0" u="none" strike="noStrike" dirty="0">
                          <a:solidFill>
                            <a:srgbClr val="000000"/>
                          </a:solidFill>
                          <a:effectLst/>
                          <a:latin typeface="+mn-lt"/>
                          <a:ea typeface="+mn-ea"/>
                          <a:cs typeface="+mn-ea"/>
                          <a:sym typeface="+mn-lt"/>
                        </a:rPr>
                        <a:t>FREE</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sz="800" b="1" i="0" u="none" strike="noStrike">
                          <a:solidFill>
                            <a:srgbClr val="000000"/>
                          </a:solidFill>
                          <a:effectLst/>
                          <a:latin typeface="+mn-lt"/>
                          <a:ea typeface="+mn-ea"/>
                          <a:cs typeface="+mn-ea"/>
                          <a:sym typeface="+mn-lt"/>
                        </a:rPr>
                        <a:t>Mingpin</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zh-CN" altLang="en-US" sz="800" b="0" i="0" u="none" strike="noStrike">
                          <a:solidFill>
                            <a:srgbClr val="000000"/>
                          </a:solidFill>
                          <a:effectLst/>
                          <a:latin typeface="+mn-lt"/>
                          <a:ea typeface="+mn-ea"/>
                          <a:cs typeface="+mn-ea"/>
                          <a:sym typeface="+mn-lt"/>
                        </a:rPr>
                        <a:t>名品小程序</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15,226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3,004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12,222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+407%</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29%</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5%</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sz="800" b="0" i="0" u="none" strike="noStrike">
                          <a:solidFill>
                            <a:srgbClr val="00B050"/>
                          </a:solidFill>
                          <a:effectLst/>
                          <a:latin typeface="+mn-lt"/>
                          <a:ea typeface="+mn-ea"/>
                          <a:cs typeface="+mn-ea"/>
                          <a:sym typeface="+mn-lt"/>
                        </a:rPr>
                        <a:t>+24PP</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3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0.02%</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no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noFill/>
                  </a:tcPr>
                </a:tc>
                <a:extLst>
                  <a:ext uri="{0D108BD9-81ED-4DB2-BD59-A6C34878D82A}">
                    <a16:rowId xmlns:a16="http://schemas.microsoft.com/office/drawing/2014/main" val="2037381379"/>
                  </a:ext>
                </a:extLst>
              </a:tr>
              <a:tr h="158109">
                <a:tc vMerge="1">
                  <a:txBody>
                    <a:bodyPr/>
                    <a:lstStyle/>
                    <a:p>
                      <a:endParaRPr lang="zh-CN" altLang="en-US"/>
                    </a:p>
                  </a:txBody>
                  <a:tcPr>
                    <a:lnL>
                      <a:noFill/>
                    </a:lnL>
                    <a:lnR>
                      <a:noFill/>
                    </a:lnR>
                    <a:lnT>
                      <a:noFill/>
                    </a:lnT>
                    <a:lnB>
                      <a:noFill/>
                    </a:lnB>
                    <a:lnTlToBr w="12700" cmpd="sng">
                      <a:noFill/>
                      <a:prstDash val="solid"/>
                    </a:lnTlToBr>
                    <a:lnBlToTr w="12700" cmpd="sng">
                      <a:noFill/>
                      <a:prstDash val="solid"/>
                    </a:lnBlToTr>
                    <a:solidFill>
                      <a:schemeClr val="tx1">
                        <a:lumMod val="65000"/>
                        <a:lumOff val="35000"/>
                      </a:schemeClr>
                    </a:solidFill>
                  </a:tcPr>
                </a:tc>
                <a:tc gridSpan="2">
                  <a:txBody>
                    <a:bodyPr/>
                    <a:lstStyle/>
                    <a:p>
                      <a:pPr algn="ctr" fontAlgn="ctr">
                        <a:buNone/>
                      </a:pPr>
                      <a:r>
                        <a:rPr lang="en-US" sz="800" b="1" i="0" u="none" strike="noStrike">
                          <a:solidFill>
                            <a:srgbClr val="000000"/>
                          </a:solidFill>
                          <a:effectLst/>
                          <a:latin typeface="+mn-lt"/>
                          <a:ea typeface="+mn-ea"/>
                          <a:cs typeface="+mn-ea"/>
                          <a:sym typeface="+mn-lt"/>
                        </a:rPr>
                        <a:t>Mingpin TTL</a:t>
                      </a:r>
                    </a:p>
                  </a:txBody>
                  <a:tcPr marL="0" marR="0"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B3B3B3"/>
                    </a:solidFill>
                  </a:tcPr>
                </a:tc>
                <a:tc hMerge="1">
                  <a:txBody>
                    <a:bodyPr/>
                    <a:lstStyle/>
                    <a:p>
                      <a:endParaRPr lang="zh-CN" altLang="en-US"/>
                    </a:p>
                  </a:txBody>
                  <a:tcPr/>
                </a:tc>
                <a:tc>
                  <a:txBody>
                    <a:bodyPr/>
                    <a:lstStyle/>
                    <a:p>
                      <a:pPr algn="ctr" fontAlgn="ctr">
                        <a:buNone/>
                      </a:pPr>
                      <a:r>
                        <a:rPr lang="en-US" altLang="zh-CN" sz="800" b="1" i="0" u="none" strike="noStrike">
                          <a:solidFill>
                            <a:srgbClr val="000000"/>
                          </a:solidFill>
                          <a:effectLst/>
                          <a:latin typeface="+mn-lt"/>
                          <a:ea typeface="+mn-ea"/>
                          <a:cs typeface="+mn-ea"/>
                          <a:sym typeface="+mn-lt"/>
                        </a:rPr>
                        <a:t>15,226 </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3,004 </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12,222 </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+407%</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29%</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5%</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+24PP</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3 </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0.02%</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fontAlgn="ctr">
                        <a:buNone/>
                      </a:pPr>
                      <a:r>
                        <a:rPr lang="en-US" altLang="zh-CN" sz="800" b="1"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rgbClr val="B3B3B3"/>
                    </a:solidFill>
                  </a:tcPr>
                </a:tc>
                <a:extLst>
                  <a:ext uri="{0D108BD9-81ED-4DB2-BD59-A6C34878D82A}">
                    <a16:rowId xmlns:a16="http://schemas.microsoft.com/office/drawing/2014/main" val="1687560586"/>
                  </a:ext>
                </a:extLst>
              </a:tr>
              <a:tr h="158109">
                <a:tc gridSpan="3">
                  <a:txBody>
                    <a:bodyPr/>
                    <a:lstStyle/>
                    <a:p>
                      <a:pPr algn="ctr" fontAlgn="ctr">
                        <a:buNone/>
                      </a:pPr>
                      <a:r>
                        <a:rPr lang="en-US" sz="800" b="1" i="0" u="none" strike="noStrike">
                          <a:solidFill>
                            <a:srgbClr val="FFFFFF"/>
                          </a:solidFill>
                          <a:effectLst/>
                          <a:latin typeface="+mn-lt"/>
                          <a:ea typeface="+mn-ea"/>
                          <a:cs typeface="+mn-ea"/>
                          <a:sym typeface="+mn-lt"/>
                        </a:rPr>
                        <a:t>Free TTL</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hMerge="1">
                  <a:txBody>
                    <a:bodyPr/>
                    <a:lstStyle/>
                    <a:p>
                      <a:endParaRPr lang="zh-CN" altLang="en-US"/>
                    </a:p>
                  </a:txBody>
                  <a:tcPr/>
                </a:tc>
                <a:tc hMerge="1">
                  <a:txBody>
                    <a:bodyPr/>
                    <a:lstStyle/>
                    <a:p>
                      <a:endParaRPr lang="zh-CN" altLang="en-US"/>
                    </a:p>
                  </a:txBody>
                  <a:tcPr/>
                </a:tc>
                <a:tc>
                  <a:txBody>
                    <a:bodyPr/>
                    <a:lstStyle/>
                    <a:p>
                      <a:pPr algn="ctr" fontAlgn="ctr">
                        <a:buNone/>
                      </a:pPr>
                      <a:r>
                        <a:rPr lang="en-US" altLang="zh-CN" sz="800" b="1" i="0" u="none" strike="noStrike">
                          <a:solidFill>
                            <a:srgbClr val="FFFFFF"/>
                          </a:solidFill>
                          <a:effectLst/>
                          <a:latin typeface="+mn-lt"/>
                          <a:ea typeface="+mn-ea"/>
                          <a:cs typeface="+mn-ea"/>
                          <a:sym typeface="+mn-lt"/>
                        </a:rPr>
                        <a:t>15,226 </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3,004 </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12,222 </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+407%</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29%</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5%</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+24PP</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3 </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 </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0.02%</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0.00%</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lnTlToBr w="12700" cmpd="sng">
                      <a:noFill/>
                      <a:prstDash val="solid"/>
                    </a:lnTlToBr>
                    <a:lnBlToTr w="12700" cmpd="sng">
                      <a:noFill/>
                      <a:prstDash val="solid"/>
                    </a:lnBlToTr>
                    <a:solidFill>
                      <a:srgbClr val="5F5F5F"/>
                    </a:solidFill>
                  </a:tcPr>
                </a:tc>
                <a:extLst>
                  <a:ext uri="{0D108BD9-81ED-4DB2-BD59-A6C34878D82A}">
                    <a16:rowId xmlns:a16="http://schemas.microsoft.com/office/drawing/2014/main" val="1590733760"/>
                  </a:ext>
                </a:extLst>
              </a:tr>
              <a:tr h="158109">
                <a:tc gridSpan="3">
                  <a:txBody>
                    <a:bodyPr/>
                    <a:lstStyle/>
                    <a:p>
                      <a:pPr algn="ctr" fontAlgn="ctr">
                        <a:buNone/>
                      </a:pPr>
                      <a:r>
                        <a:rPr lang="en-US" sz="800" b="1" i="0" u="none" strike="noStrike">
                          <a:solidFill>
                            <a:srgbClr val="FFFFFF"/>
                          </a:solidFill>
                          <a:effectLst/>
                          <a:latin typeface="+mn-lt"/>
                          <a:ea typeface="+mn-ea"/>
                          <a:cs typeface="+mn-ea"/>
                          <a:sym typeface="+mn-lt"/>
                        </a:rPr>
                        <a:t>TTL</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hMerge="1">
                  <a:txBody>
                    <a:bodyPr/>
                    <a:lstStyle/>
                    <a:p>
                      <a:endParaRPr lang="zh-CN" altLang="en-US"/>
                    </a:p>
                  </a:txBody>
                  <a:tcPr/>
                </a:tc>
                <a:tc hMerge="1">
                  <a:txBody>
                    <a:bodyPr/>
                    <a:lstStyle/>
                    <a:p>
                      <a:endParaRPr lang="zh-CN" altLang="en-US"/>
                    </a:p>
                  </a:txBody>
                  <a:tcPr/>
                </a:tc>
                <a:tc>
                  <a:txBody>
                    <a:bodyPr/>
                    <a:lstStyle/>
                    <a:p>
                      <a:pPr algn="ctr" fontAlgn="ctr">
                        <a:buNone/>
                      </a:pPr>
                      <a:r>
                        <a:rPr lang="en-US" altLang="zh-CN" sz="800" b="1" i="0" u="none" strike="noStrike">
                          <a:solidFill>
                            <a:srgbClr val="FFFFFF"/>
                          </a:solidFill>
                          <a:effectLst/>
                          <a:latin typeface="+mn-lt"/>
                          <a:ea typeface="+mn-ea"/>
                          <a:cs typeface="+mn-ea"/>
                          <a:sym typeface="+mn-lt"/>
                        </a:rPr>
                        <a:t>52,569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60,602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-8,033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-13%</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100%</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zh-CN" altLang="en-US" sz="800" b="0" i="0" u="none" strike="noStrike">
                          <a:solidFill>
                            <a:srgbClr val="000000"/>
                          </a:solidFill>
                          <a:effectLst/>
                          <a:latin typeface="+mn-lt"/>
                          <a:ea typeface="+mn-ea"/>
                          <a:cs typeface="+mn-ea"/>
                          <a:sym typeface="+mn-lt"/>
                        </a:rPr>
                        <a:t>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228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209 </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+9%</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0.43%</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fontAlgn="ctr">
                        <a:buNone/>
                      </a:pPr>
                      <a:r>
                        <a:rPr lang="en-US" altLang="zh-CN" sz="800" b="1" i="0" u="none" strike="noStrike">
                          <a:solidFill>
                            <a:srgbClr val="FFFFFF"/>
                          </a:solidFill>
                          <a:effectLst/>
                          <a:latin typeface="+mn-lt"/>
                          <a:ea typeface="+mn-ea"/>
                          <a:cs typeface="+mn-ea"/>
                          <a:sym typeface="+mn-lt"/>
                        </a:rPr>
                        <a:t>0.34%</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+26%</a:t>
                      </a:r>
                    </a:p>
                  </a:txBody>
                  <a:tcPr marL="0" marR="0" marT="0" marB="0" anchor="ctr">
                    <a:lnL>
                      <a:noFill/>
                    </a:lnL>
                    <a:lnR>
                      <a:noFill/>
                    </a:lnR>
                    <a:lnT>
                      <a:noFill/>
                    </a:lnT>
                    <a:lnB>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2919056938"/>
                  </a:ext>
                </a:extLst>
              </a:tr>
            </a:tbl>
          </a:graphicData>
        </a:graphic>
      </p:graphicFrame>
    </p:spTree>
    <p:extLst>
      <p:ext uri="{BB962C8B-B14F-4D97-AF65-F5344CB8AC3E}">
        <p14:creationId xmlns:p14="http://schemas.microsoft.com/office/powerpoint/2010/main" val="29084397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437244D0-F054-C848-96E2-5CBEC8B87DF3}"/>
              </a:ext>
            </a:extLst>
          </p:cNvPr>
          <p:cNvGraphicFramePr>
            <a:graphicFrameLocks noChangeAspect="1"/>
          </p:cNvGraphicFramePr>
          <p:nvPr>
            <p:custDataLst>
              <p:tags r:id="rId1"/>
            </p:custDataLst>
            <p:extLst>
              <p:ext uri="{D42A27DB-BD31-4B8C-83A1-F6EECF244321}">
                <p14:modId xmlns:p14="http://schemas.microsoft.com/office/powerpoint/2010/main" val="152397479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395" imgH="394" progId="TCLayout.ActiveDocument.1">
                  <p:embed/>
                </p:oleObj>
              </mc:Choice>
              <mc:Fallback>
                <p:oleObj name="think-cell 幻灯片" r:id="rId4" imgW="395" imgH="394" progId="TCLayout.ActiveDocument.1">
                  <p:embed/>
                  <p:pic>
                    <p:nvPicPr>
                      <p:cNvPr id="4" name="think-cell data - do not delete" hidden="1">
                        <a:extLst>
                          <a:ext uri="{FF2B5EF4-FFF2-40B4-BE49-F238E27FC236}">
                            <a16:creationId xmlns:a16="http://schemas.microsoft.com/office/drawing/2014/main" id="{437244D0-F054-C848-96E2-5CBEC8B87DF3}"/>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标题 1">
            <a:extLst>
              <a:ext uri="{FF2B5EF4-FFF2-40B4-BE49-F238E27FC236}">
                <a16:creationId xmlns:a16="http://schemas.microsoft.com/office/drawing/2014/main" id="{EF36C05E-F0C1-7556-752E-5B74E4AAF172}"/>
              </a:ext>
            </a:extLst>
          </p:cNvPr>
          <p:cNvSpPr>
            <a:spLocks noGrp="1"/>
          </p:cNvSpPr>
          <p:nvPr>
            <p:ph type="title"/>
          </p:nvPr>
        </p:nvSpPr>
        <p:spPr>
          <a:xfrm>
            <a:off x="334963" y="263162"/>
            <a:ext cx="11522074" cy="369332"/>
          </a:xfrm>
        </p:spPr>
        <p:txBody>
          <a:bodyPr vert="horz"/>
          <a:lstStyle/>
          <a:p>
            <a:r>
              <a:rPr lang="en-US" altLang="zh-CN" b="1" dirty="0">
                <a:solidFill>
                  <a:schemeClr val="tx1"/>
                </a:solidFill>
                <a:latin typeface="+mn-lt"/>
                <a:ea typeface="+mn-ea"/>
                <a:cs typeface="+mn-ea"/>
                <a:sym typeface="+mn-lt"/>
              </a:rPr>
              <a:t>OA TRAFFIC REVIEW</a:t>
            </a:r>
            <a:endParaRPr lang="zh-CN" altLang="en-US" dirty="0">
              <a:latin typeface="+mn-lt"/>
              <a:ea typeface="+mn-ea"/>
              <a:cs typeface="+mn-ea"/>
              <a:sym typeface="+mn-lt"/>
            </a:endParaRPr>
          </a:p>
        </p:txBody>
      </p:sp>
      <p:graphicFrame>
        <p:nvGraphicFramePr>
          <p:cNvPr id="13" name="表格 12">
            <a:extLst>
              <a:ext uri="{FF2B5EF4-FFF2-40B4-BE49-F238E27FC236}">
                <a16:creationId xmlns:a16="http://schemas.microsoft.com/office/drawing/2014/main" id="{AD77BF4F-969D-A035-E412-6640581C141F}"/>
              </a:ext>
            </a:extLst>
          </p:cNvPr>
          <p:cNvGraphicFramePr>
            <a:graphicFrameLocks noGrp="1"/>
          </p:cNvGraphicFramePr>
          <p:nvPr>
            <p:extLst>
              <p:ext uri="{D42A27DB-BD31-4B8C-83A1-F6EECF244321}">
                <p14:modId xmlns:p14="http://schemas.microsoft.com/office/powerpoint/2010/main" val="915529099"/>
              </p:ext>
            </p:extLst>
          </p:nvPr>
        </p:nvGraphicFramePr>
        <p:xfrm>
          <a:off x="304011" y="1147460"/>
          <a:ext cx="10868510" cy="2164666"/>
        </p:xfrm>
        <a:graphic>
          <a:graphicData uri="http://schemas.openxmlformats.org/drawingml/2006/table">
            <a:tbl>
              <a:tblPr firstRow="1" lastRow="1" bandRow="1">
                <a:tableStyleId>{8EC20E35-A176-4012-BC5E-935CFFF8708E}</a:tableStyleId>
              </a:tblPr>
              <a:tblGrid>
                <a:gridCol w="864389">
                  <a:extLst>
                    <a:ext uri="{9D8B030D-6E8A-4147-A177-3AD203B41FA5}">
                      <a16:colId xmlns:a16="http://schemas.microsoft.com/office/drawing/2014/main" val="1362370378"/>
                    </a:ext>
                  </a:extLst>
                </a:gridCol>
                <a:gridCol w="1243259">
                  <a:extLst>
                    <a:ext uri="{9D8B030D-6E8A-4147-A177-3AD203B41FA5}">
                      <a16:colId xmlns:a16="http://schemas.microsoft.com/office/drawing/2014/main" val="89578862"/>
                    </a:ext>
                  </a:extLst>
                </a:gridCol>
                <a:gridCol w="796442">
                  <a:extLst>
                    <a:ext uri="{9D8B030D-6E8A-4147-A177-3AD203B41FA5}">
                      <a16:colId xmlns:a16="http://schemas.microsoft.com/office/drawing/2014/main" val="2486426193"/>
                    </a:ext>
                  </a:extLst>
                </a:gridCol>
                <a:gridCol w="796442">
                  <a:extLst>
                    <a:ext uri="{9D8B030D-6E8A-4147-A177-3AD203B41FA5}">
                      <a16:colId xmlns:a16="http://schemas.microsoft.com/office/drawing/2014/main" val="419451138"/>
                    </a:ext>
                  </a:extLst>
                </a:gridCol>
                <a:gridCol w="796442">
                  <a:extLst>
                    <a:ext uri="{9D8B030D-6E8A-4147-A177-3AD203B41FA5}">
                      <a16:colId xmlns:a16="http://schemas.microsoft.com/office/drawing/2014/main" val="3682596458"/>
                    </a:ext>
                  </a:extLst>
                </a:gridCol>
                <a:gridCol w="796442">
                  <a:extLst>
                    <a:ext uri="{9D8B030D-6E8A-4147-A177-3AD203B41FA5}">
                      <a16:colId xmlns:a16="http://schemas.microsoft.com/office/drawing/2014/main" val="1930727781"/>
                    </a:ext>
                  </a:extLst>
                </a:gridCol>
                <a:gridCol w="796442">
                  <a:extLst>
                    <a:ext uri="{9D8B030D-6E8A-4147-A177-3AD203B41FA5}">
                      <a16:colId xmlns:a16="http://schemas.microsoft.com/office/drawing/2014/main" val="974578893"/>
                    </a:ext>
                  </a:extLst>
                </a:gridCol>
                <a:gridCol w="796442">
                  <a:extLst>
                    <a:ext uri="{9D8B030D-6E8A-4147-A177-3AD203B41FA5}">
                      <a16:colId xmlns:a16="http://schemas.microsoft.com/office/drawing/2014/main" val="2678469760"/>
                    </a:ext>
                  </a:extLst>
                </a:gridCol>
                <a:gridCol w="796442">
                  <a:extLst>
                    <a:ext uri="{9D8B030D-6E8A-4147-A177-3AD203B41FA5}">
                      <a16:colId xmlns:a16="http://schemas.microsoft.com/office/drawing/2014/main" val="2286396714"/>
                    </a:ext>
                  </a:extLst>
                </a:gridCol>
                <a:gridCol w="796442">
                  <a:extLst>
                    <a:ext uri="{9D8B030D-6E8A-4147-A177-3AD203B41FA5}">
                      <a16:colId xmlns:a16="http://schemas.microsoft.com/office/drawing/2014/main" val="2342595386"/>
                    </a:ext>
                  </a:extLst>
                </a:gridCol>
                <a:gridCol w="796442">
                  <a:extLst>
                    <a:ext uri="{9D8B030D-6E8A-4147-A177-3AD203B41FA5}">
                      <a16:colId xmlns:a16="http://schemas.microsoft.com/office/drawing/2014/main" val="4099565460"/>
                    </a:ext>
                  </a:extLst>
                </a:gridCol>
                <a:gridCol w="796442">
                  <a:extLst>
                    <a:ext uri="{9D8B030D-6E8A-4147-A177-3AD203B41FA5}">
                      <a16:colId xmlns:a16="http://schemas.microsoft.com/office/drawing/2014/main" val="518034467"/>
                    </a:ext>
                  </a:extLst>
                </a:gridCol>
                <a:gridCol w="796442">
                  <a:extLst>
                    <a:ext uri="{9D8B030D-6E8A-4147-A177-3AD203B41FA5}">
                      <a16:colId xmlns:a16="http://schemas.microsoft.com/office/drawing/2014/main" val="1215828239"/>
                    </a:ext>
                  </a:extLst>
                </a:gridCol>
              </a:tblGrid>
              <a:tr h="369267">
                <a:tc>
                  <a:txBody>
                    <a:bodyPr/>
                    <a:lstStyle/>
                    <a:p>
                      <a:pPr algn="ctr" rtl="0" fontAlgn="ctr"/>
                      <a:r>
                        <a:rPr lang="en-US" sz="900" b="0" u="none" strike="noStrike" dirty="0">
                          <a:solidFill>
                            <a:srgbClr val="FFFFFF"/>
                          </a:solidFill>
                          <a:effectLst/>
                          <a:latin typeface="+mn-lt"/>
                          <a:ea typeface="+mn-ea"/>
                          <a:cs typeface="+mn-ea"/>
                          <a:sym typeface="+mn-lt"/>
                        </a:rPr>
                        <a:t>CHANNEL</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effectLst/>
                          <a:latin typeface="+mn-lt"/>
                          <a:ea typeface="+mn-ea"/>
                          <a:cs typeface="+mn-ea"/>
                          <a:sym typeface="+mn-lt"/>
                        </a:rPr>
                        <a:t>SUB CHANNEL</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TY</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LY</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Value YOY</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YOY</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TY UV%</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LY UV%</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TY BUYERS</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LY BUYERS</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TY CR</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LY CR</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CR YOY</a:t>
                      </a:r>
                      <a:endParaRPr lang="en-US" sz="900" b="0" i="0" u="none" strike="noStrike" dirty="0">
                        <a:solidFill>
                          <a:srgbClr val="FFFFFF"/>
                        </a:solidFill>
                        <a:effectLst/>
                        <a:latin typeface="+mn-lt"/>
                        <a:ea typeface="+mn-ea"/>
                        <a:cs typeface="+mn-ea"/>
                        <a:sym typeface="+mn-lt"/>
                      </a:endParaRPr>
                    </a:p>
                  </a:txBody>
                  <a:tcPr marL="0" marR="0" marT="0" marB="0" anchor="ctr"/>
                </a:tc>
                <a:extLst>
                  <a:ext uri="{0D108BD9-81ED-4DB2-BD59-A6C34878D82A}">
                    <a16:rowId xmlns:a16="http://schemas.microsoft.com/office/drawing/2014/main" val="2810780755"/>
                  </a:ext>
                </a:extLst>
              </a:tr>
              <a:tr h="230792">
                <a:tc rowSpan="6">
                  <a:txBody>
                    <a:bodyPr/>
                    <a:lstStyle/>
                    <a:p>
                      <a:pPr algn="ctr" rtl="0" fontAlgn="ctr"/>
                      <a:r>
                        <a:rPr lang="en-US" sz="900" b="0" u="none" strike="noStrike" dirty="0">
                          <a:solidFill>
                            <a:schemeClr val="tx1"/>
                          </a:solidFill>
                          <a:effectLst/>
                          <a:latin typeface="+mn-lt"/>
                          <a:ea typeface="+mn-ea"/>
                          <a:cs typeface="+mn-ea"/>
                          <a:sym typeface="+mn-lt"/>
                        </a:rPr>
                        <a:t>OFFICAL ACOUNT</a:t>
                      </a:r>
                      <a:endParaRPr lang="en-US" sz="900" b="0" i="0" u="none" strike="noStrike" dirty="0">
                        <a:solidFill>
                          <a:schemeClr val="tx1"/>
                        </a:solidFill>
                        <a:effectLst/>
                        <a:latin typeface="+mn-lt"/>
                        <a:ea typeface="+mn-ea"/>
                        <a:cs typeface="+mn-ea"/>
                        <a:sym typeface="+mn-lt"/>
                      </a:endParaRPr>
                    </a:p>
                  </a:txBody>
                  <a:tcPr marL="0" marR="0" marT="0" marB="0" anchor="ctr">
                    <a:lnB w="50800" cmpd="dbl">
                      <a:noFill/>
                    </a:lnB>
                  </a:tcPr>
                </a:tc>
                <a:tc>
                  <a:txBody>
                    <a:bodyPr/>
                    <a:lstStyle/>
                    <a:p>
                      <a:pPr algn="ctr" fontAlgn="b">
                        <a:buNone/>
                      </a:pPr>
                      <a:r>
                        <a:rPr lang="zh-CN" altLang="en-US" sz="900" b="0" i="0" u="none" strike="noStrike" dirty="0">
                          <a:solidFill>
                            <a:srgbClr val="000000"/>
                          </a:solidFill>
                          <a:effectLst/>
                          <a:latin typeface="+mn-lt"/>
                          <a:ea typeface="+mn-ea"/>
                          <a:cs typeface="+mn-ea"/>
                          <a:sym typeface="+mn-lt"/>
                        </a:rPr>
                        <a:t>公众号自定义菜单</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419 </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541 </a:t>
                      </a:r>
                    </a:p>
                  </a:txBody>
                  <a:tcPr marL="0" marR="0" marT="0" marB="0" anchor="ctr"/>
                </a:tc>
                <a:tc>
                  <a:txBody>
                    <a:bodyPr/>
                    <a:lstStyle/>
                    <a:p>
                      <a:pPr algn="ctr" fontAlgn="b">
                        <a:buNone/>
                      </a:pPr>
                      <a:r>
                        <a:rPr lang="en-US" altLang="zh-CN" sz="900" b="0" i="0" u="none" strike="noStrike">
                          <a:solidFill>
                            <a:srgbClr val="C00000"/>
                          </a:solidFill>
                          <a:effectLst/>
                          <a:latin typeface="+mn-lt"/>
                          <a:ea typeface="+mn-ea"/>
                          <a:cs typeface="+mn-ea"/>
                          <a:sym typeface="+mn-lt"/>
                        </a:rPr>
                        <a:t>-122 </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-23%</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51%</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55%</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2</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0.00%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0.37%</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-100%</a:t>
                      </a:r>
                    </a:p>
                  </a:txBody>
                  <a:tcPr marL="0" marR="0" marT="0" marB="0" anchor="ctr"/>
                </a:tc>
                <a:extLst>
                  <a:ext uri="{0D108BD9-81ED-4DB2-BD59-A6C34878D82A}">
                    <a16:rowId xmlns:a16="http://schemas.microsoft.com/office/drawing/2014/main" val="607608691"/>
                  </a:ext>
                </a:extLst>
              </a:tr>
              <a:tr h="230792">
                <a:tc vMerge="1">
                  <a:txBody>
                    <a:bodyPr/>
                    <a:lstStyle/>
                    <a:p>
                      <a:endParaRPr lang="zh-CN" altLang="en-US"/>
                    </a:p>
                  </a:txBody>
                  <a:tcPr/>
                </a:tc>
                <a:tc>
                  <a:txBody>
                    <a:bodyPr/>
                    <a:lstStyle/>
                    <a:p>
                      <a:pPr algn="ctr" fontAlgn="b">
                        <a:buNone/>
                      </a:pPr>
                      <a:r>
                        <a:rPr lang="zh-CN" altLang="en-US" sz="900" b="0" i="0" u="none" strike="noStrike" dirty="0">
                          <a:solidFill>
                            <a:srgbClr val="000000"/>
                          </a:solidFill>
                          <a:effectLst/>
                          <a:latin typeface="+mn-lt"/>
                          <a:ea typeface="+mn-ea"/>
                          <a:cs typeface="+mn-ea"/>
                          <a:sym typeface="+mn-lt"/>
                        </a:rPr>
                        <a:t>公众号文章</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162 </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158 </a:t>
                      </a:r>
                    </a:p>
                  </a:txBody>
                  <a:tcPr marL="0" marR="0" marT="0" marB="0" anchor="ctr"/>
                </a:tc>
                <a:tc>
                  <a:txBody>
                    <a:bodyPr/>
                    <a:lstStyle/>
                    <a:p>
                      <a:pPr algn="ctr" fontAlgn="b">
                        <a:buNone/>
                      </a:pPr>
                      <a:r>
                        <a:rPr lang="en-US" altLang="zh-CN" sz="900" b="0" i="0" u="none" strike="noStrike" dirty="0">
                          <a:solidFill>
                            <a:srgbClr val="00B050"/>
                          </a:solidFill>
                          <a:effectLst/>
                          <a:latin typeface="+mn-lt"/>
                          <a:ea typeface="+mn-ea"/>
                          <a:cs typeface="+mn-ea"/>
                          <a:sym typeface="+mn-lt"/>
                        </a:rPr>
                        <a:t>4 </a:t>
                      </a:r>
                    </a:p>
                  </a:txBody>
                  <a:tcPr marL="0" marR="0" marT="0" marB="0" anchor="ctr"/>
                </a:tc>
                <a:tc>
                  <a:txBody>
                    <a:bodyPr/>
                    <a:lstStyle/>
                    <a:p>
                      <a:pPr algn="ctr" fontAlgn="b">
                        <a:buNone/>
                      </a:pPr>
                      <a:r>
                        <a:rPr lang="en-US" altLang="zh-CN" sz="900" b="0" i="0" u="none" strike="noStrike">
                          <a:solidFill>
                            <a:srgbClr val="00B050"/>
                          </a:solidFill>
                          <a:effectLst/>
                          <a:latin typeface="+mn-lt"/>
                          <a:ea typeface="+mn-ea"/>
                          <a:cs typeface="+mn-ea"/>
                          <a:sym typeface="+mn-lt"/>
                        </a:rPr>
                        <a:t>3%</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20%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16%</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0.00%</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a:t>
                      </a:r>
                    </a:p>
                  </a:txBody>
                  <a:tcPr marL="0" marR="0" marT="0" marB="0" anchor="ctr"/>
                </a:tc>
                <a:extLst>
                  <a:ext uri="{0D108BD9-81ED-4DB2-BD59-A6C34878D82A}">
                    <a16:rowId xmlns:a16="http://schemas.microsoft.com/office/drawing/2014/main" val="3969455129"/>
                  </a:ext>
                </a:extLst>
              </a:tr>
              <a:tr h="230792">
                <a:tc vMerge="1">
                  <a:txBody>
                    <a:bodyPr/>
                    <a:lstStyle/>
                    <a:p>
                      <a:endParaRPr lang="zh-CN" altLang="en-US"/>
                    </a:p>
                  </a:txBody>
                  <a:tcPr/>
                </a:tc>
                <a:tc>
                  <a:txBody>
                    <a:bodyPr/>
                    <a:lstStyle/>
                    <a:p>
                      <a:pPr algn="ctr" fontAlgn="b">
                        <a:buNone/>
                      </a:pPr>
                      <a:r>
                        <a:rPr lang="zh-CN" altLang="en-US" sz="900" b="0" i="0" u="none" strike="noStrike" dirty="0">
                          <a:solidFill>
                            <a:srgbClr val="000000"/>
                          </a:solidFill>
                          <a:effectLst/>
                          <a:latin typeface="+mn-lt"/>
                          <a:ea typeface="+mn-ea"/>
                          <a:cs typeface="+mn-ea"/>
                          <a:sym typeface="+mn-lt"/>
                        </a:rPr>
                        <a:t>公众号会话下发的小程序消息卡片</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128 </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85 </a:t>
                      </a:r>
                    </a:p>
                  </a:txBody>
                  <a:tcPr marL="0" marR="0" marT="0" marB="0" anchor="ctr"/>
                </a:tc>
                <a:tc>
                  <a:txBody>
                    <a:bodyPr/>
                    <a:lstStyle/>
                    <a:p>
                      <a:pPr algn="ctr" fontAlgn="b">
                        <a:buNone/>
                      </a:pPr>
                      <a:r>
                        <a:rPr lang="en-US" altLang="zh-CN" sz="900" b="0" i="0" u="none" strike="noStrike" dirty="0">
                          <a:solidFill>
                            <a:srgbClr val="00B050"/>
                          </a:solidFill>
                          <a:effectLst/>
                          <a:latin typeface="+mn-lt"/>
                          <a:ea typeface="+mn-ea"/>
                          <a:cs typeface="+mn-ea"/>
                          <a:sym typeface="+mn-lt"/>
                        </a:rPr>
                        <a:t>43 </a:t>
                      </a:r>
                    </a:p>
                  </a:txBody>
                  <a:tcPr marL="0" marR="0" marT="0" marB="0" anchor="ctr"/>
                </a:tc>
                <a:tc>
                  <a:txBody>
                    <a:bodyPr/>
                    <a:lstStyle/>
                    <a:p>
                      <a:pPr algn="ctr" fontAlgn="b">
                        <a:buNone/>
                      </a:pPr>
                      <a:r>
                        <a:rPr lang="en-US" altLang="zh-CN" sz="900" b="0" i="0" u="none" strike="noStrike" dirty="0">
                          <a:solidFill>
                            <a:srgbClr val="00B050"/>
                          </a:solidFill>
                          <a:effectLst/>
                          <a:latin typeface="+mn-lt"/>
                          <a:ea typeface="+mn-ea"/>
                          <a:cs typeface="+mn-ea"/>
                          <a:sym typeface="+mn-lt"/>
                        </a:rPr>
                        <a:t>51%</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16%</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9%</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a:ln>
                            <a:noFill/>
                          </a:ln>
                          <a:solidFill>
                            <a:srgbClr val="000000"/>
                          </a:solidFill>
                          <a:effectLst/>
                          <a:uLnTx/>
                          <a:uFillTx/>
                          <a:latin typeface="+mn-lt"/>
                          <a:ea typeface="+mn-ea"/>
                          <a:cs typeface="+mn-ea"/>
                          <a:sym typeface="+mn-lt"/>
                        </a:rPr>
                        <a:t>-</a:t>
                      </a:r>
                      <a:endParaRPr kumimoji="0" lang="en-US" altLang="zh-CN" sz="900" b="0" i="0" u="none" strike="noStrike" kern="1200" cap="none" spc="0" normalizeH="0" baseline="0" noProof="0" dirty="0">
                        <a:ln>
                          <a:noFill/>
                        </a:ln>
                        <a:solidFill>
                          <a:srgbClr val="000000"/>
                        </a:solidFill>
                        <a:effectLst/>
                        <a:uLnTx/>
                        <a:uFillTx/>
                        <a:latin typeface="+mn-lt"/>
                        <a:ea typeface="+mn-ea"/>
                        <a:cs typeface="+mn-ea"/>
                        <a:sym typeface="+mn-lt"/>
                      </a:endParaRPr>
                    </a:p>
                  </a:txBody>
                  <a:tcPr marL="0" marR="0" marT="0" marB="0" anchor="ctr"/>
                </a:tc>
                <a:extLst>
                  <a:ext uri="{0D108BD9-81ED-4DB2-BD59-A6C34878D82A}">
                    <a16:rowId xmlns:a16="http://schemas.microsoft.com/office/drawing/2014/main" val="2576613617"/>
                  </a:ext>
                </a:extLst>
              </a:tr>
              <a:tr h="230792">
                <a:tc vMerge="1">
                  <a:txBody>
                    <a:bodyPr/>
                    <a:lstStyle/>
                    <a:p>
                      <a:endParaRPr lang="zh-CN" altLang="en-US"/>
                    </a:p>
                  </a:txBody>
                  <a:tcPr/>
                </a:tc>
                <a:tc>
                  <a:txBody>
                    <a:bodyPr/>
                    <a:lstStyle/>
                    <a:p>
                      <a:pPr algn="ctr" fontAlgn="b">
                        <a:buNone/>
                      </a:pPr>
                      <a:r>
                        <a:rPr lang="zh-CN" altLang="en-US" sz="900" b="0" i="0" u="none" strike="noStrike">
                          <a:solidFill>
                            <a:srgbClr val="000000"/>
                          </a:solidFill>
                          <a:effectLst/>
                          <a:latin typeface="+mn-lt"/>
                          <a:ea typeface="+mn-ea"/>
                          <a:cs typeface="+mn-ea"/>
                          <a:sym typeface="+mn-lt"/>
                        </a:rPr>
                        <a:t>公众号 </a:t>
                      </a:r>
                      <a:r>
                        <a:rPr lang="en-US" altLang="zh-CN" sz="900" b="0" i="0" u="none" strike="noStrike">
                          <a:solidFill>
                            <a:srgbClr val="000000"/>
                          </a:solidFill>
                          <a:effectLst/>
                          <a:latin typeface="+mn-lt"/>
                          <a:ea typeface="+mn-ea"/>
                          <a:cs typeface="+mn-ea"/>
                          <a:sym typeface="+mn-lt"/>
                        </a:rPr>
                        <a:t>profile </a:t>
                      </a:r>
                      <a:r>
                        <a:rPr lang="zh-CN" altLang="en-US" sz="900" b="0" i="0" u="none" strike="noStrike">
                          <a:solidFill>
                            <a:srgbClr val="000000"/>
                          </a:solidFill>
                          <a:effectLst/>
                          <a:latin typeface="+mn-lt"/>
                          <a:ea typeface="+mn-ea"/>
                          <a:cs typeface="+mn-ea"/>
                          <a:sym typeface="+mn-lt"/>
                        </a:rPr>
                        <a:t>页服务预览</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53 </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116 </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-63 </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-54%</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6%</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12%</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a:ln>
                            <a:noFill/>
                          </a:ln>
                          <a:solidFill>
                            <a:srgbClr val="000000"/>
                          </a:solidFill>
                          <a:effectLst/>
                          <a:uLnTx/>
                          <a:uFillTx/>
                          <a:latin typeface="+mn-lt"/>
                          <a:ea typeface="+mn-ea"/>
                          <a:cs typeface="+mn-ea"/>
                          <a:sym typeface="+mn-lt"/>
                        </a:rPr>
                        <a:t>-</a:t>
                      </a:r>
                      <a:endParaRPr kumimoji="0" lang="en-US" altLang="zh-CN" sz="900" b="0" i="0" u="none" strike="noStrike" kern="1200" cap="none" spc="0" normalizeH="0" baseline="0" noProof="0" dirty="0">
                        <a:ln>
                          <a:noFill/>
                        </a:ln>
                        <a:solidFill>
                          <a:srgbClr val="000000"/>
                        </a:solidFill>
                        <a:effectLst/>
                        <a:uLnTx/>
                        <a:uFillTx/>
                        <a:latin typeface="+mn-lt"/>
                        <a:ea typeface="+mn-ea"/>
                        <a:cs typeface="+mn-ea"/>
                        <a:sym typeface="+mn-lt"/>
                      </a:endParaRPr>
                    </a:p>
                  </a:txBody>
                  <a:tcPr marL="0" marR="0" marT="0" marB="0" anchor="ctr"/>
                </a:tc>
                <a:extLst>
                  <a:ext uri="{0D108BD9-81ED-4DB2-BD59-A6C34878D82A}">
                    <a16:rowId xmlns:a16="http://schemas.microsoft.com/office/drawing/2014/main" val="3824828334"/>
                  </a:ext>
                </a:extLst>
              </a:tr>
              <a:tr h="280063">
                <a:tc vMerge="1">
                  <a:txBody>
                    <a:bodyPr/>
                    <a:lstStyle/>
                    <a:p>
                      <a:endParaRPr lang="zh-CN" altLang="en-US"/>
                    </a:p>
                  </a:txBody>
                  <a:tcPr/>
                </a:tc>
                <a:tc>
                  <a:txBody>
                    <a:bodyPr/>
                    <a:lstStyle/>
                    <a:p>
                      <a:pPr algn="ctr" fontAlgn="b">
                        <a:buNone/>
                      </a:pPr>
                      <a:r>
                        <a:rPr lang="zh-CN" altLang="en-US" sz="900" b="0" i="0" u="none" strike="noStrike">
                          <a:solidFill>
                            <a:srgbClr val="000000"/>
                          </a:solidFill>
                          <a:effectLst/>
                          <a:latin typeface="+mn-lt"/>
                          <a:ea typeface="+mn-ea"/>
                          <a:cs typeface="+mn-ea"/>
                          <a:sym typeface="+mn-lt"/>
                        </a:rPr>
                        <a:t>公众号模板消息</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44 </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76 </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-32 </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-42%</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5%</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8%</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a:ln>
                            <a:noFill/>
                          </a:ln>
                          <a:solidFill>
                            <a:srgbClr val="000000"/>
                          </a:solidFill>
                          <a:effectLst/>
                          <a:uLnTx/>
                          <a:uFillTx/>
                          <a:latin typeface="+mn-lt"/>
                          <a:ea typeface="+mn-ea"/>
                          <a:cs typeface="+mn-ea"/>
                          <a:sym typeface="+mn-lt"/>
                        </a:rPr>
                        <a:t>-</a:t>
                      </a:r>
                      <a:endParaRPr kumimoji="0" lang="en-US" altLang="zh-CN" sz="900" b="0" i="0" u="none" strike="noStrike" kern="1200" cap="none" spc="0" normalizeH="0" baseline="0" noProof="0" dirty="0">
                        <a:ln>
                          <a:noFill/>
                        </a:ln>
                        <a:solidFill>
                          <a:srgbClr val="000000"/>
                        </a:solidFill>
                        <a:effectLst/>
                        <a:uLnTx/>
                        <a:uFillTx/>
                        <a:latin typeface="+mn-lt"/>
                        <a:ea typeface="+mn-ea"/>
                        <a:cs typeface="+mn-ea"/>
                        <a:sym typeface="+mn-lt"/>
                      </a:endParaRPr>
                    </a:p>
                  </a:txBody>
                  <a:tcPr marL="0" marR="0" marT="0" marB="0" anchor="ctr"/>
                </a:tc>
                <a:extLst>
                  <a:ext uri="{0D108BD9-81ED-4DB2-BD59-A6C34878D82A}">
                    <a16:rowId xmlns:a16="http://schemas.microsoft.com/office/drawing/2014/main" val="1267885125"/>
                  </a:ext>
                </a:extLst>
              </a:tr>
              <a:tr h="230792">
                <a:tc vMerge="1">
                  <a:txBody>
                    <a:bodyPr/>
                    <a:lstStyle/>
                    <a:p>
                      <a:endParaRPr lang="zh-CN" altLang="en-US"/>
                    </a:p>
                  </a:txBody>
                  <a:tcPr/>
                </a:tc>
                <a:tc>
                  <a:txBody>
                    <a:bodyPr/>
                    <a:lstStyle/>
                    <a:p>
                      <a:pPr algn="ctr" fontAlgn="b">
                        <a:buNone/>
                      </a:pPr>
                      <a:r>
                        <a:rPr lang="zh-CN" altLang="en-US" sz="900" b="0" i="0" u="none" strike="noStrike" dirty="0">
                          <a:solidFill>
                            <a:srgbClr val="000000"/>
                          </a:solidFill>
                          <a:effectLst/>
                          <a:latin typeface="+mn-lt"/>
                          <a:ea typeface="+mn-ea"/>
                          <a:cs typeface="+mn-ea"/>
                          <a:sym typeface="+mn-lt"/>
                        </a:rPr>
                        <a:t>公众号会话下发的文字链</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13 </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13 </a:t>
                      </a:r>
                    </a:p>
                  </a:txBody>
                  <a:tcPr marL="0" marR="0" marT="0" marB="0" anchor="ctr">
                    <a:lnB w="50800" cmpd="dbl">
                      <a:noFill/>
                    </a:lnB>
                  </a:tcPr>
                </a:tc>
                <a:tc>
                  <a:txBody>
                    <a:bodyPr/>
                    <a:lstStyle/>
                    <a:p>
                      <a:pPr algn="ctr" fontAlgn="b">
                        <a:buNone/>
                      </a:pPr>
                      <a:r>
                        <a:rPr lang="en-US" altLang="zh-CN" sz="900" b="0" i="0" u="none" strike="noStrike" dirty="0">
                          <a:solidFill>
                            <a:schemeClr val="tx1"/>
                          </a:solidFill>
                          <a:effectLst/>
                          <a:latin typeface="+mn-lt"/>
                          <a:ea typeface="+mn-ea"/>
                          <a:cs typeface="+mn-ea"/>
                          <a:sym typeface="+mn-lt"/>
                        </a:rPr>
                        <a:t>0 </a:t>
                      </a:r>
                    </a:p>
                  </a:txBody>
                  <a:tcPr marL="0" marR="0" marT="0" marB="0" anchor="ctr">
                    <a:lnB w="50800" cmpd="dbl">
                      <a:noFill/>
                    </a:lnB>
                  </a:tcPr>
                </a:tc>
                <a:tc>
                  <a:txBody>
                    <a:bodyPr/>
                    <a:lstStyle/>
                    <a:p>
                      <a:pPr algn="ctr" fontAlgn="b">
                        <a:buNone/>
                      </a:pPr>
                      <a:r>
                        <a:rPr lang="en-US" altLang="zh-CN" sz="900" b="0" i="0" u="none" strike="noStrike" dirty="0">
                          <a:solidFill>
                            <a:schemeClr val="tx1"/>
                          </a:solidFill>
                          <a:effectLst/>
                          <a:latin typeface="+mn-lt"/>
                          <a:ea typeface="+mn-ea"/>
                          <a:cs typeface="+mn-ea"/>
                          <a:sym typeface="+mn-lt"/>
                        </a:rPr>
                        <a:t>0%</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2%</a:t>
                      </a:r>
                    </a:p>
                  </a:txBody>
                  <a:tcPr marL="0" marR="0" marT="0" marB="0" anchor="ctr">
                    <a:lnB w="50800" cmpd="dbl">
                      <a:noFill/>
                    </a:lnB>
                  </a:tcPr>
                </a:tc>
                <a:tc>
                  <a:txBody>
                    <a:bodyPr/>
                    <a:lstStyle/>
                    <a:p>
                      <a:pPr algn="ctr" fontAlgn="b">
                        <a:buNone/>
                      </a:pPr>
                      <a:r>
                        <a:rPr lang="en-US" altLang="zh-CN" sz="900" b="0" i="0" u="none" strike="noStrike" dirty="0">
                          <a:solidFill>
                            <a:srgbClr val="000000"/>
                          </a:solidFill>
                          <a:effectLst/>
                          <a:latin typeface="+mn-lt"/>
                          <a:ea typeface="+mn-ea"/>
                          <a:cs typeface="+mn-ea"/>
                          <a:sym typeface="+mn-lt"/>
                        </a:rPr>
                        <a:t>1%</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lnB w="50800" cmpd="dbl">
                      <a:noFill/>
                    </a:lnB>
                  </a:tcPr>
                </a:tc>
                <a:tc>
                  <a:txBody>
                    <a:bodyPr/>
                    <a:lstStyle/>
                    <a:p>
                      <a:pPr algn="ctr" fontAlgn="b">
                        <a:buNone/>
                      </a:pPr>
                      <a:r>
                        <a:rPr lang="en-US" altLang="zh-CN" sz="900" b="0" i="0" u="none" strike="noStrike" dirty="0">
                          <a:solidFill>
                            <a:srgbClr val="000000"/>
                          </a:solidFill>
                          <a:effectLst/>
                          <a:latin typeface="+mn-lt"/>
                          <a:ea typeface="+mn-ea"/>
                          <a:cs typeface="+mn-ea"/>
                          <a:sym typeface="+mn-lt"/>
                        </a:rPr>
                        <a:t>0.00%</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lnB w="50800" cmpd="dbl">
                      <a:noFill/>
                    </a:lnB>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altLang="zh-CN" sz="900" b="0" i="0" u="none" strike="noStrike" kern="1200" cap="none" spc="0" normalizeH="0" baseline="0" noProof="0" dirty="0">
                          <a:ln>
                            <a:noFill/>
                          </a:ln>
                          <a:solidFill>
                            <a:srgbClr val="000000"/>
                          </a:solidFill>
                          <a:effectLst/>
                          <a:uLnTx/>
                          <a:uFillTx/>
                          <a:latin typeface="+mn-lt"/>
                          <a:ea typeface="+mn-ea"/>
                          <a:cs typeface="+mn-ea"/>
                          <a:sym typeface="+mn-lt"/>
                        </a:rPr>
                        <a:t>-</a:t>
                      </a:r>
                    </a:p>
                  </a:txBody>
                  <a:tcPr marL="0" marR="0" marT="0" marB="0" anchor="ctr">
                    <a:lnB w="50800" cmpd="dbl">
                      <a:noFill/>
                    </a:lnB>
                  </a:tcPr>
                </a:tc>
                <a:extLst>
                  <a:ext uri="{0D108BD9-81ED-4DB2-BD59-A6C34878D82A}">
                    <a16:rowId xmlns:a16="http://schemas.microsoft.com/office/drawing/2014/main" val="3787021022"/>
                  </a:ext>
                </a:extLst>
              </a:tr>
              <a:tr h="230792">
                <a:tc gridSpan="2">
                  <a:txBody>
                    <a:bodyPr/>
                    <a:lstStyle/>
                    <a:p>
                      <a:pPr algn="ctr" rtl="0" fontAlgn="ctr"/>
                      <a:r>
                        <a:rPr lang="en-US" sz="900" b="0" u="none" strike="noStrike" dirty="0">
                          <a:solidFill>
                            <a:schemeClr val="bg1"/>
                          </a:solidFill>
                          <a:effectLst/>
                          <a:latin typeface="+mn-lt"/>
                          <a:ea typeface="+mn-ea"/>
                          <a:cs typeface="+mn-ea"/>
                          <a:sym typeface="+mn-lt"/>
                        </a:rPr>
                        <a:t>TTL</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hMerge="1">
                  <a:txBody>
                    <a:bodyPr/>
                    <a:lstStyle/>
                    <a:p>
                      <a:endParaRPr lang="zh-CN" altLang="en-US"/>
                    </a:p>
                  </a:txBody>
                  <a:tcPr/>
                </a:tc>
                <a:tc>
                  <a:txBody>
                    <a:bodyPr/>
                    <a:lstStyle/>
                    <a:p>
                      <a:pPr algn="ctr" fontAlgn="b">
                        <a:buNone/>
                      </a:pPr>
                      <a:r>
                        <a:rPr lang="en-US" altLang="zh-CN" sz="900" b="1" i="0" u="none" strike="noStrike" dirty="0">
                          <a:solidFill>
                            <a:schemeClr val="bg1"/>
                          </a:solidFill>
                          <a:effectLst/>
                          <a:latin typeface="+mn-lt"/>
                          <a:ea typeface="+mn-ea"/>
                          <a:cs typeface="+mn-ea"/>
                          <a:sym typeface="+mn-lt"/>
                        </a:rPr>
                        <a:t>819 </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989 </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rgbClr val="C00000"/>
                          </a:solidFill>
                          <a:effectLst/>
                          <a:latin typeface="+mn-lt"/>
                          <a:ea typeface="+mn-ea"/>
                          <a:cs typeface="+mn-ea"/>
                          <a:sym typeface="+mn-lt"/>
                        </a:rPr>
                        <a:t>-170 </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rgbClr val="C00000"/>
                          </a:solidFill>
                          <a:effectLst/>
                          <a:latin typeface="+mn-lt"/>
                          <a:ea typeface="+mn-ea"/>
                          <a:cs typeface="+mn-ea"/>
                          <a:sym typeface="+mn-lt"/>
                        </a:rPr>
                        <a:t>-17%</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100%</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100%</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0</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2</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0.00%</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0.20%</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rgbClr val="C00000"/>
                          </a:solidFill>
                          <a:effectLst/>
                          <a:latin typeface="+mn-lt"/>
                          <a:ea typeface="+mn-ea"/>
                          <a:cs typeface="+mn-ea"/>
                          <a:sym typeface="+mn-lt"/>
                        </a:rPr>
                        <a:t>-100%</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4038704874"/>
                  </a:ext>
                </a:extLst>
              </a:tr>
            </a:tbl>
          </a:graphicData>
        </a:graphic>
      </p:graphicFrame>
      <p:sp>
        <p:nvSpPr>
          <p:cNvPr id="14" name="矩形 13">
            <a:extLst>
              <a:ext uri="{FF2B5EF4-FFF2-40B4-BE49-F238E27FC236}">
                <a16:creationId xmlns:a16="http://schemas.microsoft.com/office/drawing/2014/main" id="{4E49BBC7-10D2-0070-075F-F8093194EB41}"/>
              </a:ext>
            </a:extLst>
          </p:cNvPr>
          <p:cNvSpPr/>
          <p:nvPr/>
        </p:nvSpPr>
        <p:spPr>
          <a:xfrm>
            <a:off x="304011" y="916181"/>
            <a:ext cx="2071807" cy="231278"/>
          </a:xfrm>
          <a:prstGeom prst="rect">
            <a:avLst/>
          </a:prstGeom>
          <a:solidFill>
            <a:schemeClr val="tx1">
              <a:lumMod val="50000"/>
              <a:lumOff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100" dirty="0">
                <a:cs typeface="+mn-ea"/>
                <a:sym typeface="+mn-lt"/>
              </a:rPr>
              <a:t>DEC TRAFFIC</a:t>
            </a:r>
            <a:endParaRPr lang="zh-CN" altLang="en-US" sz="1100" dirty="0">
              <a:cs typeface="+mn-ea"/>
              <a:sym typeface="+mn-lt"/>
            </a:endParaRPr>
          </a:p>
        </p:txBody>
      </p:sp>
      <p:graphicFrame>
        <p:nvGraphicFramePr>
          <p:cNvPr id="15" name="表格 14">
            <a:extLst>
              <a:ext uri="{FF2B5EF4-FFF2-40B4-BE49-F238E27FC236}">
                <a16:creationId xmlns:a16="http://schemas.microsoft.com/office/drawing/2014/main" id="{D2B34433-0E8C-A281-B4F4-894F8EF36C87}"/>
              </a:ext>
            </a:extLst>
          </p:cNvPr>
          <p:cNvGraphicFramePr>
            <a:graphicFrameLocks noGrp="1"/>
          </p:cNvGraphicFramePr>
          <p:nvPr>
            <p:extLst>
              <p:ext uri="{D42A27DB-BD31-4B8C-83A1-F6EECF244321}">
                <p14:modId xmlns:p14="http://schemas.microsoft.com/office/powerpoint/2010/main" val="2864713598"/>
              </p:ext>
            </p:extLst>
          </p:nvPr>
        </p:nvGraphicFramePr>
        <p:xfrm>
          <a:off x="304011" y="4080928"/>
          <a:ext cx="10868510" cy="2242235"/>
        </p:xfrm>
        <a:graphic>
          <a:graphicData uri="http://schemas.openxmlformats.org/drawingml/2006/table">
            <a:tbl>
              <a:tblPr firstRow="1" lastRow="1" bandRow="1">
                <a:tableStyleId>{8EC20E35-A176-4012-BC5E-935CFFF8708E}</a:tableStyleId>
              </a:tblPr>
              <a:tblGrid>
                <a:gridCol w="864389">
                  <a:extLst>
                    <a:ext uri="{9D8B030D-6E8A-4147-A177-3AD203B41FA5}">
                      <a16:colId xmlns:a16="http://schemas.microsoft.com/office/drawing/2014/main" val="1362370378"/>
                    </a:ext>
                  </a:extLst>
                </a:gridCol>
                <a:gridCol w="1243259">
                  <a:extLst>
                    <a:ext uri="{9D8B030D-6E8A-4147-A177-3AD203B41FA5}">
                      <a16:colId xmlns:a16="http://schemas.microsoft.com/office/drawing/2014/main" val="89578862"/>
                    </a:ext>
                  </a:extLst>
                </a:gridCol>
                <a:gridCol w="796442">
                  <a:extLst>
                    <a:ext uri="{9D8B030D-6E8A-4147-A177-3AD203B41FA5}">
                      <a16:colId xmlns:a16="http://schemas.microsoft.com/office/drawing/2014/main" val="2486426193"/>
                    </a:ext>
                  </a:extLst>
                </a:gridCol>
                <a:gridCol w="796442">
                  <a:extLst>
                    <a:ext uri="{9D8B030D-6E8A-4147-A177-3AD203B41FA5}">
                      <a16:colId xmlns:a16="http://schemas.microsoft.com/office/drawing/2014/main" val="419451138"/>
                    </a:ext>
                  </a:extLst>
                </a:gridCol>
                <a:gridCol w="796442">
                  <a:extLst>
                    <a:ext uri="{9D8B030D-6E8A-4147-A177-3AD203B41FA5}">
                      <a16:colId xmlns:a16="http://schemas.microsoft.com/office/drawing/2014/main" val="3682596458"/>
                    </a:ext>
                  </a:extLst>
                </a:gridCol>
                <a:gridCol w="796442">
                  <a:extLst>
                    <a:ext uri="{9D8B030D-6E8A-4147-A177-3AD203B41FA5}">
                      <a16:colId xmlns:a16="http://schemas.microsoft.com/office/drawing/2014/main" val="1930727781"/>
                    </a:ext>
                  </a:extLst>
                </a:gridCol>
                <a:gridCol w="796442">
                  <a:extLst>
                    <a:ext uri="{9D8B030D-6E8A-4147-A177-3AD203B41FA5}">
                      <a16:colId xmlns:a16="http://schemas.microsoft.com/office/drawing/2014/main" val="974578893"/>
                    </a:ext>
                  </a:extLst>
                </a:gridCol>
                <a:gridCol w="796442">
                  <a:extLst>
                    <a:ext uri="{9D8B030D-6E8A-4147-A177-3AD203B41FA5}">
                      <a16:colId xmlns:a16="http://schemas.microsoft.com/office/drawing/2014/main" val="2678469760"/>
                    </a:ext>
                  </a:extLst>
                </a:gridCol>
                <a:gridCol w="796442">
                  <a:extLst>
                    <a:ext uri="{9D8B030D-6E8A-4147-A177-3AD203B41FA5}">
                      <a16:colId xmlns:a16="http://schemas.microsoft.com/office/drawing/2014/main" val="2286396714"/>
                    </a:ext>
                  </a:extLst>
                </a:gridCol>
                <a:gridCol w="796442">
                  <a:extLst>
                    <a:ext uri="{9D8B030D-6E8A-4147-A177-3AD203B41FA5}">
                      <a16:colId xmlns:a16="http://schemas.microsoft.com/office/drawing/2014/main" val="2342595386"/>
                    </a:ext>
                  </a:extLst>
                </a:gridCol>
                <a:gridCol w="796442">
                  <a:extLst>
                    <a:ext uri="{9D8B030D-6E8A-4147-A177-3AD203B41FA5}">
                      <a16:colId xmlns:a16="http://schemas.microsoft.com/office/drawing/2014/main" val="4099565460"/>
                    </a:ext>
                  </a:extLst>
                </a:gridCol>
                <a:gridCol w="796442">
                  <a:extLst>
                    <a:ext uri="{9D8B030D-6E8A-4147-A177-3AD203B41FA5}">
                      <a16:colId xmlns:a16="http://schemas.microsoft.com/office/drawing/2014/main" val="518034467"/>
                    </a:ext>
                  </a:extLst>
                </a:gridCol>
                <a:gridCol w="796442">
                  <a:extLst>
                    <a:ext uri="{9D8B030D-6E8A-4147-A177-3AD203B41FA5}">
                      <a16:colId xmlns:a16="http://schemas.microsoft.com/office/drawing/2014/main" val="1215828239"/>
                    </a:ext>
                  </a:extLst>
                </a:gridCol>
              </a:tblGrid>
              <a:tr h="382500">
                <a:tc>
                  <a:txBody>
                    <a:bodyPr/>
                    <a:lstStyle/>
                    <a:p>
                      <a:pPr algn="ctr" rtl="0" fontAlgn="ctr"/>
                      <a:r>
                        <a:rPr lang="en-US" sz="900" b="0" u="none" strike="noStrike" dirty="0">
                          <a:solidFill>
                            <a:srgbClr val="FFFFFF"/>
                          </a:solidFill>
                          <a:effectLst/>
                          <a:latin typeface="+mn-lt"/>
                          <a:ea typeface="+mn-ea"/>
                          <a:cs typeface="+mn-ea"/>
                          <a:sym typeface="+mn-lt"/>
                        </a:rPr>
                        <a:t>CHANNEL</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effectLst/>
                          <a:latin typeface="+mn-lt"/>
                          <a:ea typeface="+mn-ea"/>
                          <a:cs typeface="+mn-ea"/>
                          <a:sym typeface="+mn-lt"/>
                        </a:rPr>
                        <a:t>SUB CHANNEL</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TY</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LY</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Value YOY</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YOY</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TY UV%</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LY UV%</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TY BUYERS</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LY BUYERS</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TY CR</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LY CR</a:t>
                      </a:r>
                      <a:endParaRPr lang="en-US" sz="900" b="0" i="0" u="none" strike="noStrike" dirty="0">
                        <a:solidFill>
                          <a:srgbClr val="FFFFFF"/>
                        </a:solidFill>
                        <a:effectLst/>
                        <a:latin typeface="+mn-lt"/>
                        <a:ea typeface="+mn-ea"/>
                        <a:cs typeface="+mn-ea"/>
                        <a:sym typeface="+mn-lt"/>
                      </a:endParaRPr>
                    </a:p>
                  </a:txBody>
                  <a:tcPr marL="0" marR="0" marT="0" marB="0" anchor="ctr"/>
                </a:tc>
                <a:tc>
                  <a:txBody>
                    <a:bodyPr/>
                    <a:lstStyle/>
                    <a:p>
                      <a:pPr algn="ctr" rtl="0" fontAlgn="ctr"/>
                      <a:r>
                        <a:rPr lang="en-US" sz="900" b="0" u="none" strike="noStrike" dirty="0">
                          <a:solidFill>
                            <a:srgbClr val="FFFFFF"/>
                          </a:solidFill>
                          <a:effectLst/>
                          <a:latin typeface="+mn-lt"/>
                          <a:ea typeface="+mn-ea"/>
                          <a:cs typeface="+mn-ea"/>
                          <a:sym typeface="+mn-lt"/>
                        </a:rPr>
                        <a:t>CR YOY</a:t>
                      </a:r>
                      <a:endParaRPr lang="en-US" sz="900" b="0" i="0" u="none" strike="noStrike" dirty="0">
                        <a:solidFill>
                          <a:srgbClr val="FFFFFF"/>
                        </a:solidFill>
                        <a:effectLst/>
                        <a:latin typeface="+mn-lt"/>
                        <a:ea typeface="+mn-ea"/>
                        <a:cs typeface="+mn-ea"/>
                        <a:sym typeface="+mn-lt"/>
                      </a:endParaRPr>
                    </a:p>
                  </a:txBody>
                  <a:tcPr marL="0" marR="0" marT="0" marB="0" anchor="ctr"/>
                </a:tc>
                <a:extLst>
                  <a:ext uri="{0D108BD9-81ED-4DB2-BD59-A6C34878D82A}">
                    <a16:rowId xmlns:a16="http://schemas.microsoft.com/office/drawing/2014/main" val="2810780755"/>
                  </a:ext>
                </a:extLst>
              </a:tr>
              <a:tr h="239062">
                <a:tc rowSpan="6">
                  <a:txBody>
                    <a:bodyPr/>
                    <a:lstStyle/>
                    <a:p>
                      <a:pPr algn="ctr" rtl="0" fontAlgn="ctr"/>
                      <a:r>
                        <a:rPr lang="en-US" sz="900" b="0" u="none" strike="noStrike" dirty="0">
                          <a:solidFill>
                            <a:schemeClr val="tx1"/>
                          </a:solidFill>
                          <a:effectLst/>
                          <a:latin typeface="+mn-lt"/>
                          <a:ea typeface="+mn-ea"/>
                          <a:cs typeface="+mn-ea"/>
                          <a:sym typeface="+mn-lt"/>
                        </a:rPr>
                        <a:t>OFFICAL ACOUNT</a:t>
                      </a:r>
                      <a:endParaRPr lang="en-US" sz="900" b="0" i="0" u="none" strike="noStrike" dirty="0">
                        <a:solidFill>
                          <a:schemeClr val="tx1"/>
                        </a:solidFill>
                        <a:effectLst/>
                        <a:latin typeface="+mn-lt"/>
                        <a:ea typeface="+mn-ea"/>
                        <a:cs typeface="+mn-ea"/>
                        <a:sym typeface="+mn-lt"/>
                      </a:endParaRPr>
                    </a:p>
                  </a:txBody>
                  <a:tcPr marL="0" marR="0" marT="0" marB="0" anchor="ctr">
                    <a:lnB w="50800" cmpd="dbl">
                      <a:noFill/>
                    </a:lnB>
                  </a:tcPr>
                </a:tc>
                <a:tc>
                  <a:txBody>
                    <a:bodyPr/>
                    <a:lstStyle/>
                    <a:p>
                      <a:pPr algn="ctr" fontAlgn="b">
                        <a:buNone/>
                      </a:pPr>
                      <a:r>
                        <a:rPr lang="zh-CN" altLang="en-US" sz="900" b="0" i="0" u="none" strike="noStrike" dirty="0">
                          <a:solidFill>
                            <a:srgbClr val="000000"/>
                          </a:solidFill>
                          <a:effectLst/>
                          <a:latin typeface="+mn-lt"/>
                          <a:ea typeface="+mn-ea"/>
                          <a:cs typeface="+mn-ea"/>
                          <a:sym typeface="+mn-lt"/>
                        </a:rPr>
                        <a:t>公众号自定义菜单</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3,281 </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4,775 </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-1,494 </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-31%</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51%</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50%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8</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8</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0.24%</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0.17%</a:t>
                      </a:r>
                    </a:p>
                  </a:txBody>
                  <a:tcPr marL="0" marR="0" marT="0" marB="0" anchor="ctr"/>
                </a:tc>
                <a:tc>
                  <a:txBody>
                    <a:bodyPr/>
                    <a:lstStyle/>
                    <a:p>
                      <a:pPr algn="ctr" fontAlgn="b">
                        <a:buNone/>
                      </a:pPr>
                      <a:r>
                        <a:rPr lang="en-US" altLang="zh-CN" sz="900" b="0" i="0" u="none" strike="noStrike" dirty="0">
                          <a:solidFill>
                            <a:srgbClr val="00B050"/>
                          </a:solidFill>
                          <a:effectLst/>
                          <a:latin typeface="+mn-lt"/>
                          <a:ea typeface="+mn-ea"/>
                          <a:cs typeface="+mn-ea"/>
                          <a:sym typeface="+mn-lt"/>
                        </a:rPr>
                        <a:t>+46%</a:t>
                      </a:r>
                    </a:p>
                  </a:txBody>
                  <a:tcPr marL="0" marR="0" marT="0" marB="0" anchor="ctr"/>
                </a:tc>
                <a:extLst>
                  <a:ext uri="{0D108BD9-81ED-4DB2-BD59-A6C34878D82A}">
                    <a16:rowId xmlns:a16="http://schemas.microsoft.com/office/drawing/2014/main" val="607608691"/>
                  </a:ext>
                </a:extLst>
              </a:tr>
              <a:tr h="239062">
                <a:tc vMerge="1">
                  <a:txBody>
                    <a:bodyPr/>
                    <a:lstStyle/>
                    <a:p>
                      <a:endParaRPr lang="zh-CN" altLang="en-US"/>
                    </a:p>
                  </a:txBody>
                  <a:tcPr/>
                </a:tc>
                <a:tc>
                  <a:txBody>
                    <a:bodyPr/>
                    <a:lstStyle/>
                    <a:p>
                      <a:pPr algn="ctr" fontAlgn="b">
                        <a:buNone/>
                      </a:pPr>
                      <a:r>
                        <a:rPr lang="zh-CN" altLang="en-US" sz="900" b="0" i="0" u="none" strike="noStrike">
                          <a:solidFill>
                            <a:srgbClr val="000000"/>
                          </a:solidFill>
                          <a:effectLst/>
                          <a:latin typeface="+mn-lt"/>
                          <a:ea typeface="+mn-ea"/>
                          <a:cs typeface="+mn-ea"/>
                          <a:sym typeface="+mn-lt"/>
                        </a:rPr>
                        <a:t>公众号文章</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1,526 </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1,948 </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-422 </a:t>
                      </a:r>
                    </a:p>
                  </a:txBody>
                  <a:tcPr marL="0" marR="0" marT="0" marB="0" anchor="ctr"/>
                </a:tc>
                <a:tc>
                  <a:txBody>
                    <a:bodyPr/>
                    <a:lstStyle/>
                    <a:p>
                      <a:pPr algn="ctr" fontAlgn="b">
                        <a:buNone/>
                      </a:pPr>
                      <a:r>
                        <a:rPr lang="en-US" altLang="zh-CN" sz="900" b="0" i="0" u="none" strike="noStrike">
                          <a:solidFill>
                            <a:srgbClr val="C00000"/>
                          </a:solidFill>
                          <a:effectLst/>
                          <a:latin typeface="+mn-lt"/>
                          <a:ea typeface="+mn-ea"/>
                          <a:cs typeface="+mn-ea"/>
                          <a:sym typeface="+mn-lt"/>
                        </a:rPr>
                        <a:t>-22%</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24%</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20%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0.07%</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0.00%</a:t>
                      </a:r>
                    </a:p>
                  </a:txBody>
                  <a:tcPr marL="0" marR="0" marT="0" marB="0" anchor="ctr"/>
                </a:tc>
                <a:tc>
                  <a:txBody>
                    <a:bodyPr/>
                    <a:lstStyle/>
                    <a:p>
                      <a:pPr algn="ctr" fontAlgn="b">
                        <a:buNone/>
                      </a:pPr>
                      <a:r>
                        <a:rPr lang="en-US" altLang="zh-CN" sz="900" b="0" i="0" u="none" strike="noStrike" dirty="0">
                          <a:solidFill>
                            <a:srgbClr val="00B050"/>
                          </a:solidFill>
                          <a:effectLst/>
                          <a:latin typeface="+mn-lt"/>
                          <a:ea typeface="+mn-ea"/>
                          <a:cs typeface="+mn-ea"/>
                          <a:sym typeface="+mn-lt"/>
                        </a:rPr>
                        <a:t>+100%</a:t>
                      </a:r>
                    </a:p>
                  </a:txBody>
                  <a:tcPr marL="0" marR="0" marT="0" marB="0" anchor="ctr"/>
                </a:tc>
                <a:extLst>
                  <a:ext uri="{0D108BD9-81ED-4DB2-BD59-A6C34878D82A}">
                    <a16:rowId xmlns:a16="http://schemas.microsoft.com/office/drawing/2014/main" val="3969455129"/>
                  </a:ext>
                </a:extLst>
              </a:tr>
              <a:tr h="284150">
                <a:tc vMerge="1">
                  <a:txBody>
                    <a:bodyPr/>
                    <a:lstStyle/>
                    <a:p>
                      <a:endParaRPr lang="zh-CN" altLang="en-US"/>
                    </a:p>
                  </a:txBody>
                  <a:tcPr/>
                </a:tc>
                <a:tc>
                  <a:txBody>
                    <a:bodyPr/>
                    <a:lstStyle/>
                    <a:p>
                      <a:pPr algn="ctr" fontAlgn="b">
                        <a:buNone/>
                      </a:pPr>
                      <a:r>
                        <a:rPr lang="zh-CN" altLang="en-US" sz="900" b="0" i="0" u="none" strike="noStrike" dirty="0">
                          <a:solidFill>
                            <a:srgbClr val="000000"/>
                          </a:solidFill>
                          <a:effectLst/>
                          <a:latin typeface="+mn-lt"/>
                          <a:ea typeface="+mn-ea"/>
                          <a:cs typeface="+mn-ea"/>
                          <a:sym typeface="+mn-lt"/>
                        </a:rPr>
                        <a:t>公众号会话下发的小程序消息卡片</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477 </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1,269 </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-792 </a:t>
                      </a:r>
                    </a:p>
                  </a:txBody>
                  <a:tcPr marL="0" marR="0" marT="0" marB="0" anchor="ctr"/>
                </a:tc>
                <a:tc>
                  <a:txBody>
                    <a:bodyPr/>
                    <a:lstStyle/>
                    <a:p>
                      <a:pPr algn="ctr" fontAlgn="b">
                        <a:buNone/>
                      </a:pPr>
                      <a:r>
                        <a:rPr lang="en-US" altLang="zh-CN" sz="900" b="0" i="0" u="none" strike="noStrike">
                          <a:solidFill>
                            <a:srgbClr val="C00000"/>
                          </a:solidFill>
                          <a:effectLst/>
                          <a:latin typeface="+mn-lt"/>
                          <a:ea typeface="+mn-ea"/>
                          <a:cs typeface="+mn-ea"/>
                          <a:sym typeface="+mn-lt"/>
                        </a:rPr>
                        <a:t>-62%</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7%</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13%</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4</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0.32%</a:t>
                      </a:r>
                    </a:p>
                  </a:txBody>
                  <a:tcPr marL="0" marR="0" marT="0" marB="0" anchor="ctr"/>
                </a:tc>
                <a:tc>
                  <a:txBody>
                    <a:bodyPr/>
                    <a:lstStyle/>
                    <a:p>
                      <a:pPr algn="ctr" fontAlgn="b">
                        <a:buNone/>
                      </a:pPr>
                      <a:r>
                        <a:rPr lang="en-US" altLang="zh-CN" sz="900" b="0" i="0" u="none" strike="noStrike" dirty="0">
                          <a:solidFill>
                            <a:srgbClr val="00B050"/>
                          </a:solidFill>
                          <a:effectLst/>
                          <a:latin typeface="+mn-lt"/>
                          <a:ea typeface="+mn-ea"/>
                          <a:cs typeface="+mn-ea"/>
                          <a:sym typeface="+mn-lt"/>
                        </a:rPr>
                        <a:t>-100%</a:t>
                      </a:r>
                    </a:p>
                  </a:txBody>
                  <a:tcPr marL="0" marR="0" marT="0" marB="0" anchor="ctr"/>
                </a:tc>
                <a:extLst>
                  <a:ext uri="{0D108BD9-81ED-4DB2-BD59-A6C34878D82A}">
                    <a16:rowId xmlns:a16="http://schemas.microsoft.com/office/drawing/2014/main" val="2576613617"/>
                  </a:ext>
                </a:extLst>
              </a:tr>
              <a:tr h="284150">
                <a:tc vMerge="1">
                  <a:txBody>
                    <a:bodyPr/>
                    <a:lstStyle/>
                    <a:p>
                      <a:endParaRPr lang="zh-CN" altLang="en-US"/>
                    </a:p>
                  </a:txBody>
                  <a:tcPr/>
                </a:tc>
                <a:tc>
                  <a:txBody>
                    <a:bodyPr/>
                    <a:lstStyle/>
                    <a:p>
                      <a:pPr algn="ctr" fontAlgn="b">
                        <a:buNone/>
                      </a:pPr>
                      <a:r>
                        <a:rPr lang="zh-CN" altLang="en-US" sz="900" b="0" i="0" u="none" strike="noStrike">
                          <a:solidFill>
                            <a:srgbClr val="000000"/>
                          </a:solidFill>
                          <a:effectLst/>
                          <a:latin typeface="+mn-lt"/>
                          <a:ea typeface="+mn-ea"/>
                          <a:cs typeface="+mn-ea"/>
                          <a:sym typeface="+mn-lt"/>
                        </a:rPr>
                        <a:t>公众号 </a:t>
                      </a:r>
                      <a:r>
                        <a:rPr lang="en-US" altLang="zh-CN" sz="900" b="0" i="0" u="none" strike="noStrike">
                          <a:solidFill>
                            <a:srgbClr val="000000"/>
                          </a:solidFill>
                          <a:effectLst/>
                          <a:latin typeface="+mn-lt"/>
                          <a:ea typeface="+mn-ea"/>
                          <a:cs typeface="+mn-ea"/>
                          <a:sym typeface="+mn-lt"/>
                        </a:rPr>
                        <a:t>profile </a:t>
                      </a:r>
                      <a:r>
                        <a:rPr lang="zh-CN" altLang="en-US" sz="900" b="0" i="0" u="none" strike="noStrike">
                          <a:solidFill>
                            <a:srgbClr val="000000"/>
                          </a:solidFill>
                          <a:effectLst/>
                          <a:latin typeface="+mn-lt"/>
                          <a:ea typeface="+mn-ea"/>
                          <a:cs typeface="+mn-ea"/>
                          <a:sym typeface="+mn-lt"/>
                        </a:rPr>
                        <a:t>页服务预览</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441 </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870 </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-429 </a:t>
                      </a:r>
                    </a:p>
                  </a:txBody>
                  <a:tcPr marL="0" marR="0" marT="0" marB="0" anchor="ctr"/>
                </a:tc>
                <a:tc>
                  <a:txBody>
                    <a:bodyPr/>
                    <a:lstStyle/>
                    <a:p>
                      <a:pPr algn="ctr" fontAlgn="b">
                        <a:buNone/>
                      </a:pPr>
                      <a:r>
                        <a:rPr lang="en-US" altLang="zh-CN" sz="900" b="0" i="0" u="none" strike="noStrike" dirty="0">
                          <a:solidFill>
                            <a:srgbClr val="C00000"/>
                          </a:solidFill>
                          <a:effectLst/>
                          <a:latin typeface="+mn-lt"/>
                          <a:ea typeface="+mn-ea"/>
                          <a:cs typeface="+mn-ea"/>
                          <a:sym typeface="+mn-lt"/>
                        </a:rPr>
                        <a:t>-49%</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7%</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9%</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1</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0.11%</a:t>
                      </a:r>
                    </a:p>
                  </a:txBody>
                  <a:tcPr marL="0" marR="0" marT="0" marB="0" anchor="ctr"/>
                </a:tc>
                <a:tc>
                  <a:txBody>
                    <a:bodyPr/>
                    <a:lstStyle/>
                    <a:p>
                      <a:pPr algn="ctr" fontAlgn="b">
                        <a:buNone/>
                      </a:pPr>
                      <a:r>
                        <a:rPr lang="en-US" altLang="zh-CN" sz="900" b="0" i="0" u="none" strike="noStrike" dirty="0">
                          <a:solidFill>
                            <a:srgbClr val="00B050"/>
                          </a:solidFill>
                          <a:effectLst/>
                          <a:latin typeface="+mn-lt"/>
                          <a:ea typeface="+mn-ea"/>
                          <a:cs typeface="+mn-ea"/>
                          <a:sym typeface="+mn-lt"/>
                        </a:rPr>
                        <a:t>-100%</a:t>
                      </a:r>
                    </a:p>
                  </a:txBody>
                  <a:tcPr marL="0" marR="0" marT="0" marB="0" anchor="ctr"/>
                </a:tc>
                <a:extLst>
                  <a:ext uri="{0D108BD9-81ED-4DB2-BD59-A6C34878D82A}">
                    <a16:rowId xmlns:a16="http://schemas.microsoft.com/office/drawing/2014/main" val="3824828334"/>
                  </a:ext>
                </a:extLst>
              </a:tr>
              <a:tr h="290099">
                <a:tc vMerge="1">
                  <a:txBody>
                    <a:bodyPr/>
                    <a:lstStyle/>
                    <a:p>
                      <a:endParaRPr lang="zh-CN" altLang="en-US"/>
                    </a:p>
                  </a:txBody>
                  <a:tcPr/>
                </a:tc>
                <a:tc>
                  <a:txBody>
                    <a:bodyPr/>
                    <a:lstStyle/>
                    <a:p>
                      <a:pPr algn="ctr" fontAlgn="b">
                        <a:buNone/>
                      </a:pPr>
                      <a:r>
                        <a:rPr lang="zh-CN" altLang="en-US" sz="900" b="0" i="0" u="none" strike="noStrike" dirty="0">
                          <a:solidFill>
                            <a:srgbClr val="000000"/>
                          </a:solidFill>
                          <a:effectLst/>
                          <a:latin typeface="+mn-lt"/>
                          <a:ea typeface="+mn-ea"/>
                          <a:cs typeface="+mn-ea"/>
                          <a:sym typeface="+mn-lt"/>
                        </a:rPr>
                        <a:t>公众号模板消息</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648 </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635 </a:t>
                      </a:r>
                    </a:p>
                  </a:txBody>
                  <a:tcPr marL="0" marR="0" marT="0" marB="0" anchor="ctr"/>
                </a:tc>
                <a:tc>
                  <a:txBody>
                    <a:bodyPr/>
                    <a:lstStyle/>
                    <a:p>
                      <a:pPr algn="ctr" fontAlgn="b">
                        <a:buNone/>
                      </a:pPr>
                      <a:r>
                        <a:rPr lang="en-US" altLang="zh-CN" sz="900" b="0" i="0" u="none" strike="noStrike" dirty="0">
                          <a:solidFill>
                            <a:srgbClr val="00B050"/>
                          </a:solidFill>
                          <a:effectLst/>
                          <a:latin typeface="+mn-lt"/>
                          <a:ea typeface="+mn-ea"/>
                          <a:cs typeface="+mn-ea"/>
                          <a:sym typeface="+mn-lt"/>
                        </a:rPr>
                        <a:t>13 </a:t>
                      </a:r>
                    </a:p>
                  </a:txBody>
                  <a:tcPr marL="0" marR="0" marT="0" marB="0" anchor="ctr"/>
                </a:tc>
                <a:tc>
                  <a:txBody>
                    <a:bodyPr/>
                    <a:lstStyle/>
                    <a:p>
                      <a:pPr algn="ctr" fontAlgn="b">
                        <a:buNone/>
                      </a:pPr>
                      <a:r>
                        <a:rPr lang="en-US" altLang="zh-CN" sz="900" b="0" i="0" u="none" strike="noStrike" dirty="0">
                          <a:solidFill>
                            <a:srgbClr val="00B050"/>
                          </a:solidFill>
                          <a:effectLst/>
                          <a:latin typeface="+mn-lt"/>
                          <a:ea typeface="+mn-ea"/>
                          <a:cs typeface="+mn-ea"/>
                          <a:sym typeface="+mn-lt"/>
                        </a:rPr>
                        <a:t>2%</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10%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7%</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tc>
                <a:tc>
                  <a:txBody>
                    <a:bodyPr/>
                    <a:lstStyle/>
                    <a:p>
                      <a:pPr algn="ctr" fontAlgn="b">
                        <a:buNone/>
                      </a:pPr>
                      <a:r>
                        <a:rPr lang="en-US" altLang="zh-CN" sz="900" b="0" i="0" u="none" strike="noStrike" dirty="0">
                          <a:solidFill>
                            <a:srgbClr val="000000"/>
                          </a:solidFill>
                          <a:effectLst/>
                          <a:latin typeface="+mn-lt"/>
                          <a:ea typeface="+mn-ea"/>
                          <a:cs typeface="+mn-ea"/>
                          <a:sym typeface="+mn-lt"/>
                        </a:rPr>
                        <a:t>1</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tc>
                <a:tc>
                  <a:txBody>
                    <a:bodyPr/>
                    <a:lstStyle/>
                    <a:p>
                      <a:pPr algn="ctr" fontAlgn="b">
                        <a:buNone/>
                      </a:pPr>
                      <a:r>
                        <a:rPr lang="en-US" altLang="zh-CN" sz="900" b="0" i="0" u="none" strike="noStrike">
                          <a:solidFill>
                            <a:srgbClr val="000000"/>
                          </a:solidFill>
                          <a:effectLst/>
                          <a:latin typeface="+mn-lt"/>
                          <a:ea typeface="+mn-ea"/>
                          <a:cs typeface="+mn-ea"/>
                          <a:sym typeface="+mn-lt"/>
                        </a:rPr>
                        <a:t>0.16%</a:t>
                      </a:r>
                    </a:p>
                  </a:txBody>
                  <a:tcPr marL="0" marR="0" marT="0" marB="0" anchor="ctr"/>
                </a:tc>
                <a:tc>
                  <a:txBody>
                    <a:bodyPr/>
                    <a:lstStyle/>
                    <a:p>
                      <a:pPr algn="ctr" fontAlgn="b">
                        <a:buNone/>
                      </a:pPr>
                      <a:r>
                        <a:rPr lang="en-US" altLang="zh-CN" sz="900" b="0" i="0" u="none" strike="noStrike" dirty="0">
                          <a:solidFill>
                            <a:srgbClr val="00B050"/>
                          </a:solidFill>
                          <a:effectLst/>
                          <a:latin typeface="+mn-lt"/>
                          <a:ea typeface="+mn-ea"/>
                          <a:cs typeface="+mn-ea"/>
                          <a:sym typeface="+mn-lt"/>
                        </a:rPr>
                        <a:t>-100%</a:t>
                      </a:r>
                    </a:p>
                  </a:txBody>
                  <a:tcPr marL="0" marR="0" marT="0" marB="0" anchor="ctr"/>
                </a:tc>
                <a:extLst>
                  <a:ext uri="{0D108BD9-81ED-4DB2-BD59-A6C34878D82A}">
                    <a16:rowId xmlns:a16="http://schemas.microsoft.com/office/drawing/2014/main" val="1267885125"/>
                  </a:ext>
                </a:extLst>
              </a:tr>
              <a:tr h="284150">
                <a:tc vMerge="1">
                  <a:txBody>
                    <a:bodyPr/>
                    <a:lstStyle/>
                    <a:p>
                      <a:endParaRPr lang="zh-CN" altLang="en-US"/>
                    </a:p>
                  </a:txBody>
                  <a:tcPr/>
                </a:tc>
                <a:tc>
                  <a:txBody>
                    <a:bodyPr/>
                    <a:lstStyle/>
                    <a:p>
                      <a:pPr algn="ctr" fontAlgn="b">
                        <a:buNone/>
                      </a:pPr>
                      <a:r>
                        <a:rPr lang="zh-CN" altLang="en-US" sz="900" b="0" i="0" u="none" strike="noStrike">
                          <a:solidFill>
                            <a:srgbClr val="000000"/>
                          </a:solidFill>
                          <a:effectLst/>
                          <a:latin typeface="+mn-lt"/>
                          <a:ea typeface="+mn-ea"/>
                          <a:cs typeface="+mn-ea"/>
                          <a:sym typeface="+mn-lt"/>
                        </a:rPr>
                        <a:t>公众号会话下发的文字链</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95 </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43 </a:t>
                      </a:r>
                    </a:p>
                  </a:txBody>
                  <a:tcPr marL="0" marR="0" marT="0" marB="0" anchor="ctr">
                    <a:lnB w="50800" cmpd="dbl">
                      <a:noFill/>
                    </a:lnB>
                  </a:tcPr>
                </a:tc>
                <a:tc>
                  <a:txBody>
                    <a:bodyPr/>
                    <a:lstStyle/>
                    <a:p>
                      <a:pPr algn="ctr" fontAlgn="b">
                        <a:buNone/>
                      </a:pPr>
                      <a:r>
                        <a:rPr lang="en-US" altLang="zh-CN" sz="900" b="0" i="0" u="none" strike="noStrike" dirty="0">
                          <a:solidFill>
                            <a:srgbClr val="00B050"/>
                          </a:solidFill>
                          <a:effectLst/>
                          <a:latin typeface="+mn-lt"/>
                          <a:ea typeface="+mn-ea"/>
                          <a:cs typeface="+mn-ea"/>
                          <a:sym typeface="+mn-lt"/>
                        </a:rPr>
                        <a:t>52 </a:t>
                      </a:r>
                    </a:p>
                  </a:txBody>
                  <a:tcPr marL="0" marR="0" marT="0" marB="0" anchor="ctr">
                    <a:lnB w="50800" cmpd="dbl">
                      <a:noFill/>
                    </a:lnB>
                  </a:tcPr>
                </a:tc>
                <a:tc>
                  <a:txBody>
                    <a:bodyPr/>
                    <a:lstStyle/>
                    <a:p>
                      <a:pPr algn="ctr" fontAlgn="b">
                        <a:buNone/>
                      </a:pPr>
                      <a:r>
                        <a:rPr lang="en-US" altLang="zh-CN" sz="900" b="0" i="0" u="none" strike="noStrike" dirty="0">
                          <a:solidFill>
                            <a:srgbClr val="00B050"/>
                          </a:solidFill>
                          <a:effectLst/>
                          <a:latin typeface="+mn-lt"/>
                          <a:ea typeface="+mn-ea"/>
                          <a:cs typeface="+mn-ea"/>
                          <a:sym typeface="+mn-lt"/>
                        </a:rPr>
                        <a:t>121%</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1%</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0</a:t>
                      </a:r>
                    </a:p>
                  </a:txBody>
                  <a:tcPr marL="0" marR="0" marT="0" marB="0" anchor="ctr">
                    <a:lnB w="50800" cmpd="dbl">
                      <a:noFill/>
                    </a:lnB>
                  </a:tcPr>
                </a:tc>
                <a:tc>
                  <a:txBody>
                    <a:bodyPr/>
                    <a:lstStyle/>
                    <a:p>
                      <a:pPr algn="ctr" fontAlgn="b">
                        <a:buNone/>
                      </a:pPr>
                      <a:r>
                        <a:rPr lang="en-US" altLang="zh-CN" sz="900" b="0" i="0" u="none" strike="noStrike">
                          <a:solidFill>
                            <a:srgbClr val="000000"/>
                          </a:solidFill>
                          <a:effectLst/>
                          <a:latin typeface="+mn-lt"/>
                          <a:ea typeface="+mn-ea"/>
                          <a:cs typeface="+mn-ea"/>
                          <a:sym typeface="+mn-lt"/>
                        </a:rPr>
                        <a:t>0.00%</a:t>
                      </a:r>
                    </a:p>
                  </a:txBody>
                  <a:tcPr marL="0" marR="0" marT="0" marB="0" anchor="ctr">
                    <a:lnB w="50800" cmpd="dbl">
                      <a:noFill/>
                    </a:lnB>
                  </a:tcPr>
                </a:tc>
                <a:tc>
                  <a:txBody>
                    <a:bodyPr/>
                    <a:lstStyle/>
                    <a:p>
                      <a:pPr algn="ctr" fontAlgn="b">
                        <a:buNone/>
                      </a:pPr>
                      <a:r>
                        <a:rPr lang="en-US" altLang="zh-CN" sz="900" b="0" i="0" u="none" strike="noStrike" dirty="0">
                          <a:solidFill>
                            <a:srgbClr val="000000"/>
                          </a:solidFill>
                          <a:effectLst/>
                          <a:latin typeface="+mn-lt"/>
                          <a:ea typeface="+mn-ea"/>
                          <a:cs typeface="+mn-ea"/>
                          <a:sym typeface="+mn-lt"/>
                        </a:rPr>
                        <a:t>0.00%</a:t>
                      </a:r>
                    </a:p>
                  </a:txBody>
                  <a:tcPr marL="0" marR="0" marT="0" marB="0" anchor="ctr">
                    <a:lnB w="50800" cmpd="dbl">
                      <a:noFill/>
                    </a:lnB>
                  </a:tcPr>
                </a:tc>
                <a:tc>
                  <a:txBody>
                    <a:bodyPr/>
                    <a:lstStyle/>
                    <a:p>
                      <a:pPr algn="ctr" fontAlgn="b">
                        <a:buNone/>
                      </a:pPr>
                      <a:r>
                        <a:rPr lang="en-US" altLang="zh-CN" sz="900" b="0" i="0" u="none" strike="noStrike" dirty="0">
                          <a:solidFill>
                            <a:schemeClr val="tx1"/>
                          </a:solidFill>
                          <a:effectLst/>
                          <a:latin typeface="+mn-lt"/>
                          <a:ea typeface="+mn-ea"/>
                          <a:cs typeface="+mn-ea"/>
                          <a:sym typeface="+mn-lt"/>
                        </a:rPr>
                        <a:t>-</a:t>
                      </a:r>
                    </a:p>
                  </a:txBody>
                  <a:tcPr marL="0" marR="0" marT="0" marB="0" anchor="ctr">
                    <a:lnB w="50800" cmpd="dbl">
                      <a:noFill/>
                    </a:lnB>
                  </a:tcPr>
                </a:tc>
                <a:extLst>
                  <a:ext uri="{0D108BD9-81ED-4DB2-BD59-A6C34878D82A}">
                    <a16:rowId xmlns:a16="http://schemas.microsoft.com/office/drawing/2014/main" val="3787021022"/>
                  </a:ext>
                </a:extLst>
              </a:tr>
              <a:tr h="239062">
                <a:tc gridSpan="2">
                  <a:txBody>
                    <a:bodyPr/>
                    <a:lstStyle/>
                    <a:p>
                      <a:pPr algn="ctr" rtl="0" fontAlgn="ctr"/>
                      <a:r>
                        <a:rPr lang="en-US" sz="900" b="0" u="none" strike="noStrike" dirty="0">
                          <a:solidFill>
                            <a:schemeClr val="bg1"/>
                          </a:solidFill>
                          <a:effectLst/>
                          <a:latin typeface="+mn-lt"/>
                          <a:ea typeface="+mn-ea"/>
                          <a:cs typeface="+mn-ea"/>
                          <a:sym typeface="+mn-lt"/>
                        </a:rPr>
                        <a:t>TTL</a:t>
                      </a:r>
                      <a:endParaRPr lang="en-US" sz="900" b="0" i="0" u="none" strike="noStrike" dirty="0">
                        <a:solidFill>
                          <a:schemeClr val="bg1"/>
                        </a:solidFill>
                        <a:effectLst/>
                        <a:latin typeface="+mn-lt"/>
                        <a:ea typeface="+mn-ea"/>
                        <a:cs typeface="+mn-ea"/>
                        <a:sym typeface="+mn-lt"/>
                      </a:endParaRP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hMerge="1">
                  <a:txBody>
                    <a:bodyPr/>
                    <a:lstStyle/>
                    <a:p>
                      <a:endParaRPr lang="zh-CN" altLang="en-US"/>
                    </a:p>
                  </a:txBody>
                  <a:tcPr/>
                </a:tc>
                <a:tc>
                  <a:txBody>
                    <a:bodyPr/>
                    <a:lstStyle/>
                    <a:p>
                      <a:pPr algn="ctr" fontAlgn="b">
                        <a:buNone/>
                      </a:pPr>
                      <a:r>
                        <a:rPr lang="en-US" altLang="zh-CN" sz="900" b="1" i="0" u="none" strike="noStrike" dirty="0">
                          <a:solidFill>
                            <a:schemeClr val="bg1"/>
                          </a:solidFill>
                          <a:effectLst/>
                          <a:latin typeface="+mn-lt"/>
                          <a:ea typeface="+mn-ea"/>
                          <a:cs typeface="+mn-ea"/>
                          <a:sym typeface="+mn-lt"/>
                        </a:rPr>
                        <a:t>6,468 </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9,540 </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rgbClr val="C00000"/>
                          </a:solidFill>
                          <a:effectLst/>
                          <a:latin typeface="+mn-lt"/>
                          <a:ea typeface="+mn-ea"/>
                          <a:cs typeface="+mn-ea"/>
                          <a:sym typeface="+mn-lt"/>
                        </a:rPr>
                        <a:t>-3,072 </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rgbClr val="C00000"/>
                          </a:solidFill>
                          <a:effectLst/>
                          <a:latin typeface="+mn-lt"/>
                          <a:ea typeface="+mn-ea"/>
                          <a:cs typeface="+mn-ea"/>
                          <a:sym typeface="+mn-lt"/>
                        </a:rPr>
                        <a:t>-32%</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a:solidFill>
                            <a:schemeClr val="bg1"/>
                          </a:solidFill>
                          <a:effectLst/>
                          <a:latin typeface="+mn-lt"/>
                          <a:ea typeface="+mn-ea"/>
                          <a:cs typeface="+mn-ea"/>
                          <a:sym typeface="+mn-lt"/>
                        </a:rPr>
                        <a:t>100%</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100%</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9</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14</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0.14%</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chemeClr val="bg1"/>
                          </a:solidFill>
                          <a:effectLst/>
                          <a:latin typeface="+mn-lt"/>
                          <a:ea typeface="+mn-ea"/>
                          <a:cs typeface="+mn-ea"/>
                          <a:sym typeface="+mn-lt"/>
                        </a:rPr>
                        <a:t>0.15%</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tc>
                  <a:txBody>
                    <a:bodyPr/>
                    <a:lstStyle/>
                    <a:p>
                      <a:pPr algn="ctr" fontAlgn="b">
                        <a:buNone/>
                      </a:pPr>
                      <a:r>
                        <a:rPr lang="en-US" altLang="zh-CN" sz="900" b="1" i="0" u="none" strike="noStrike" dirty="0">
                          <a:solidFill>
                            <a:srgbClr val="C00000"/>
                          </a:solidFill>
                          <a:effectLst/>
                          <a:latin typeface="+mn-lt"/>
                          <a:ea typeface="+mn-ea"/>
                          <a:cs typeface="+mn-ea"/>
                          <a:sym typeface="+mn-lt"/>
                        </a:rPr>
                        <a:t>-5%</a:t>
                      </a:r>
                    </a:p>
                  </a:txBody>
                  <a:tcPr marL="0" marR="0" marT="0" marB="0" anchor="ctr">
                    <a:lnL>
                      <a:noFill/>
                    </a:lnL>
                    <a:lnR>
                      <a:noFill/>
                    </a:lnR>
                    <a:lnT w="50800" cmpd="dbl">
                      <a:noFill/>
                    </a:lnT>
                    <a:lnB w="254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4038704874"/>
                  </a:ext>
                </a:extLst>
              </a:tr>
            </a:tbl>
          </a:graphicData>
        </a:graphic>
      </p:graphicFrame>
      <p:sp>
        <p:nvSpPr>
          <p:cNvPr id="16" name="矩形 15">
            <a:extLst>
              <a:ext uri="{FF2B5EF4-FFF2-40B4-BE49-F238E27FC236}">
                <a16:creationId xmlns:a16="http://schemas.microsoft.com/office/drawing/2014/main" id="{9336AF97-3CAC-A4AD-809E-70E7C5291BD0}"/>
              </a:ext>
            </a:extLst>
          </p:cNvPr>
          <p:cNvSpPr/>
          <p:nvPr/>
        </p:nvSpPr>
        <p:spPr>
          <a:xfrm>
            <a:off x="304011" y="3849650"/>
            <a:ext cx="2071807" cy="231278"/>
          </a:xfrm>
          <a:prstGeom prst="rect">
            <a:avLst/>
          </a:prstGeom>
          <a:solidFill>
            <a:schemeClr val="tx1">
              <a:lumMod val="50000"/>
              <a:lumOff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100" dirty="0">
                <a:cs typeface="+mn-ea"/>
                <a:sym typeface="+mn-lt"/>
              </a:rPr>
              <a:t>YTD TRAFFIC</a:t>
            </a:r>
            <a:endParaRPr lang="zh-CN" altLang="en-US" sz="1100" dirty="0">
              <a:cs typeface="+mn-ea"/>
              <a:sym typeface="+mn-lt"/>
            </a:endParaRPr>
          </a:p>
        </p:txBody>
      </p:sp>
    </p:spTree>
    <p:extLst>
      <p:ext uri="{BB962C8B-B14F-4D97-AF65-F5344CB8AC3E}">
        <p14:creationId xmlns:p14="http://schemas.microsoft.com/office/powerpoint/2010/main" val="20055387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260CB404-77AF-5928-8479-806AE0BFD846}"/>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395" imgH="394" progId="TCLayout.ActiveDocument.1">
                  <p:embed/>
                </p:oleObj>
              </mc:Choice>
              <mc:Fallback>
                <p:oleObj name="think-cell 幻灯片" r:id="rId4" imgW="395" imgH="394" progId="TCLayout.ActiveDocument.1">
                  <p:embed/>
                  <p:pic>
                    <p:nvPicPr>
                      <p:cNvPr id="4" name="think-cell data - do not delete" hidden="1">
                        <a:extLst>
                          <a:ext uri="{FF2B5EF4-FFF2-40B4-BE49-F238E27FC236}">
                            <a16:creationId xmlns:a16="http://schemas.microsoft.com/office/drawing/2014/main" id="{260CB404-77AF-5928-8479-806AE0BFD846}"/>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TextBox 6">
            <a:extLst>
              <a:ext uri="{FF2B5EF4-FFF2-40B4-BE49-F238E27FC236}">
                <a16:creationId xmlns:a16="http://schemas.microsoft.com/office/drawing/2014/main" id="{6745DCA1-43A8-1014-D909-26032EF3E9CD}"/>
              </a:ext>
            </a:extLst>
          </p:cNvPr>
          <p:cNvSpPr txBox="1"/>
          <p:nvPr/>
        </p:nvSpPr>
        <p:spPr>
          <a:xfrm>
            <a:off x="0" y="198970"/>
            <a:ext cx="6220326"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dirty="0">
                <a:ln>
                  <a:noFill/>
                </a:ln>
                <a:solidFill>
                  <a:prstClr val="black"/>
                </a:solidFill>
                <a:effectLst/>
                <a:uLnTx/>
                <a:uFillTx/>
                <a:cs typeface="+mn-ea"/>
                <a:sym typeface="+mn-lt"/>
              </a:rPr>
              <a:t>CN PFS NET – YTD</a:t>
            </a:r>
          </a:p>
        </p:txBody>
      </p:sp>
      <p:pic>
        <p:nvPicPr>
          <p:cNvPr id="6" name="图片 5">
            <a:extLst>
              <a:ext uri="{FF2B5EF4-FFF2-40B4-BE49-F238E27FC236}">
                <a16:creationId xmlns:a16="http://schemas.microsoft.com/office/drawing/2014/main" id="{32B22E4A-E718-1440-3AEA-E3F79245DFF8}"/>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0" y="1207460"/>
            <a:ext cx="12306771" cy="5418416"/>
          </a:xfrm>
          <a:prstGeom prst="rect">
            <a:avLst/>
          </a:prstGeom>
        </p:spPr>
      </p:pic>
    </p:spTree>
    <p:extLst>
      <p:ext uri="{BB962C8B-B14F-4D97-AF65-F5344CB8AC3E}">
        <p14:creationId xmlns:p14="http://schemas.microsoft.com/office/powerpoint/2010/main" val="20326979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83920475-8EFC-AC84-2F0C-775CDD52AAD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395" imgH="394" progId="TCLayout.ActiveDocument.1">
                  <p:embed/>
                </p:oleObj>
              </mc:Choice>
              <mc:Fallback>
                <p:oleObj name="think-cell 幻灯片" r:id="rId4" imgW="395" imgH="394" progId="TCLayout.ActiveDocument.1">
                  <p:embed/>
                  <p:pic>
                    <p:nvPicPr>
                      <p:cNvPr id="4" name="think-cell data - do not delete" hidden="1">
                        <a:extLst>
                          <a:ext uri="{FF2B5EF4-FFF2-40B4-BE49-F238E27FC236}">
                            <a16:creationId xmlns:a16="http://schemas.microsoft.com/office/drawing/2014/main" id="{83920475-8EFC-AC84-2F0C-775CDD52AAD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TextBox 6">
            <a:extLst>
              <a:ext uri="{FF2B5EF4-FFF2-40B4-BE49-F238E27FC236}">
                <a16:creationId xmlns:a16="http://schemas.microsoft.com/office/drawing/2014/main" id="{58415C60-FC12-F397-195F-66022BE662B6}"/>
              </a:ext>
            </a:extLst>
          </p:cNvPr>
          <p:cNvSpPr txBox="1"/>
          <p:nvPr/>
        </p:nvSpPr>
        <p:spPr>
          <a:xfrm>
            <a:off x="0" y="198970"/>
            <a:ext cx="6220326"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l-NL" sz="2000" b="1" i="0" u="none" strike="noStrike" kern="1200" cap="none" spc="0" normalizeH="0" baseline="0" noProof="0" dirty="0">
                <a:ln>
                  <a:noFill/>
                </a:ln>
                <a:solidFill>
                  <a:prstClr val="black"/>
                </a:solidFill>
                <a:effectLst/>
                <a:uLnTx/>
                <a:uFillTx/>
                <a:cs typeface="+mn-ea"/>
                <a:sym typeface="+mn-lt"/>
              </a:rPr>
              <a:t>CN DTC NET(</a:t>
            </a:r>
            <a:r>
              <a:rPr lang="nl-NL" sz="2000" b="1" dirty="0">
                <a:solidFill>
                  <a:prstClr val="black"/>
                </a:solidFill>
                <a:cs typeface="+mn-ea"/>
                <a:sym typeface="+mn-lt"/>
              </a:rPr>
              <a:t>EXCL.</a:t>
            </a:r>
            <a:r>
              <a:rPr kumimoji="0" lang="nl-NL" sz="2000" b="1" i="0" u="none" strike="noStrike" kern="1200" cap="none" spc="0" normalizeH="0" baseline="0" noProof="0" dirty="0">
                <a:ln>
                  <a:noFill/>
                </a:ln>
                <a:solidFill>
                  <a:prstClr val="black"/>
                </a:solidFill>
                <a:effectLst/>
                <a:uLnTx/>
                <a:uFillTx/>
                <a:cs typeface="+mn-ea"/>
                <a:sym typeface="+mn-lt"/>
              </a:rPr>
              <a:t> F&amp;F) - YTD</a:t>
            </a:r>
            <a:endParaRPr kumimoji="0" lang="en-GB" sz="2000" b="1" i="0" u="none" strike="noStrike" kern="1200" cap="none" spc="0" normalizeH="0" baseline="0" noProof="0" dirty="0">
              <a:ln>
                <a:noFill/>
              </a:ln>
              <a:solidFill>
                <a:prstClr val="black"/>
              </a:solidFill>
              <a:effectLst/>
              <a:uLnTx/>
              <a:uFillTx/>
              <a:cs typeface="+mn-ea"/>
              <a:sym typeface="+mn-lt"/>
            </a:endParaRPr>
          </a:p>
        </p:txBody>
      </p:sp>
      <p:pic>
        <p:nvPicPr>
          <p:cNvPr id="2" name="图片 1">
            <a:extLst>
              <a:ext uri="{FF2B5EF4-FFF2-40B4-BE49-F238E27FC236}">
                <a16:creationId xmlns:a16="http://schemas.microsoft.com/office/drawing/2014/main" id="{88DE0501-8FC8-3046-424A-952177B39058}"/>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112144" y="1212551"/>
            <a:ext cx="12465169" cy="5488157"/>
          </a:xfrm>
          <a:prstGeom prst="rect">
            <a:avLst/>
          </a:prstGeom>
        </p:spPr>
      </p:pic>
    </p:spTree>
    <p:extLst>
      <p:ext uri="{BB962C8B-B14F-4D97-AF65-F5344CB8AC3E}">
        <p14:creationId xmlns:p14="http://schemas.microsoft.com/office/powerpoint/2010/main" val="22262957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4AFDF1-26EF-99F0-277C-BE449672D63B}"/>
            </a:ext>
          </a:extLst>
        </p:cNvPr>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E8230B51-5898-AF52-1904-42E195DBEA50}"/>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395" imgH="394" progId="TCLayout.ActiveDocument.1">
                  <p:embed/>
                </p:oleObj>
              </mc:Choice>
              <mc:Fallback>
                <p:oleObj name="think-cell 幻灯片" r:id="rId4" imgW="395" imgH="394" progId="TCLayout.ActiveDocument.1">
                  <p:embed/>
                  <p:pic>
                    <p:nvPicPr>
                      <p:cNvPr id="4" name="think-cell data - do not delete" hidden="1">
                        <a:extLst>
                          <a:ext uri="{FF2B5EF4-FFF2-40B4-BE49-F238E27FC236}">
                            <a16:creationId xmlns:a16="http://schemas.microsoft.com/office/drawing/2014/main" id="{E8230B51-5898-AF52-1904-42E195DBEA50}"/>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TextBox 6">
            <a:extLst>
              <a:ext uri="{FF2B5EF4-FFF2-40B4-BE49-F238E27FC236}">
                <a16:creationId xmlns:a16="http://schemas.microsoft.com/office/drawing/2014/main" id="{8028FC8A-F5ED-12FA-0547-35F03F60656E}"/>
              </a:ext>
            </a:extLst>
          </p:cNvPr>
          <p:cNvSpPr txBox="1"/>
          <p:nvPr/>
        </p:nvSpPr>
        <p:spPr>
          <a:xfrm>
            <a:off x="0" y="198970"/>
            <a:ext cx="6220326"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1" i="0" u="none" strike="noStrike" kern="1200" cap="none" spc="0" normalizeH="0" baseline="0" noProof="0" dirty="0">
                <a:ln>
                  <a:noFill/>
                </a:ln>
                <a:solidFill>
                  <a:prstClr val="black"/>
                </a:solidFill>
                <a:effectLst/>
                <a:uLnTx/>
                <a:uFillTx/>
                <a:cs typeface="+mn-ea"/>
                <a:sym typeface="+mn-lt"/>
              </a:rPr>
              <a:t>CN PFS NET – DEC</a:t>
            </a:r>
          </a:p>
        </p:txBody>
      </p:sp>
      <p:pic>
        <p:nvPicPr>
          <p:cNvPr id="6" name="图片 5">
            <a:extLst>
              <a:ext uri="{FF2B5EF4-FFF2-40B4-BE49-F238E27FC236}">
                <a16:creationId xmlns:a16="http://schemas.microsoft.com/office/drawing/2014/main" id="{82FBF3B3-EBC3-D554-28E1-61EB16B8E900}"/>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182416" y="1236783"/>
            <a:ext cx="12455383" cy="5310657"/>
          </a:xfrm>
          <a:prstGeom prst="rect">
            <a:avLst/>
          </a:prstGeom>
        </p:spPr>
      </p:pic>
    </p:spTree>
    <p:extLst>
      <p:ext uri="{BB962C8B-B14F-4D97-AF65-F5344CB8AC3E}">
        <p14:creationId xmlns:p14="http://schemas.microsoft.com/office/powerpoint/2010/main" val="2790564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246D5-92FF-007D-9C31-ED4C062E89E4}"/>
            </a:ext>
          </a:extLst>
        </p:cNvPr>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109A0A09-5A88-9FF8-C6FF-CC43A216597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395" imgH="394" progId="TCLayout.ActiveDocument.1">
                  <p:embed/>
                </p:oleObj>
              </mc:Choice>
              <mc:Fallback>
                <p:oleObj name="think-cell 幻灯片" r:id="rId4" imgW="395" imgH="394" progId="TCLayout.ActiveDocument.1">
                  <p:embed/>
                  <p:pic>
                    <p:nvPicPr>
                      <p:cNvPr id="4" name="think-cell data - do not delete" hidden="1">
                        <a:extLst>
                          <a:ext uri="{FF2B5EF4-FFF2-40B4-BE49-F238E27FC236}">
                            <a16:creationId xmlns:a16="http://schemas.microsoft.com/office/drawing/2014/main" id="{109A0A09-5A88-9FF8-C6FF-CC43A216597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TextBox 6">
            <a:extLst>
              <a:ext uri="{FF2B5EF4-FFF2-40B4-BE49-F238E27FC236}">
                <a16:creationId xmlns:a16="http://schemas.microsoft.com/office/drawing/2014/main" id="{6B7B5506-4FB2-F15A-0AA0-F72400FFBFBA}"/>
              </a:ext>
            </a:extLst>
          </p:cNvPr>
          <p:cNvSpPr txBox="1"/>
          <p:nvPr/>
        </p:nvSpPr>
        <p:spPr>
          <a:xfrm>
            <a:off x="0" y="198970"/>
            <a:ext cx="6220326"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nl-NL" sz="2000" b="1" i="0" u="none" strike="noStrike" kern="1200" cap="none" spc="0" normalizeH="0" baseline="0" noProof="0" dirty="0">
                <a:ln>
                  <a:noFill/>
                </a:ln>
                <a:solidFill>
                  <a:prstClr val="black"/>
                </a:solidFill>
                <a:effectLst/>
                <a:uLnTx/>
                <a:uFillTx/>
                <a:cs typeface="+mn-ea"/>
                <a:sym typeface="+mn-lt"/>
              </a:rPr>
              <a:t>CN DTC NET(EXCL. F&amp;F) - </a:t>
            </a:r>
            <a:r>
              <a:rPr lang="nl-NL" sz="2000" b="1" dirty="0">
                <a:solidFill>
                  <a:prstClr val="black"/>
                </a:solidFill>
                <a:cs typeface="+mn-ea"/>
                <a:sym typeface="+mn-lt"/>
              </a:rPr>
              <a:t>DEC</a:t>
            </a:r>
            <a:endParaRPr kumimoji="0" lang="en-GB" sz="2000" b="1" i="0" u="none" strike="noStrike" kern="1200" cap="none" spc="0" normalizeH="0" baseline="0" noProof="0" dirty="0">
              <a:ln>
                <a:noFill/>
              </a:ln>
              <a:solidFill>
                <a:prstClr val="black"/>
              </a:solidFill>
              <a:effectLst/>
              <a:uLnTx/>
              <a:uFillTx/>
              <a:cs typeface="+mn-ea"/>
              <a:sym typeface="+mn-lt"/>
            </a:endParaRPr>
          </a:p>
        </p:txBody>
      </p:sp>
      <p:pic>
        <p:nvPicPr>
          <p:cNvPr id="2" name="图片 1">
            <a:extLst>
              <a:ext uri="{FF2B5EF4-FFF2-40B4-BE49-F238E27FC236}">
                <a16:creationId xmlns:a16="http://schemas.microsoft.com/office/drawing/2014/main" id="{D20D9774-FA00-5276-2FFD-B72A3D708A70}"/>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146451" y="1301113"/>
            <a:ext cx="12474764" cy="4955979"/>
          </a:xfrm>
          <a:prstGeom prst="rect">
            <a:avLst/>
          </a:prstGeom>
        </p:spPr>
      </p:pic>
    </p:spTree>
    <p:extLst>
      <p:ext uri="{BB962C8B-B14F-4D97-AF65-F5344CB8AC3E}">
        <p14:creationId xmlns:p14="http://schemas.microsoft.com/office/powerpoint/2010/main" val="68033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17114BFE-6AD1-C137-E55A-FF6CEB4A05A1}"/>
              </a:ext>
            </a:extLst>
          </p:cNvPr>
          <p:cNvGraphicFramePr>
            <a:graphicFrameLocks noChangeAspect="1"/>
          </p:cNvGraphicFramePr>
          <p:nvPr>
            <p:custDataLst>
              <p:tags r:id="rId1"/>
            </p:custDataLst>
            <p:extLst>
              <p:ext uri="{D42A27DB-BD31-4B8C-83A1-F6EECF244321}">
                <p14:modId xmlns:p14="http://schemas.microsoft.com/office/powerpoint/2010/main" val="48016640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395" imgH="394" progId="TCLayout.ActiveDocument.1">
                  <p:embed/>
                </p:oleObj>
              </mc:Choice>
              <mc:Fallback>
                <p:oleObj name="think-cell 幻灯片" r:id="rId4" imgW="395" imgH="394" progId="TCLayout.ActiveDocument.1">
                  <p:embed/>
                  <p:pic>
                    <p:nvPicPr>
                      <p:cNvPr id="3" name="think-cell data - do not delete" hidden="1">
                        <a:extLst>
                          <a:ext uri="{FF2B5EF4-FFF2-40B4-BE49-F238E27FC236}">
                            <a16:creationId xmlns:a16="http://schemas.microsoft.com/office/drawing/2014/main" id="{17114BFE-6AD1-C137-E55A-FF6CEB4A05A1}"/>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标题 1">
            <a:extLst>
              <a:ext uri="{FF2B5EF4-FFF2-40B4-BE49-F238E27FC236}">
                <a16:creationId xmlns:a16="http://schemas.microsoft.com/office/drawing/2014/main" id="{BF0E574C-EBCC-195C-8993-54BE35CAB70B}"/>
              </a:ext>
            </a:extLst>
          </p:cNvPr>
          <p:cNvSpPr>
            <a:spLocks noGrp="1"/>
          </p:cNvSpPr>
          <p:nvPr>
            <p:ph type="title"/>
          </p:nvPr>
        </p:nvSpPr>
        <p:spPr>
          <a:xfrm>
            <a:off x="68263" y="130211"/>
            <a:ext cx="11522074" cy="307777"/>
          </a:xfrm>
        </p:spPr>
        <p:txBody>
          <a:bodyPr vert="horz"/>
          <a:lstStyle/>
          <a:p>
            <a:r>
              <a:rPr lang="en-US" altLang="zh-CN" sz="2000" b="1" dirty="0">
                <a:latin typeface="+mn-lt"/>
                <a:ea typeface="+mn-ea"/>
                <a:cs typeface="+mn-ea"/>
                <a:sym typeface="+mn-lt"/>
              </a:rPr>
              <a:t>DIGITAL LOYALTY CLIENTS OVERVIEW</a:t>
            </a:r>
            <a:endParaRPr lang="zh-CN" altLang="en-US" sz="2000" b="1" dirty="0">
              <a:latin typeface="+mn-lt"/>
              <a:ea typeface="+mn-ea"/>
              <a:cs typeface="+mn-ea"/>
              <a:sym typeface="+mn-lt"/>
            </a:endParaRPr>
          </a:p>
        </p:txBody>
      </p:sp>
      <p:cxnSp>
        <p:nvCxnSpPr>
          <p:cNvPr id="26" name="直接连接符 25">
            <a:extLst>
              <a:ext uri="{FF2B5EF4-FFF2-40B4-BE49-F238E27FC236}">
                <a16:creationId xmlns:a16="http://schemas.microsoft.com/office/drawing/2014/main" id="{0C25EBA3-6FEF-8894-5023-E3C4501C2554}"/>
              </a:ext>
            </a:extLst>
          </p:cNvPr>
          <p:cNvCxnSpPr>
            <a:cxnSpLocks/>
          </p:cNvCxnSpPr>
          <p:nvPr/>
        </p:nvCxnSpPr>
        <p:spPr>
          <a:xfrm>
            <a:off x="4749231" y="3465513"/>
            <a:ext cx="7442769"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4" name="图示 3">
            <a:extLst>
              <a:ext uri="{FF2B5EF4-FFF2-40B4-BE49-F238E27FC236}">
                <a16:creationId xmlns:a16="http://schemas.microsoft.com/office/drawing/2014/main" id="{61D0BA1E-B3E8-820D-4C62-9C0FCC95EA04}"/>
              </a:ext>
            </a:extLst>
          </p:cNvPr>
          <p:cNvGraphicFramePr/>
          <p:nvPr>
            <p:extLst>
              <p:ext uri="{D42A27DB-BD31-4B8C-83A1-F6EECF244321}">
                <p14:modId xmlns:p14="http://schemas.microsoft.com/office/powerpoint/2010/main" val="2282107053"/>
              </p:ext>
            </p:extLst>
          </p:nvPr>
        </p:nvGraphicFramePr>
        <p:xfrm>
          <a:off x="334963" y="795369"/>
          <a:ext cx="5749396" cy="5795931"/>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21" name="TextBox 6">
            <a:extLst>
              <a:ext uri="{FF2B5EF4-FFF2-40B4-BE49-F238E27FC236}">
                <a16:creationId xmlns:a16="http://schemas.microsoft.com/office/drawing/2014/main" id="{B3CAFB72-E5E9-71CA-3805-4CE587F21B5B}"/>
              </a:ext>
            </a:extLst>
          </p:cNvPr>
          <p:cNvSpPr txBox="1"/>
          <p:nvPr/>
        </p:nvSpPr>
        <p:spPr>
          <a:xfrm>
            <a:off x="11642" y="518369"/>
            <a:ext cx="6096000" cy="276999"/>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cs typeface="+mn-ea"/>
                <a:sym typeface="+mn-lt"/>
              </a:rPr>
              <a:t>VIC </a:t>
            </a:r>
            <a:r>
              <a:rPr lang="en-GB" sz="1200" b="1" dirty="0">
                <a:solidFill>
                  <a:prstClr val="black"/>
                </a:solidFill>
                <a:cs typeface="+mn-ea"/>
                <a:sym typeface="+mn-lt"/>
              </a:rPr>
              <a:t>STRUCTURE DIST &amp; YOY</a:t>
            </a:r>
            <a:endParaRPr kumimoji="0" lang="en-GB" sz="1200" b="1" i="0" u="none" strike="noStrike" kern="1200" cap="none" spc="0" normalizeH="0" baseline="0" noProof="0" dirty="0">
              <a:ln>
                <a:noFill/>
              </a:ln>
              <a:solidFill>
                <a:prstClr val="black"/>
              </a:solidFill>
              <a:effectLst/>
              <a:uLnTx/>
              <a:uFillTx/>
              <a:cs typeface="+mn-ea"/>
              <a:sym typeface="+mn-lt"/>
            </a:endParaRPr>
          </a:p>
        </p:txBody>
      </p:sp>
      <p:sp>
        <p:nvSpPr>
          <p:cNvPr id="22" name="TextBox 6">
            <a:extLst>
              <a:ext uri="{FF2B5EF4-FFF2-40B4-BE49-F238E27FC236}">
                <a16:creationId xmlns:a16="http://schemas.microsoft.com/office/drawing/2014/main" id="{0C970B44-F0A6-76C0-4A31-283180F8A7E7}"/>
              </a:ext>
            </a:extLst>
          </p:cNvPr>
          <p:cNvSpPr txBox="1"/>
          <p:nvPr/>
        </p:nvSpPr>
        <p:spPr>
          <a:xfrm>
            <a:off x="6139181" y="518368"/>
            <a:ext cx="6096000" cy="276999"/>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GB" sz="1200" b="1" i="0" u="none" strike="noStrike" kern="1200" cap="none" spc="0" normalizeH="0" baseline="0" noProof="0" dirty="0">
                <a:ln>
                  <a:noFill/>
                </a:ln>
                <a:solidFill>
                  <a:prstClr val="black"/>
                </a:solidFill>
                <a:effectLst/>
                <a:uLnTx/>
                <a:uFillTx/>
                <a:cs typeface="+mn-ea"/>
                <a:sym typeface="+mn-lt"/>
              </a:rPr>
              <a:t>VIC CLIENT NUMS &amp; NET SALES TRENDS</a:t>
            </a:r>
          </a:p>
        </p:txBody>
      </p:sp>
      <p:graphicFrame>
        <p:nvGraphicFramePr>
          <p:cNvPr id="24" name="表格 23">
            <a:extLst>
              <a:ext uri="{FF2B5EF4-FFF2-40B4-BE49-F238E27FC236}">
                <a16:creationId xmlns:a16="http://schemas.microsoft.com/office/drawing/2014/main" id="{247E0F56-EA2A-4D5C-6891-E08DB27852D9}"/>
              </a:ext>
            </a:extLst>
          </p:cNvPr>
          <p:cNvGraphicFramePr>
            <a:graphicFrameLocks noGrp="1"/>
          </p:cNvGraphicFramePr>
          <p:nvPr>
            <p:extLst>
              <p:ext uri="{D42A27DB-BD31-4B8C-83A1-F6EECF244321}">
                <p14:modId xmlns:p14="http://schemas.microsoft.com/office/powerpoint/2010/main" val="1338977930"/>
              </p:ext>
            </p:extLst>
          </p:nvPr>
        </p:nvGraphicFramePr>
        <p:xfrm>
          <a:off x="6210301" y="3591364"/>
          <a:ext cx="5807529" cy="251640"/>
        </p:xfrm>
        <a:graphic>
          <a:graphicData uri="http://schemas.openxmlformats.org/drawingml/2006/table">
            <a:tbl>
              <a:tblPr firstRow="1" bandRow="1">
                <a:tableStyleId>{5C22544A-7EE6-4342-B048-85BDC9FD1C3A}</a:tableStyleId>
              </a:tblPr>
              <a:tblGrid>
                <a:gridCol w="446733">
                  <a:extLst>
                    <a:ext uri="{9D8B030D-6E8A-4147-A177-3AD203B41FA5}">
                      <a16:colId xmlns:a16="http://schemas.microsoft.com/office/drawing/2014/main" val="2468419755"/>
                    </a:ext>
                  </a:extLst>
                </a:gridCol>
                <a:gridCol w="446733">
                  <a:extLst>
                    <a:ext uri="{9D8B030D-6E8A-4147-A177-3AD203B41FA5}">
                      <a16:colId xmlns:a16="http://schemas.microsoft.com/office/drawing/2014/main" val="2612381337"/>
                    </a:ext>
                  </a:extLst>
                </a:gridCol>
                <a:gridCol w="446733">
                  <a:extLst>
                    <a:ext uri="{9D8B030D-6E8A-4147-A177-3AD203B41FA5}">
                      <a16:colId xmlns:a16="http://schemas.microsoft.com/office/drawing/2014/main" val="4183049703"/>
                    </a:ext>
                  </a:extLst>
                </a:gridCol>
                <a:gridCol w="446733">
                  <a:extLst>
                    <a:ext uri="{9D8B030D-6E8A-4147-A177-3AD203B41FA5}">
                      <a16:colId xmlns:a16="http://schemas.microsoft.com/office/drawing/2014/main" val="2821077080"/>
                    </a:ext>
                  </a:extLst>
                </a:gridCol>
                <a:gridCol w="446733">
                  <a:extLst>
                    <a:ext uri="{9D8B030D-6E8A-4147-A177-3AD203B41FA5}">
                      <a16:colId xmlns:a16="http://schemas.microsoft.com/office/drawing/2014/main" val="801432808"/>
                    </a:ext>
                  </a:extLst>
                </a:gridCol>
                <a:gridCol w="446733">
                  <a:extLst>
                    <a:ext uri="{9D8B030D-6E8A-4147-A177-3AD203B41FA5}">
                      <a16:colId xmlns:a16="http://schemas.microsoft.com/office/drawing/2014/main" val="1935054249"/>
                    </a:ext>
                  </a:extLst>
                </a:gridCol>
                <a:gridCol w="446733">
                  <a:extLst>
                    <a:ext uri="{9D8B030D-6E8A-4147-A177-3AD203B41FA5}">
                      <a16:colId xmlns:a16="http://schemas.microsoft.com/office/drawing/2014/main" val="2033372324"/>
                    </a:ext>
                  </a:extLst>
                </a:gridCol>
                <a:gridCol w="446733">
                  <a:extLst>
                    <a:ext uri="{9D8B030D-6E8A-4147-A177-3AD203B41FA5}">
                      <a16:colId xmlns:a16="http://schemas.microsoft.com/office/drawing/2014/main" val="797202267"/>
                    </a:ext>
                  </a:extLst>
                </a:gridCol>
                <a:gridCol w="446733">
                  <a:extLst>
                    <a:ext uri="{9D8B030D-6E8A-4147-A177-3AD203B41FA5}">
                      <a16:colId xmlns:a16="http://schemas.microsoft.com/office/drawing/2014/main" val="1480788202"/>
                    </a:ext>
                  </a:extLst>
                </a:gridCol>
                <a:gridCol w="446733">
                  <a:extLst>
                    <a:ext uri="{9D8B030D-6E8A-4147-A177-3AD203B41FA5}">
                      <a16:colId xmlns:a16="http://schemas.microsoft.com/office/drawing/2014/main" val="1946007940"/>
                    </a:ext>
                  </a:extLst>
                </a:gridCol>
                <a:gridCol w="446733">
                  <a:extLst>
                    <a:ext uri="{9D8B030D-6E8A-4147-A177-3AD203B41FA5}">
                      <a16:colId xmlns:a16="http://schemas.microsoft.com/office/drawing/2014/main" val="2458889499"/>
                    </a:ext>
                  </a:extLst>
                </a:gridCol>
                <a:gridCol w="446733">
                  <a:extLst>
                    <a:ext uri="{9D8B030D-6E8A-4147-A177-3AD203B41FA5}">
                      <a16:colId xmlns:a16="http://schemas.microsoft.com/office/drawing/2014/main" val="1170002642"/>
                    </a:ext>
                  </a:extLst>
                </a:gridCol>
                <a:gridCol w="446733">
                  <a:extLst>
                    <a:ext uri="{9D8B030D-6E8A-4147-A177-3AD203B41FA5}">
                      <a16:colId xmlns:a16="http://schemas.microsoft.com/office/drawing/2014/main" val="233674844"/>
                    </a:ext>
                  </a:extLst>
                </a:gridCol>
              </a:tblGrid>
              <a:tr h="251640">
                <a:tc>
                  <a:txBody>
                    <a:bodyPr/>
                    <a:lstStyle/>
                    <a:p>
                      <a:pPr algn="ctr" fontAlgn="ctr">
                        <a:buNone/>
                      </a:pPr>
                      <a:r>
                        <a:rPr lang="en-US" altLang="zh-CN" sz="900" b="0" i="0" u="none" strike="noStrike" dirty="0">
                          <a:solidFill>
                            <a:schemeClr val="bg1"/>
                          </a:solidFill>
                          <a:effectLst/>
                          <a:latin typeface="+mn-lt"/>
                          <a:ea typeface="+mn-ea"/>
                          <a:cs typeface="+mn-ea"/>
                          <a:sym typeface="+mn-lt"/>
                        </a:rPr>
                        <a:t>11.8%</a:t>
                      </a:r>
                    </a:p>
                  </a:txBody>
                  <a:tcPr marL="6350" marR="6350" marT="6350" marB="0" anchor="ctr">
                    <a:solidFill>
                      <a:srgbClr val="7F7F7F"/>
                    </a:solidFill>
                  </a:tcPr>
                </a:tc>
                <a:tc>
                  <a:txBody>
                    <a:bodyPr/>
                    <a:lstStyle/>
                    <a:p>
                      <a:pPr algn="ctr" fontAlgn="ctr">
                        <a:buNone/>
                      </a:pPr>
                      <a:r>
                        <a:rPr lang="en-US" altLang="zh-CN" sz="900" b="0" i="0" u="none" strike="noStrike">
                          <a:solidFill>
                            <a:schemeClr val="bg1"/>
                          </a:solidFill>
                          <a:effectLst/>
                          <a:latin typeface="+mn-lt"/>
                          <a:ea typeface="+mn-ea"/>
                          <a:cs typeface="+mn-ea"/>
                          <a:sym typeface="+mn-lt"/>
                        </a:rPr>
                        <a:t>12.4%</a:t>
                      </a:r>
                    </a:p>
                  </a:txBody>
                  <a:tcPr marL="6350" marR="6350" marT="6350" marB="0" anchor="ctr">
                    <a:solidFill>
                      <a:srgbClr val="7F7F7F"/>
                    </a:solidFill>
                  </a:tcPr>
                </a:tc>
                <a:tc>
                  <a:txBody>
                    <a:bodyPr/>
                    <a:lstStyle/>
                    <a:p>
                      <a:pPr algn="ctr" fontAlgn="ctr">
                        <a:buNone/>
                      </a:pPr>
                      <a:r>
                        <a:rPr lang="en-US" altLang="zh-CN" sz="900" b="0" i="0" u="none" strike="noStrike">
                          <a:solidFill>
                            <a:schemeClr val="bg1"/>
                          </a:solidFill>
                          <a:effectLst/>
                          <a:latin typeface="+mn-lt"/>
                          <a:ea typeface="+mn-ea"/>
                          <a:cs typeface="+mn-ea"/>
                          <a:sym typeface="+mn-lt"/>
                        </a:rPr>
                        <a:t>12.2%</a:t>
                      </a:r>
                    </a:p>
                  </a:txBody>
                  <a:tcPr marL="6350" marR="6350" marT="6350" marB="0" anchor="ctr">
                    <a:solidFill>
                      <a:srgbClr val="7F7F7F"/>
                    </a:solidFill>
                  </a:tcPr>
                </a:tc>
                <a:tc>
                  <a:txBody>
                    <a:bodyPr/>
                    <a:lstStyle/>
                    <a:p>
                      <a:pPr algn="ctr" fontAlgn="ctr">
                        <a:buNone/>
                      </a:pPr>
                      <a:r>
                        <a:rPr lang="en-US" altLang="zh-CN" sz="900" b="0" i="0" u="none" strike="noStrike">
                          <a:solidFill>
                            <a:schemeClr val="bg1"/>
                          </a:solidFill>
                          <a:effectLst/>
                          <a:latin typeface="+mn-lt"/>
                          <a:ea typeface="+mn-ea"/>
                          <a:cs typeface="+mn-ea"/>
                          <a:sym typeface="+mn-lt"/>
                        </a:rPr>
                        <a:t>12.4%</a:t>
                      </a:r>
                    </a:p>
                  </a:txBody>
                  <a:tcPr marL="6350" marR="6350" marT="6350" marB="0" anchor="ctr">
                    <a:solidFill>
                      <a:srgbClr val="7F7F7F"/>
                    </a:solidFill>
                  </a:tcPr>
                </a:tc>
                <a:tc>
                  <a:txBody>
                    <a:bodyPr/>
                    <a:lstStyle/>
                    <a:p>
                      <a:pPr algn="ctr" fontAlgn="ctr">
                        <a:buNone/>
                      </a:pPr>
                      <a:r>
                        <a:rPr lang="en-US" altLang="zh-CN" sz="900" b="0" i="0" u="none" strike="noStrike">
                          <a:solidFill>
                            <a:schemeClr val="bg1"/>
                          </a:solidFill>
                          <a:effectLst/>
                          <a:latin typeface="+mn-lt"/>
                          <a:ea typeface="+mn-ea"/>
                          <a:cs typeface="+mn-ea"/>
                          <a:sym typeface="+mn-lt"/>
                        </a:rPr>
                        <a:t>12.4%</a:t>
                      </a:r>
                    </a:p>
                  </a:txBody>
                  <a:tcPr marL="6350" marR="6350" marT="6350" marB="0" anchor="ctr">
                    <a:solidFill>
                      <a:srgbClr val="7F7F7F"/>
                    </a:solidFill>
                  </a:tcPr>
                </a:tc>
                <a:tc>
                  <a:txBody>
                    <a:bodyPr/>
                    <a:lstStyle/>
                    <a:p>
                      <a:pPr algn="ctr" fontAlgn="ctr">
                        <a:buNone/>
                      </a:pPr>
                      <a:r>
                        <a:rPr lang="en-US" altLang="zh-CN" sz="900" b="0" i="0" u="none" strike="noStrike">
                          <a:solidFill>
                            <a:schemeClr val="bg1"/>
                          </a:solidFill>
                          <a:effectLst/>
                          <a:latin typeface="+mn-lt"/>
                          <a:ea typeface="+mn-ea"/>
                          <a:cs typeface="+mn-ea"/>
                          <a:sym typeface="+mn-lt"/>
                        </a:rPr>
                        <a:t>12.5%</a:t>
                      </a:r>
                    </a:p>
                  </a:txBody>
                  <a:tcPr marL="6350" marR="6350" marT="6350" marB="0" anchor="ctr">
                    <a:solidFill>
                      <a:srgbClr val="7F7F7F"/>
                    </a:solidFill>
                  </a:tcPr>
                </a:tc>
                <a:tc>
                  <a:txBody>
                    <a:bodyPr/>
                    <a:lstStyle/>
                    <a:p>
                      <a:pPr algn="ctr" fontAlgn="ctr">
                        <a:buNone/>
                      </a:pPr>
                      <a:r>
                        <a:rPr lang="en-US" altLang="zh-CN" sz="900" b="0" i="0" u="none" strike="noStrike">
                          <a:solidFill>
                            <a:schemeClr val="bg1"/>
                          </a:solidFill>
                          <a:effectLst/>
                          <a:latin typeface="+mn-lt"/>
                          <a:ea typeface="+mn-ea"/>
                          <a:cs typeface="+mn-ea"/>
                          <a:sym typeface="+mn-lt"/>
                        </a:rPr>
                        <a:t>13.0%</a:t>
                      </a:r>
                    </a:p>
                  </a:txBody>
                  <a:tcPr marL="6350" marR="6350" marT="6350" marB="0" anchor="ctr">
                    <a:solidFill>
                      <a:srgbClr val="7F7F7F"/>
                    </a:solidFill>
                  </a:tcPr>
                </a:tc>
                <a:tc>
                  <a:txBody>
                    <a:bodyPr/>
                    <a:lstStyle/>
                    <a:p>
                      <a:pPr algn="ctr" fontAlgn="ctr">
                        <a:buNone/>
                      </a:pPr>
                      <a:r>
                        <a:rPr lang="en-US" altLang="zh-CN" sz="900" b="0" i="0" u="none" strike="noStrike">
                          <a:solidFill>
                            <a:schemeClr val="bg1"/>
                          </a:solidFill>
                          <a:effectLst/>
                          <a:latin typeface="+mn-lt"/>
                          <a:ea typeface="+mn-ea"/>
                          <a:cs typeface="+mn-ea"/>
                          <a:sym typeface="+mn-lt"/>
                        </a:rPr>
                        <a:t>13.4%</a:t>
                      </a:r>
                    </a:p>
                  </a:txBody>
                  <a:tcPr marL="6350" marR="6350" marT="6350" marB="0" anchor="ctr">
                    <a:solidFill>
                      <a:srgbClr val="7F7F7F"/>
                    </a:solidFill>
                  </a:tcPr>
                </a:tc>
                <a:tc>
                  <a:txBody>
                    <a:bodyPr/>
                    <a:lstStyle/>
                    <a:p>
                      <a:pPr algn="ctr" fontAlgn="ctr">
                        <a:buNone/>
                      </a:pPr>
                      <a:r>
                        <a:rPr lang="en-US" altLang="zh-CN" sz="900" b="0" i="0" u="none" strike="noStrike">
                          <a:solidFill>
                            <a:schemeClr val="bg1"/>
                          </a:solidFill>
                          <a:effectLst/>
                          <a:latin typeface="+mn-lt"/>
                          <a:ea typeface="+mn-ea"/>
                          <a:cs typeface="+mn-ea"/>
                          <a:sym typeface="+mn-lt"/>
                        </a:rPr>
                        <a:t>13.3%</a:t>
                      </a:r>
                    </a:p>
                  </a:txBody>
                  <a:tcPr marL="6350" marR="6350" marT="6350" marB="0" anchor="ctr">
                    <a:solidFill>
                      <a:srgbClr val="7F7F7F"/>
                    </a:solidFill>
                  </a:tcPr>
                </a:tc>
                <a:tc>
                  <a:txBody>
                    <a:bodyPr/>
                    <a:lstStyle/>
                    <a:p>
                      <a:pPr algn="ctr" fontAlgn="ctr">
                        <a:buNone/>
                      </a:pPr>
                      <a:r>
                        <a:rPr lang="en-US" altLang="zh-CN" sz="900" b="0" i="0" u="none" strike="noStrike">
                          <a:solidFill>
                            <a:schemeClr val="bg1"/>
                          </a:solidFill>
                          <a:effectLst/>
                          <a:latin typeface="+mn-lt"/>
                          <a:ea typeface="+mn-ea"/>
                          <a:cs typeface="+mn-ea"/>
                          <a:sym typeface="+mn-lt"/>
                        </a:rPr>
                        <a:t>13.6%</a:t>
                      </a:r>
                    </a:p>
                  </a:txBody>
                  <a:tcPr marL="6350" marR="6350" marT="6350" marB="0" anchor="ctr">
                    <a:solidFill>
                      <a:srgbClr val="7F7F7F"/>
                    </a:solidFill>
                  </a:tcPr>
                </a:tc>
                <a:tc>
                  <a:txBody>
                    <a:bodyPr/>
                    <a:lstStyle/>
                    <a:p>
                      <a:pPr algn="ctr" fontAlgn="ctr">
                        <a:buNone/>
                      </a:pPr>
                      <a:r>
                        <a:rPr lang="en-US" altLang="zh-CN" sz="900" b="0" i="0" u="none" strike="noStrike">
                          <a:solidFill>
                            <a:schemeClr val="bg1"/>
                          </a:solidFill>
                          <a:effectLst/>
                          <a:latin typeface="+mn-lt"/>
                          <a:ea typeface="+mn-ea"/>
                          <a:cs typeface="+mn-ea"/>
                          <a:sym typeface="+mn-lt"/>
                        </a:rPr>
                        <a:t>13.5%</a:t>
                      </a:r>
                    </a:p>
                  </a:txBody>
                  <a:tcPr marL="6350" marR="6350" marT="6350" marB="0" anchor="ctr">
                    <a:solidFill>
                      <a:srgbClr val="7F7F7F"/>
                    </a:solidFill>
                  </a:tcPr>
                </a:tc>
                <a:tc>
                  <a:txBody>
                    <a:bodyPr/>
                    <a:lstStyle/>
                    <a:p>
                      <a:pPr algn="ctr" fontAlgn="ctr">
                        <a:buNone/>
                      </a:pPr>
                      <a:r>
                        <a:rPr lang="en-US" altLang="zh-CN" sz="900" b="0" i="0" u="none" strike="noStrike">
                          <a:solidFill>
                            <a:schemeClr val="bg1"/>
                          </a:solidFill>
                          <a:effectLst/>
                          <a:latin typeface="+mn-lt"/>
                          <a:ea typeface="+mn-ea"/>
                          <a:cs typeface="+mn-ea"/>
                          <a:sym typeface="+mn-lt"/>
                        </a:rPr>
                        <a:t>13.2%</a:t>
                      </a:r>
                    </a:p>
                  </a:txBody>
                  <a:tcPr marL="6350" marR="6350" marT="6350" marB="0" anchor="ctr">
                    <a:solidFill>
                      <a:srgbClr val="7F7F7F"/>
                    </a:solidFill>
                  </a:tcPr>
                </a:tc>
                <a:tc>
                  <a:txBody>
                    <a:bodyPr/>
                    <a:lstStyle/>
                    <a:p>
                      <a:pPr algn="ctr" fontAlgn="ctr">
                        <a:buNone/>
                      </a:pPr>
                      <a:r>
                        <a:rPr lang="en-US" altLang="zh-CN" sz="900" b="0" i="0" u="none" strike="noStrike" dirty="0">
                          <a:solidFill>
                            <a:schemeClr val="bg1"/>
                          </a:solidFill>
                          <a:effectLst/>
                          <a:latin typeface="+mn-lt"/>
                          <a:ea typeface="+mn-ea"/>
                          <a:cs typeface="+mn-ea"/>
                          <a:sym typeface="+mn-lt"/>
                        </a:rPr>
                        <a:t>13.6%</a:t>
                      </a:r>
                    </a:p>
                  </a:txBody>
                  <a:tcPr marL="6350" marR="6350" marT="6350" marB="0" anchor="ctr">
                    <a:solidFill>
                      <a:srgbClr val="7F7F7F"/>
                    </a:solidFill>
                  </a:tcPr>
                </a:tc>
                <a:extLst>
                  <a:ext uri="{0D108BD9-81ED-4DB2-BD59-A6C34878D82A}">
                    <a16:rowId xmlns:a16="http://schemas.microsoft.com/office/drawing/2014/main" val="1219071403"/>
                  </a:ext>
                </a:extLst>
              </a:tr>
            </a:tbl>
          </a:graphicData>
        </a:graphic>
      </p:graphicFrame>
      <p:sp>
        <p:nvSpPr>
          <p:cNvPr id="29" name="TextBox 6">
            <a:extLst>
              <a:ext uri="{FF2B5EF4-FFF2-40B4-BE49-F238E27FC236}">
                <a16:creationId xmlns:a16="http://schemas.microsoft.com/office/drawing/2014/main" id="{532FD198-C374-A7A9-AE05-5E737B71C7F1}"/>
              </a:ext>
            </a:extLst>
          </p:cNvPr>
          <p:cNvSpPr txBox="1"/>
          <p:nvPr/>
        </p:nvSpPr>
        <p:spPr>
          <a:xfrm>
            <a:off x="6177057" y="4121689"/>
            <a:ext cx="3312595" cy="2516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dirty="0">
                <a:ln>
                  <a:noFill/>
                </a:ln>
                <a:solidFill>
                  <a:prstClr val="black"/>
                </a:solidFill>
                <a:effectLst/>
                <a:uLnTx/>
                <a:uFillTx/>
                <a:cs typeface="+mn-ea"/>
                <a:sym typeface="+mn-lt"/>
              </a:rPr>
              <a:t>CITY DISTRIBUTION</a:t>
            </a:r>
          </a:p>
        </p:txBody>
      </p:sp>
      <p:graphicFrame>
        <p:nvGraphicFramePr>
          <p:cNvPr id="8" name="图表 7">
            <a:extLst>
              <a:ext uri="{FF2B5EF4-FFF2-40B4-BE49-F238E27FC236}">
                <a16:creationId xmlns:a16="http://schemas.microsoft.com/office/drawing/2014/main" id="{B2F7A8BF-6CF4-401F-BAF5-EDD33639EA9B}"/>
              </a:ext>
            </a:extLst>
          </p:cNvPr>
          <p:cNvGraphicFramePr>
            <a:graphicFrameLocks/>
          </p:cNvGraphicFramePr>
          <p:nvPr>
            <p:extLst>
              <p:ext uri="{D42A27DB-BD31-4B8C-83A1-F6EECF244321}">
                <p14:modId xmlns:p14="http://schemas.microsoft.com/office/powerpoint/2010/main" val="2009463340"/>
              </p:ext>
            </p:extLst>
          </p:nvPr>
        </p:nvGraphicFramePr>
        <p:xfrm>
          <a:off x="6163087" y="820726"/>
          <a:ext cx="5948399" cy="2644785"/>
        </p:xfrm>
        <a:graphic>
          <a:graphicData uri="http://schemas.openxmlformats.org/drawingml/2006/chart">
            <c:chart xmlns:c="http://schemas.openxmlformats.org/drawingml/2006/chart" xmlns:r="http://schemas.openxmlformats.org/officeDocument/2006/relationships" r:id="rId11"/>
          </a:graphicData>
        </a:graphic>
      </p:graphicFrame>
      <mc:AlternateContent xmlns:mc="http://schemas.openxmlformats.org/markup-compatibility/2006">
        <mc:Choice xmlns:cx1="http://schemas.microsoft.com/office/drawing/2015/9/8/chartex" Requires="cx1">
          <p:graphicFrame>
            <p:nvGraphicFramePr>
              <p:cNvPr id="9" name="图表 8">
                <a:extLst>
                  <a:ext uri="{FF2B5EF4-FFF2-40B4-BE49-F238E27FC236}">
                    <a16:creationId xmlns:a16="http://schemas.microsoft.com/office/drawing/2014/main" id="{0A203684-EEBB-473C-9724-AAC48151F49B}"/>
                  </a:ext>
                </a:extLst>
              </p:cNvPr>
              <p:cNvGraphicFramePr/>
              <p:nvPr>
                <p:extLst>
                  <p:ext uri="{D42A27DB-BD31-4B8C-83A1-F6EECF244321}">
                    <p14:modId xmlns:p14="http://schemas.microsoft.com/office/powerpoint/2010/main" val="2648942684"/>
                  </p:ext>
                </p:extLst>
              </p:nvPr>
            </p:nvGraphicFramePr>
            <p:xfrm>
              <a:off x="6163087" y="4330706"/>
              <a:ext cx="5981700" cy="2260594"/>
            </p:xfrm>
            <a:graphic>
              <a:graphicData uri="http://schemas.microsoft.com/office/drawing/2014/chartex">
                <cx:chart xmlns:cx="http://schemas.microsoft.com/office/drawing/2014/chartex" xmlns:r="http://schemas.openxmlformats.org/officeDocument/2006/relationships" r:id="rId12"/>
              </a:graphicData>
            </a:graphic>
          </p:graphicFrame>
        </mc:Choice>
        <mc:Fallback>
          <p:pic>
            <p:nvPicPr>
              <p:cNvPr id="9" name="图表 8">
                <a:extLst>
                  <a:ext uri="{FF2B5EF4-FFF2-40B4-BE49-F238E27FC236}">
                    <a16:creationId xmlns:a16="http://schemas.microsoft.com/office/drawing/2014/main" id="{0A203684-EEBB-473C-9724-AAC48151F49B}"/>
                  </a:ext>
                </a:extLst>
              </p:cNvPr>
              <p:cNvPicPr>
                <a:picLocks noGrp="1" noRot="1" noChangeAspect="1" noMove="1" noResize="1" noEditPoints="1" noAdjustHandles="1" noChangeArrowheads="1" noChangeShapeType="1"/>
              </p:cNvPicPr>
              <p:nvPr/>
            </p:nvPicPr>
            <p:blipFill>
              <a:blip r:embed="rId13"/>
              <a:stretch>
                <a:fillRect/>
              </a:stretch>
            </p:blipFill>
            <p:spPr>
              <a:xfrm>
                <a:off x="6163087" y="4330706"/>
                <a:ext cx="5981700" cy="2260594"/>
              </a:xfrm>
              <a:prstGeom prst="rect">
                <a:avLst/>
              </a:prstGeom>
            </p:spPr>
          </p:pic>
        </mc:Fallback>
      </mc:AlternateContent>
    </p:spTree>
    <p:extLst>
      <p:ext uri="{BB962C8B-B14F-4D97-AF65-F5344CB8AC3E}">
        <p14:creationId xmlns:p14="http://schemas.microsoft.com/office/powerpoint/2010/main" val="2587306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对象 4" hidden="1"/>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5" imgW="421" imgH="423" progId="TCLayout.ActiveDocument.1">
                  <p:embed/>
                </p:oleObj>
              </mc:Choice>
              <mc:Fallback>
                <p:oleObj name="think-cell 幻灯片" r:id="rId5" imgW="421" imgH="423" progId="TCLayout.ActiveDocument.1">
                  <p:embed/>
                  <p:pic>
                    <p:nvPicPr>
                      <p:cNvPr id="5" name="对象 4"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标题 2"/>
          <p:cNvSpPr>
            <a:spLocks noGrp="1"/>
          </p:cNvSpPr>
          <p:nvPr>
            <p:ph type="title"/>
          </p:nvPr>
        </p:nvSpPr>
        <p:spPr>
          <a:xfrm>
            <a:off x="334963" y="224660"/>
            <a:ext cx="11522074" cy="307777"/>
          </a:xfrm>
        </p:spPr>
        <p:txBody>
          <a:bodyPr vert="horz" anchor="t"/>
          <a:lstStyle/>
          <a:p>
            <a:r>
              <a:rPr lang="en-US" altLang="zh-CN" sz="2000" b="1" dirty="0">
                <a:latin typeface="+mn-lt"/>
                <a:ea typeface="+mn-ea"/>
                <a:cs typeface="+mn-ea"/>
                <a:sym typeface="+mn-lt"/>
              </a:rPr>
              <a:t>BU26 YTD SALES REVIEW</a:t>
            </a:r>
            <a:endParaRPr lang="zh-CN" altLang="en-US" sz="2000" b="1" kern="0" spc="20" dirty="0">
              <a:solidFill>
                <a:srgbClr val="00A2FF">
                  <a:lumMod val="60000"/>
                  <a:lumOff val="40000"/>
                </a:srgbClr>
              </a:solidFill>
              <a:latin typeface="+mn-lt"/>
              <a:ea typeface="+mn-ea"/>
              <a:cs typeface="+mn-ea"/>
              <a:sym typeface="+mn-lt"/>
            </a:endParaRPr>
          </a:p>
        </p:txBody>
      </p:sp>
      <p:cxnSp>
        <p:nvCxnSpPr>
          <p:cNvPr id="83" name="直接连接符 82"/>
          <p:cNvCxnSpPr>
            <a:cxnSpLocks/>
          </p:cNvCxnSpPr>
          <p:nvPr/>
        </p:nvCxnSpPr>
        <p:spPr>
          <a:xfrm>
            <a:off x="1915412" y="1053778"/>
            <a:ext cx="0" cy="5753315"/>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42" name="标题 3"/>
          <p:cNvSpPr txBox="1">
            <a:spLocks/>
          </p:cNvSpPr>
          <p:nvPr/>
        </p:nvSpPr>
        <p:spPr>
          <a:xfrm>
            <a:off x="376805" y="597144"/>
            <a:ext cx="11674297" cy="369332"/>
          </a:xfrm>
          <a:prstGeom prst="rect">
            <a:avLst/>
          </a:prstGeom>
          <a:noFill/>
        </p:spPr>
        <p:txBody>
          <a:bodyPr vert="horz" wrap="square" lIns="0" tIns="0" rIns="0" bIns="0" rtlCol="0" anchor="t">
            <a:spAutoFit/>
          </a:bodyPr>
          <a:lstStyle>
            <a:lvl1pPr algn="l" defTabSz="914400" rtl="0" eaLnBrk="1" latinLnBrk="0" hangingPunct="1">
              <a:lnSpc>
                <a:spcPct val="100000"/>
              </a:lnSpc>
              <a:spcBef>
                <a:spcPct val="0"/>
              </a:spcBef>
              <a:buNone/>
              <a:defRPr sz="2000" b="1" i="0" kern="1200" spc="50" baseline="0">
                <a:solidFill>
                  <a:schemeClr val="tx1">
                    <a:lumMod val="95000"/>
                    <a:lumOff val="5000"/>
                  </a:schemeClr>
                </a:solidFill>
                <a:latin typeface="Dunhill" pitchFamily="50" charset="0"/>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altLang="zh-CN" sz="1200" b="0" i="0" u="none" strike="noStrike" kern="1200" cap="none" spc="50" normalizeH="0" baseline="0" noProof="0" dirty="0">
                <a:ln>
                  <a:noFill/>
                </a:ln>
                <a:solidFill>
                  <a:prstClr val="black">
                    <a:lumMod val="95000"/>
                    <a:lumOff val="5000"/>
                  </a:prstClr>
                </a:solidFill>
                <a:effectLst/>
                <a:uLnTx/>
                <a:uFillTx/>
                <a:latin typeface="+mn-lt"/>
                <a:ea typeface="+mn-ea"/>
                <a:cs typeface="+mn-ea"/>
                <a:sym typeface="+mn-lt"/>
              </a:rPr>
              <a:t>YTD net sales via organic channel reached 15M, </a:t>
            </a:r>
            <a:r>
              <a:rPr kumimoji="0" lang="en-US" altLang="zh-CN" sz="1200" b="0" i="0" u="none" strike="noStrike" kern="1200" cap="none" spc="50" normalizeH="0" baseline="0" noProof="0" dirty="0">
                <a:ln>
                  <a:noFill/>
                </a:ln>
                <a:solidFill>
                  <a:srgbClr val="C00000"/>
                </a:solidFill>
                <a:effectLst/>
                <a:uLnTx/>
                <a:uFillTx/>
                <a:latin typeface="+mn-lt"/>
                <a:ea typeface="+mn-ea"/>
                <a:cs typeface="+mn-ea"/>
                <a:sym typeface="+mn-lt"/>
              </a:rPr>
              <a:t>down 5% YoY</a:t>
            </a:r>
            <a:r>
              <a:rPr lang="en-US" altLang="zh-CN" sz="1200" b="0" dirty="0">
                <a:solidFill>
                  <a:prstClr val="black">
                    <a:lumMod val="95000"/>
                    <a:lumOff val="5000"/>
                  </a:prstClr>
                </a:solidFill>
                <a:latin typeface="+mn-lt"/>
                <a:ea typeface="+mn-ea"/>
                <a:cs typeface="+mn-ea"/>
                <a:sym typeface="+mn-lt"/>
              </a:rPr>
              <a:t>. </a:t>
            </a:r>
            <a:r>
              <a:rPr kumimoji="0" lang="en-US" altLang="zh-CN" sz="1200" b="0" strike="noStrike" kern="1200" cap="none" spc="50" normalizeH="0" baseline="0" noProof="0" dirty="0">
                <a:ln>
                  <a:noFill/>
                </a:ln>
                <a:solidFill>
                  <a:prstClr val="black">
                    <a:lumMod val="95000"/>
                    <a:lumOff val="5000"/>
                  </a:prstClr>
                </a:solidFill>
                <a:effectLst/>
                <a:uLnTx/>
                <a:uFillTx/>
                <a:latin typeface="+mn-lt"/>
                <a:ea typeface="+mn-ea"/>
                <a:cs typeface="+mn-ea"/>
                <a:sym typeface="+mn-lt"/>
              </a:rPr>
              <a:t>PFS is 14.48M, accounting for 97% of all channel’s net sales, which is </a:t>
            </a:r>
            <a:r>
              <a:rPr lang="en-US" altLang="zh-CN" sz="1200" b="0" dirty="0">
                <a:solidFill>
                  <a:srgbClr val="C00000"/>
                </a:solidFill>
                <a:latin typeface="+mn-lt"/>
                <a:ea typeface="+mn-ea"/>
                <a:cs typeface="+mn-ea"/>
                <a:sym typeface="+mn-lt"/>
              </a:rPr>
              <a:t>decreased by</a:t>
            </a:r>
            <a:r>
              <a:rPr kumimoji="0" lang="en-US" altLang="zh-CN" sz="1200" b="0" strike="noStrike" kern="1200" cap="none" spc="50" normalizeH="0" baseline="0" noProof="0" dirty="0">
                <a:ln>
                  <a:noFill/>
                </a:ln>
                <a:solidFill>
                  <a:srgbClr val="C00000"/>
                </a:solidFill>
                <a:effectLst/>
                <a:uLnTx/>
                <a:uFillTx/>
                <a:latin typeface="+mn-lt"/>
                <a:ea typeface="+mn-ea"/>
                <a:cs typeface="+mn-ea"/>
                <a:sym typeface="+mn-lt"/>
              </a:rPr>
              <a:t> 5% YoY</a:t>
            </a:r>
            <a:r>
              <a:rPr kumimoji="0" lang="en-US" altLang="zh-CN" sz="1200" b="0" strike="noStrike" kern="1200" cap="none" spc="50" normalizeH="0" baseline="0" noProof="0" dirty="0">
                <a:ln>
                  <a:noFill/>
                </a:ln>
                <a:solidFill>
                  <a:prstClr val="black">
                    <a:lumMod val="95000"/>
                    <a:lumOff val="5000"/>
                  </a:prstClr>
                </a:solidFill>
                <a:effectLst/>
                <a:uLnTx/>
                <a:uFillTx/>
                <a:latin typeface="+mn-lt"/>
                <a:ea typeface="+mn-ea"/>
                <a:cs typeface="+mn-ea"/>
                <a:sym typeface="+mn-lt"/>
              </a:rPr>
              <a:t>. DTC is </a:t>
            </a:r>
            <a:r>
              <a:rPr lang="en-US" altLang="zh-CN" sz="1200" b="0" dirty="0">
                <a:solidFill>
                  <a:prstClr val="black">
                    <a:lumMod val="95000"/>
                    <a:lumOff val="5000"/>
                  </a:prstClr>
                </a:solidFill>
                <a:latin typeface="+mn-lt"/>
                <a:ea typeface="+mn-ea"/>
                <a:cs typeface="+mn-ea"/>
                <a:sym typeface="+mn-lt"/>
              </a:rPr>
              <a:t>54.5</a:t>
            </a:r>
            <a:r>
              <a:rPr kumimoji="0" lang="en-US" altLang="zh-CN" sz="1200" b="0" strike="noStrike" kern="1200" cap="none" spc="50" normalizeH="0" baseline="0" noProof="0" dirty="0">
                <a:ln>
                  <a:noFill/>
                </a:ln>
                <a:solidFill>
                  <a:prstClr val="black">
                    <a:lumMod val="95000"/>
                    <a:lumOff val="5000"/>
                  </a:prstClr>
                </a:solidFill>
                <a:effectLst/>
                <a:uLnTx/>
                <a:uFillTx/>
                <a:latin typeface="+mn-lt"/>
                <a:ea typeface="+mn-ea"/>
                <a:cs typeface="+mn-ea"/>
                <a:sym typeface="+mn-lt"/>
              </a:rPr>
              <a:t>K, </a:t>
            </a:r>
            <a:r>
              <a:rPr kumimoji="0" lang="en-US" altLang="zh-CN" sz="1200" b="0" strike="noStrike" kern="1200" cap="none" spc="50" normalizeH="0" baseline="0" noProof="0" dirty="0">
                <a:ln>
                  <a:noFill/>
                </a:ln>
                <a:solidFill>
                  <a:srgbClr val="C00000"/>
                </a:solidFill>
                <a:effectLst/>
                <a:uLnTx/>
                <a:uFillTx/>
                <a:latin typeface="+mn-lt"/>
                <a:ea typeface="+mn-ea"/>
                <a:cs typeface="+mn-ea"/>
                <a:sym typeface="+mn-lt"/>
              </a:rPr>
              <a:t>dropped </a:t>
            </a:r>
            <a:r>
              <a:rPr lang="en-US" altLang="zh-CN" sz="1200" b="0" dirty="0">
                <a:solidFill>
                  <a:srgbClr val="C00000"/>
                </a:solidFill>
                <a:latin typeface="+mn-lt"/>
                <a:ea typeface="+mn-ea"/>
                <a:cs typeface="+mn-ea"/>
                <a:sym typeface="+mn-lt"/>
              </a:rPr>
              <a:t>1</a:t>
            </a:r>
            <a:r>
              <a:rPr kumimoji="0" lang="en-US" altLang="zh-CN" sz="1200" b="0" strike="noStrike" kern="1200" cap="none" spc="50" normalizeH="0" baseline="0" noProof="0" dirty="0">
                <a:ln>
                  <a:noFill/>
                </a:ln>
                <a:solidFill>
                  <a:srgbClr val="C00000"/>
                </a:solidFill>
                <a:effectLst/>
                <a:uLnTx/>
                <a:uFillTx/>
                <a:latin typeface="+mn-lt"/>
                <a:ea typeface="+mn-ea"/>
                <a:cs typeface="+mn-ea"/>
                <a:sym typeface="+mn-lt"/>
              </a:rPr>
              <a:t>% YoY</a:t>
            </a:r>
          </a:p>
        </p:txBody>
      </p:sp>
      <p:cxnSp>
        <p:nvCxnSpPr>
          <p:cNvPr id="16" name="直接连接符 15"/>
          <p:cNvCxnSpPr>
            <a:cxnSpLocks/>
          </p:cNvCxnSpPr>
          <p:nvPr/>
        </p:nvCxnSpPr>
        <p:spPr>
          <a:xfrm>
            <a:off x="376426" y="3413803"/>
            <a:ext cx="11302802" cy="0"/>
          </a:xfrm>
          <a:prstGeom prst="line">
            <a:avLst/>
          </a:prstGeom>
          <a:ln w="19050"/>
        </p:spPr>
        <p:style>
          <a:lnRef idx="1">
            <a:schemeClr val="dk1"/>
          </a:lnRef>
          <a:fillRef idx="0">
            <a:schemeClr val="dk1"/>
          </a:fillRef>
          <a:effectRef idx="0">
            <a:schemeClr val="dk1"/>
          </a:effectRef>
          <a:fontRef idx="minor">
            <a:schemeClr val="tx1"/>
          </a:fontRef>
        </p:style>
      </p:cxnSp>
      <p:graphicFrame>
        <p:nvGraphicFramePr>
          <p:cNvPr id="48" name="表格 47"/>
          <p:cNvGraphicFramePr>
            <a:graphicFrameLocks noGrp="1"/>
          </p:cNvGraphicFramePr>
          <p:nvPr>
            <p:extLst>
              <p:ext uri="{D42A27DB-BD31-4B8C-83A1-F6EECF244321}">
                <p14:modId xmlns:p14="http://schemas.microsoft.com/office/powerpoint/2010/main" val="1584139300"/>
              </p:ext>
            </p:extLst>
          </p:nvPr>
        </p:nvGraphicFramePr>
        <p:xfrm>
          <a:off x="1966339" y="3514324"/>
          <a:ext cx="9691632" cy="1240485"/>
        </p:xfrm>
        <a:graphic>
          <a:graphicData uri="http://schemas.openxmlformats.org/drawingml/2006/table">
            <a:tbl>
              <a:tblPr firstRow="1" bandRow="1">
                <a:tableStyleId>{5C22544A-7EE6-4342-B048-85BDC9FD1C3A}</a:tableStyleId>
              </a:tblPr>
              <a:tblGrid>
                <a:gridCol w="1076848">
                  <a:extLst>
                    <a:ext uri="{9D8B030D-6E8A-4147-A177-3AD203B41FA5}">
                      <a16:colId xmlns:a16="http://schemas.microsoft.com/office/drawing/2014/main" val="403842913"/>
                    </a:ext>
                  </a:extLst>
                </a:gridCol>
                <a:gridCol w="1076848">
                  <a:extLst>
                    <a:ext uri="{9D8B030D-6E8A-4147-A177-3AD203B41FA5}">
                      <a16:colId xmlns:a16="http://schemas.microsoft.com/office/drawing/2014/main" val="2725129546"/>
                    </a:ext>
                  </a:extLst>
                </a:gridCol>
                <a:gridCol w="1076848">
                  <a:extLst>
                    <a:ext uri="{9D8B030D-6E8A-4147-A177-3AD203B41FA5}">
                      <a16:colId xmlns:a16="http://schemas.microsoft.com/office/drawing/2014/main" val="2531632161"/>
                    </a:ext>
                  </a:extLst>
                </a:gridCol>
                <a:gridCol w="1076848">
                  <a:extLst>
                    <a:ext uri="{9D8B030D-6E8A-4147-A177-3AD203B41FA5}">
                      <a16:colId xmlns:a16="http://schemas.microsoft.com/office/drawing/2014/main" val="4151505029"/>
                    </a:ext>
                  </a:extLst>
                </a:gridCol>
                <a:gridCol w="1076848">
                  <a:extLst>
                    <a:ext uri="{9D8B030D-6E8A-4147-A177-3AD203B41FA5}">
                      <a16:colId xmlns:a16="http://schemas.microsoft.com/office/drawing/2014/main" val="3152949740"/>
                    </a:ext>
                  </a:extLst>
                </a:gridCol>
                <a:gridCol w="1076848">
                  <a:extLst>
                    <a:ext uri="{9D8B030D-6E8A-4147-A177-3AD203B41FA5}">
                      <a16:colId xmlns:a16="http://schemas.microsoft.com/office/drawing/2014/main" val="3445019813"/>
                    </a:ext>
                  </a:extLst>
                </a:gridCol>
                <a:gridCol w="1076848">
                  <a:extLst>
                    <a:ext uri="{9D8B030D-6E8A-4147-A177-3AD203B41FA5}">
                      <a16:colId xmlns:a16="http://schemas.microsoft.com/office/drawing/2014/main" val="3553362844"/>
                    </a:ext>
                  </a:extLst>
                </a:gridCol>
                <a:gridCol w="1076848">
                  <a:extLst>
                    <a:ext uri="{9D8B030D-6E8A-4147-A177-3AD203B41FA5}">
                      <a16:colId xmlns:a16="http://schemas.microsoft.com/office/drawing/2014/main" val="161234231"/>
                    </a:ext>
                  </a:extLst>
                </a:gridCol>
                <a:gridCol w="1076848">
                  <a:extLst>
                    <a:ext uri="{9D8B030D-6E8A-4147-A177-3AD203B41FA5}">
                      <a16:colId xmlns:a16="http://schemas.microsoft.com/office/drawing/2014/main" val="1486780217"/>
                    </a:ext>
                  </a:extLst>
                </a:gridCol>
              </a:tblGrid>
              <a:tr h="248097">
                <a:tc>
                  <a:txBody>
                    <a:bodyPr/>
                    <a:lstStyle/>
                    <a:p>
                      <a:pPr algn="ctr" rtl="0" fontAlgn="ctr">
                        <a:buNone/>
                      </a:pPr>
                      <a:r>
                        <a:rPr lang="en-US" sz="1000" b="0" i="0" u="none" strike="noStrike" dirty="0">
                          <a:solidFill>
                            <a:srgbClr val="000000"/>
                          </a:solidFill>
                          <a:effectLst/>
                          <a:latin typeface="+mn-lt"/>
                          <a:ea typeface="+mn-ea"/>
                          <a:cs typeface="+mn-ea"/>
                          <a:sym typeface="+mn-lt"/>
                        </a:rPr>
                        <a:t>40.42M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17.04M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4.87M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10,441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0.21%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3,871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58%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r>
                        <a:rPr lang="en-US" altLang="zh-CN" sz="900" b="0" i="0" u="none" strike="noStrike" dirty="0">
                          <a:solidFill>
                            <a:srgbClr val="000000"/>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159358892"/>
                  </a:ext>
                </a:extLst>
              </a:tr>
              <a:tr h="248097">
                <a:tc>
                  <a:txBody>
                    <a:bodyPr/>
                    <a:lstStyle/>
                    <a:p>
                      <a:pPr algn="ctr" rtl="0" fontAlgn="ctr">
                        <a:buNone/>
                      </a:pPr>
                      <a:r>
                        <a:rPr lang="en-US" sz="1000" b="0" i="0" u="none" strike="noStrike" dirty="0">
                          <a:solidFill>
                            <a:srgbClr val="000000"/>
                          </a:solidFill>
                          <a:effectLst/>
                          <a:latin typeface="+mn-lt"/>
                          <a:ea typeface="+mn-ea"/>
                          <a:cs typeface="+mn-ea"/>
                          <a:sym typeface="+mn-lt"/>
                        </a:rPr>
                        <a:t>33.84M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14.48M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4.04M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7,235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0.18%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4,678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58%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00401201"/>
                  </a:ext>
                </a:extLst>
              </a:tr>
              <a:tr h="248097">
                <a:tc>
                  <a:txBody>
                    <a:bodyPr/>
                    <a:lstStyle/>
                    <a:p>
                      <a:pPr algn="ctr" rtl="0" fontAlgn="ctr">
                        <a:buNone/>
                      </a:pPr>
                      <a:r>
                        <a:rPr lang="en-US" altLang="zh-CN" sz="1000" b="0" i="0" u="none" strike="noStrike" dirty="0">
                          <a:solidFill>
                            <a:srgbClr val="C00000"/>
                          </a:solidFill>
                          <a:effectLst/>
                          <a:latin typeface="+mn-lt"/>
                          <a:ea typeface="+mn-ea"/>
                          <a:cs typeface="+mn-ea"/>
                          <a:sym typeface="+mn-lt"/>
                        </a:rPr>
                        <a:t>84%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69%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121%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122%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r>
                        <a:rPr lang="en-US" altLang="zh-CN" sz="900" b="0" i="0" u="none" strike="noStrike" dirty="0">
                          <a:solidFill>
                            <a:srgbClr val="000000"/>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754374302"/>
                  </a:ext>
                </a:extLst>
              </a:tr>
              <a:tr h="248097">
                <a:tc>
                  <a:txBody>
                    <a:bodyPr/>
                    <a:lstStyle/>
                    <a:p>
                      <a:pPr algn="ctr" rtl="0" fontAlgn="ctr">
                        <a:buNone/>
                      </a:pPr>
                      <a:r>
                        <a:rPr lang="en-US" sz="1000" b="0" i="0" u="none" strike="noStrike" dirty="0">
                          <a:solidFill>
                            <a:srgbClr val="000000"/>
                          </a:solidFill>
                          <a:effectLst/>
                          <a:latin typeface="+mn-lt"/>
                          <a:ea typeface="+mn-ea"/>
                          <a:cs typeface="+mn-ea"/>
                          <a:sym typeface="+mn-lt"/>
                        </a:rPr>
                        <a:t>43.37M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15.29M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3.16M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9,696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0.31%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4,473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65%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64%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1937203"/>
                  </a:ext>
                </a:extLst>
              </a:tr>
              <a:tr h="248097">
                <a:tc>
                  <a:txBody>
                    <a:bodyPr/>
                    <a:lstStyle/>
                    <a:p>
                      <a:pPr algn="ctr" rtl="0" fontAlgn="ctr">
                        <a:buNone/>
                      </a:pPr>
                      <a:r>
                        <a:rPr lang="en-US" altLang="zh-CN" sz="1000" b="0" i="0" u="none" strike="noStrike" dirty="0">
                          <a:solidFill>
                            <a:srgbClr val="C00000"/>
                          </a:solidFill>
                          <a:effectLst/>
                          <a:latin typeface="+mn-lt"/>
                          <a:ea typeface="+mn-ea"/>
                          <a:cs typeface="+mn-ea"/>
                          <a:sym typeface="+mn-lt"/>
                        </a:rPr>
                        <a:t>-22%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-41%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-8PP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-7PP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3844283"/>
                  </a:ext>
                </a:extLst>
              </a:tr>
            </a:tbl>
          </a:graphicData>
        </a:graphic>
      </p:graphicFrame>
      <p:graphicFrame>
        <p:nvGraphicFramePr>
          <p:cNvPr id="49" name="表格 48"/>
          <p:cNvGraphicFramePr>
            <a:graphicFrameLocks noGrp="1"/>
          </p:cNvGraphicFramePr>
          <p:nvPr>
            <p:extLst>
              <p:ext uri="{D42A27DB-BD31-4B8C-83A1-F6EECF244321}">
                <p14:modId xmlns:p14="http://schemas.microsoft.com/office/powerpoint/2010/main" val="54292804"/>
              </p:ext>
            </p:extLst>
          </p:nvPr>
        </p:nvGraphicFramePr>
        <p:xfrm>
          <a:off x="761653" y="3514325"/>
          <a:ext cx="1066763" cy="1240485"/>
        </p:xfrm>
        <a:graphic>
          <a:graphicData uri="http://schemas.openxmlformats.org/drawingml/2006/table">
            <a:tbl>
              <a:tblPr firstRow="1" bandRow="1">
                <a:tableStyleId>{5C22544A-7EE6-4342-B048-85BDC9FD1C3A}</a:tableStyleId>
              </a:tblPr>
              <a:tblGrid>
                <a:gridCol w="1066763">
                  <a:extLst>
                    <a:ext uri="{9D8B030D-6E8A-4147-A177-3AD203B41FA5}">
                      <a16:colId xmlns:a16="http://schemas.microsoft.com/office/drawing/2014/main" val="436065415"/>
                    </a:ext>
                  </a:extLst>
                </a:gridCol>
              </a:tblGrid>
              <a:tr h="248097">
                <a:tc>
                  <a:txBody>
                    <a:bodyPr/>
                    <a:lstStyle/>
                    <a:p>
                      <a:pPr algn="ctr"/>
                      <a:r>
                        <a:rPr lang="en-US" altLang="zh-CN" sz="900" b="0" dirty="0">
                          <a:solidFill>
                            <a:schemeClr val="tx1">
                              <a:lumMod val="95000"/>
                              <a:lumOff val="5000"/>
                            </a:schemeClr>
                          </a:solidFill>
                          <a:latin typeface="+mn-lt"/>
                          <a:ea typeface="+mn-ea"/>
                          <a:cs typeface="+mn-ea"/>
                          <a:sym typeface="+mn-lt"/>
                        </a:rPr>
                        <a:t>TARGET</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32818341"/>
                  </a:ext>
                </a:extLst>
              </a:tr>
              <a:tr h="248097">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299528949"/>
                  </a:ext>
                </a:extLst>
              </a:tr>
              <a:tr h="248097">
                <a:tc>
                  <a:txBody>
                    <a:bodyPr/>
                    <a:lstStyle/>
                    <a:p>
                      <a:pPr algn="ctr"/>
                      <a:r>
                        <a:rPr lang="en-US" altLang="zh-CN" sz="900" b="0" dirty="0">
                          <a:solidFill>
                            <a:schemeClr val="tx1">
                              <a:lumMod val="95000"/>
                              <a:lumOff val="5000"/>
                            </a:schemeClr>
                          </a:solidFill>
                          <a:latin typeface="+mn-lt"/>
                          <a:ea typeface="+mn-ea"/>
                          <a:cs typeface="+mn-ea"/>
                          <a:sym typeface="+mn-lt"/>
                        </a:rPr>
                        <a:t>ACH%</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35900105"/>
                  </a:ext>
                </a:extLst>
              </a:tr>
              <a:tr h="248097">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20898759"/>
                  </a:ext>
                </a:extLst>
              </a:tr>
              <a:tr h="248097">
                <a:tc>
                  <a:txBody>
                    <a:bodyPr/>
                    <a:lstStyle/>
                    <a:p>
                      <a:pPr algn="ctr"/>
                      <a:r>
                        <a:rPr lang="en-US" altLang="zh-CN" sz="900" b="0" dirty="0">
                          <a:latin typeface="+mn-lt"/>
                          <a:ea typeface="+mn-ea"/>
                          <a:cs typeface="+mn-ea"/>
                          <a:sym typeface="+mn-lt"/>
                        </a:rPr>
                        <a:t>YOY</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167430217"/>
                  </a:ext>
                </a:extLst>
              </a:tr>
            </a:tbl>
          </a:graphicData>
        </a:graphic>
      </p:graphicFrame>
      <p:sp>
        <p:nvSpPr>
          <p:cNvPr id="50" name="矩形 49">
            <a:extLst>
              <a:ext uri="{FF2B5EF4-FFF2-40B4-BE49-F238E27FC236}">
                <a16:creationId xmlns:a16="http://schemas.microsoft.com/office/drawing/2014/main" id="{2A747D78-8FEC-794C-5EF8-BA48F88C68B6}"/>
              </a:ext>
            </a:extLst>
          </p:cNvPr>
          <p:cNvSpPr/>
          <p:nvPr/>
        </p:nvSpPr>
        <p:spPr>
          <a:xfrm>
            <a:off x="388561" y="3518902"/>
            <a:ext cx="317876" cy="1240484"/>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TMALL</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cxnSp>
        <p:nvCxnSpPr>
          <p:cNvPr id="51" name="直接连接符 50"/>
          <p:cNvCxnSpPr>
            <a:cxnSpLocks/>
          </p:cNvCxnSpPr>
          <p:nvPr/>
        </p:nvCxnSpPr>
        <p:spPr>
          <a:xfrm>
            <a:off x="376426" y="4891001"/>
            <a:ext cx="11281544" cy="0"/>
          </a:xfrm>
          <a:prstGeom prst="line">
            <a:avLst/>
          </a:prstGeom>
          <a:ln w="19050"/>
        </p:spPr>
        <p:style>
          <a:lnRef idx="1">
            <a:schemeClr val="dk1"/>
          </a:lnRef>
          <a:fillRef idx="0">
            <a:schemeClr val="dk1"/>
          </a:fillRef>
          <a:effectRef idx="0">
            <a:schemeClr val="dk1"/>
          </a:effectRef>
          <a:fontRef idx="minor">
            <a:schemeClr val="tx1"/>
          </a:fontRef>
        </p:style>
      </p:cxnSp>
      <p:graphicFrame>
        <p:nvGraphicFramePr>
          <p:cNvPr id="6" name="表格 5">
            <a:extLst>
              <a:ext uri="{FF2B5EF4-FFF2-40B4-BE49-F238E27FC236}">
                <a16:creationId xmlns:a16="http://schemas.microsoft.com/office/drawing/2014/main" id="{908BBF79-45CE-F676-0EED-D3EFCC3AEA47}"/>
              </a:ext>
            </a:extLst>
          </p:cNvPr>
          <p:cNvGraphicFramePr>
            <a:graphicFrameLocks noGrp="1"/>
          </p:cNvGraphicFramePr>
          <p:nvPr>
            <p:extLst>
              <p:ext uri="{D42A27DB-BD31-4B8C-83A1-F6EECF244321}">
                <p14:modId xmlns:p14="http://schemas.microsoft.com/office/powerpoint/2010/main" val="2159274293"/>
              </p:ext>
            </p:extLst>
          </p:nvPr>
        </p:nvGraphicFramePr>
        <p:xfrm>
          <a:off x="1985193" y="1175713"/>
          <a:ext cx="9672777" cy="2132992"/>
        </p:xfrm>
        <a:graphic>
          <a:graphicData uri="http://schemas.openxmlformats.org/drawingml/2006/table">
            <a:tbl>
              <a:tblPr firstRow="1" bandRow="1">
                <a:tableStyleId>{5C22544A-7EE6-4342-B048-85BDC9FD1C3A}</a:tableStyleId>
              </a:tblPr>
              <a:tblGrid>
                <a:gridCol w="1074753">
                  <a:extLst>
                    <a:ext uri="{9D8B030D-6E8A-4147-A177-3AD203B41FA5}">
                      <a16:colId xmlns:a16="http://schemas.microsoft.com/office/drawing/2014/main" val="403842913"/>
                    </a:ext>
                  </a:extLst>
                </a:gridCol>
                <a:gridCol w="1074753">
                  <a:extLst>
                    <a:ext uri="{9D8B030D-6E8A-4147-A177-3AD203B41FA5}">
                      <a16:colId xmlns:a16="http://schemas.microsoft.com/office/drawing/2014/main" val="2725129546"/>
                    </a:ext>
                  </a:extLst>
                </a:gridCol>
                <a:gridCol w="1074753">
                  <a:extLst>
                    <a:ext uri="{9D8B030D-6E8A-4147-A177-3AD203B41FA5}">
                      <a16:colId xmlns:a16="http://schemas.microsoft.com/office/drawing/2014/main" val="2531632161"/>
                    </a:ext>
                  </a:extLst>
                </a:gridCol>
                <a:gridCol w="1074753">
                  <a:extLst>
                    <a:ext uri="{9D8B030D-6E8A-4147-A177-3AD203B41FA5}">
                      <a16:colId xmlns:a16="http://schemas.microsoft.com/office/drawing/2014/main" val="4151505029"/>
                    </a:ext>
                  </a:extLst>
                </a:gridCol>
                <a:gridCol w="1074753">
                  <a:extLst>
                    <a:ext uri="{9D8B030D-6E8A-4147-A177-3AD203B41FA5}">
                      <a16:colId xmlns:a16="http://schemas.microsoft.com/office/drawing/2014/main" val="3152949740"/>
                    </a:ext>
                  </a:extLst>
                </a:gridCol>
                <a:gridCol w="1074753">
                  <a:extLst>
                    <a:ext uri="{9D8B030D-6E8A-4147-A177-3AD203B41FA5}">
                      <a16:colId xmlns:a16="http://schemas.microsoft.com/office/drawing/2014/main" val="3445019813"/>
                    </a:ext>
                  </a:extLst>
                </a:gridCol>
                <a:gridCol w="1074753">
                  <a:extLst>
                    <a:ext uri="{9D8B030D-6E8A-4147-A177-3AD203B41FA5}">
                      <a16:colId xmlns:a16="http://schemas.microsoft.com/office/drawing/2014/main" val="3553362844"/>
                    </a:ext>
                  </a:extLst>
                </a:gridCol>
                <a:gridCol w="1074753">
                  <a:extLst>
                    <a:ext uri="{9D8B030D-6E8A-4147-A177-3AD203B41FA5}">
                      <a16:colId xmlns:a16="http://schemas.microsoft.com/office/drawing/2014/main" val="161234231"/>
                    </a:ext>
                  </a:extLst>
                </a:gridCol>
                <a:gridCol w="1074753">
                  <a:extLst>
                    <a:ext uri="{9D8B030D-6E8A-4147-A177-3AD203B41FA5}">
                      <a16:colId xmlns:a16="http://schemas.microsoft.com/office/drawing/2014/main" val="1486780217"/>
                    </a:ext>
                  </a:extLst>
                </a:gridCol>
              </a:tblGrid>
              <a:tr h="266624">
                <a:tc>
                  <a:txBody>
                    <a:bodyPr/>
                    <a:lstStyle/>
                    <a:p>
                      <a:pPr algn="ctr" rtl="0" fontAlgn="ctr"/>
                      <a:r>
                        <a:rPr lang="en-US" sz="900" b="0" i="0" u="none" strike="noStrike" dirty="0">
                          <a:solidFill>
                            <a:schemeClr val="bg1"/>
                          </a:solidFill>
                          <a:effectLst/>
                          <a:latin typeface="+mn-lt"/>
                          <a:ea typeface="+mn-ea"/>
                          <a:cs typeface="+mn-ea"/>
                          <a:sym typeface="+mn-lt"/>
                        </a:rPr>
                        <a:t>GMV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sz="900" b="0" i="0" u="none" strike="noStrike" dirty="0">
                          <a:solidFill>
                            <a:schemeClr val="bg1"/>
                          </a:solidFill>
                          <a:effectLst/>
                          <a:latin typeface="+mn-lt"/>
                          <a:ea typeface="+mn-ea"/>
                          <a:cs typeface="+mn-ea"/>
                          <a:sym typeface="+mn-lt"/>
                        </a:rPr>
                        <a:t>NET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sz="900" b="0" i="0" u="none" strike="noStrike" dirty="0">
                          <a:solidFill>
                            <a:schemeClr val="bg1"/>
                          </a:solidFill>
                          <a:effectLst/>
                          <a:latin typeface="+mn-lt"/>
                          <a:ea typeface="+mn-ea"/>
                          <a:cs typeface="+mn-ea"/>
                          <a:sym typeface="+mn-lt"/>
                        </a:rPr>
                        <a:t>UV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BUYERS</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CVR</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ATV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UPT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RRC</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900" b="0" i="0" u="none" strike="noStrike" dirty="0">
                          <a:solidFill>
                            <a:schemeClr val="bg1"/>
                          </a:solidFill>
                          <a:effectLst/>
                          <a:latin typeface="+mn-lt"/>
                          <a:ea typeface="+mn-ea"/>
                          <a:cs typeface="+mn-ea"/>
                          <a:sym typeface="+mn-lt"/>
                        </a:rPr>
                        <a:t>NET MD SHARE</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707931602"/>
                  </a:ext>
                </a:extLst>
              </a:tr>
              <a:tr h="266624">
                <a:tc>
                  <a:txBody>
                    <a:bodyPr/>
                    <a:lstStyle/>
                    <a:p>
                      <a:pPr algn="ctr" rtl="0" fontAlgn="ctr">
                        <a:buNone/>
                      </a:pPr>
                      <a:r>
                        <a:rPr lang="en-US" sz="1000" b="0" i="0" u="none" strike="noStrike" dirty="0">
                          <a:solidFill>
                            <a:schemeClr val="tx1"/>
                          </a:solidFill>
                          <a:effectLst/>
                          <a:latin typeface="+mn-lt"/>
                          <a:ea typeface="+mn-ea"/>
                          <a:cs typeface="+mn-ea"/>
                          <a:sym typeface="+mn-lt"/>
                        </a:rPr>
                        <a:t>44.3M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chemeClr val="tx1"/>
                          </a:solidFill>
                          <a:effectLst/>
                          <a:latin typeface="+mn-lt"/>
                          <a:ea typeface="+mn-ea"/>
                          <a:cs typeface="+mn-ea"/>
                          <a:sym typeface="+mn-lt"/>
                        </a:rPr>
                        <a:t>20.7M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chemeClr val="tx1"/>
                          </a:solidFill>
                          <a:effectLst/>
                          <a:latin typeface="+mn-lt"/>
                          <a:ea typeface="+mn-ea"/>
                          <a:cs typeface="+mn-ea"/>
                          <a:sym typeface="+mn-lt"/>
                        </a:rPr>
                        <a:t>5.1M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11,903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0.24%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3,726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1.3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53%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r>
                        <a:rPr lang="en-US" altLang="zh-CN" sz="900" b="0" i="0" u="none" strike="noStrike"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990528095"/>
                  </a:ext>
                </a:extLst>
              </a:tr>
              <a:tr h="266624">
                <a:tc>
                  <a:txBody>
                    <a:bodyPr/>
                    <a:lstStyle/>
                    <a:p>
                      <a:pPr algn="ctr" rtl="0" fontAlgn="ctr">
                        <a:buNone/>
                      </a:pPr>
                      <a:r>
                        <a:rPr lang="en-US" sz="1000" b="0" i="0" u="none" strike="noStrike" dirty="0">
                          <a:solidFill>
                            <a:schemeClr val="tx1"/>
                          </a:solidFill>
                          <a:effectLst/>
                          <a:latin typeface="+mn-lt"/>
                          <a:ea typeface="+mn-ea"/>
                          <a:cs typeface="+mn-ea"/>
                          <a:sym typeface="+mn-lt"/>
                        </a:rPr>
                        <a:t>37.4M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chemeClr val="tx1"/>
                          </a:solidFill>
                          <a:effectLst/>
                          <a:latin typeface="+mn-lt"/>
                          <a:ea typeface="+mn-ea"/>
                          <a:cs typeface="+mn-ea"/>
                          <a:sym typeface="+mn-lt"/>
                        </a:rPr>
                        <a:t>17.6M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4.2M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8,338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0.20%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4,487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1.6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53%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59%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54374302"/>
                  </a:ext>
                </a:extLst>
              </a:tr>
              <a:tr h="266624">
                <a:tc>
                  <a:txBody>
                    <a:bodyPr/>
                    <a:lstStyle/>
                    <a:p>
                      <a:pPr algn="ctr" rtl="0" fontAlgn="ctr">
                        <a:buNone/>
                      </a:pPr>
                      <a:r>
                        <a:rPr lang="en-US" altLang="zh-CN" sz="1000" b="0" i="0" u="none" strike="noStrike" dirty="0">
                          <a:solidFill>
                            <a:srgbClr val="C00000"/>
                          </a:solidFill>
                          <a:effectLst/>
                          <a:latin typeface="+mn-lt"/>
                          <a:ea typeface="+mn-ea"/>
                          <a:cs typeface="+mn-ea"/>
                          <a:sym typeface="+mn-lt"/>
                        </a:rPr>
                        <a:t>84%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70%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120%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120%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100%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L="0" algn="ctr" defTabSz="914400" rtl="0" eaLnBrk="1" fontAlgn="ctr" latinLnBrk="0" hangingPunct="1"/>
                      <a:r>
                        <a:rPr lang="en-US" sz="900" b="0" i="0" u="none" strike="noStrike" kern="1200"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756292840"/>
                  </a:ext>
                </a:extLst>
              </a:tr>
              <a:tr h="266624">
                <a:tc>
                  <a:txBody>
                    <a:bodyPr/>
                    <a:lstStyle/>
                    <a:p>
                      <a:pPr algn="ctr" rtl="0" fontAlgn="ctr">
                        <a:buNone/>
                      </a:pPr>
                      <a:r>
                        <a:rPr lang="en-US" sz="1000" b="0" i="0" u="none" strike="noStrike" dirty="0">
                          <a:solidFill>
                            <a:schemeClr val="tx1"/>
                          </a:solidFill>
                          <a:effectLst/>
                          <a:latin typeface="+mn-lt"/>
                          <a:ea typeface="+mn-ea"/>
                          <a:cs typeface="+mn-ea"/>
                          <a:sym typeface="+mn-lt"/>
                        </a:rPr>
                        <a:t>47.2M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chemeClr val="tx1"/>
                          </a:solidFill>
                          <a:effectLst/>
                          <a:latin typeface="+mn-lt"/>
                          <a:ea typeface="+mn-ea"/>
                          <a:cs typeface="+mn-ea"/>
                          <a:sym typeface="+mn-lt"/>
                        </a:rPr>
                        <a:t>18.7M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chemeClr val="tx1"/>
                          </a:solidFill>
                          <a:effectLst/>
                          <a:latin typeface="+mn-lt"/>
                          <a:ea typeface="+mn-ea"/>
                          <a:cs typeface="+mn-ea"/>
                          <a:sym typeface="+mn-lt"/>
                        </a:rPr>
                        <a:t>3.3M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11,378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0.34%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4,152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1.6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60%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67%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1937203"/>
                  </a:ext>
                </a:extLst>
              </a:tr>
              <a:tr h="266624">
                <a:tc>
                  <a:txBody>
                    <a:bodyPr/>
                    <a:lstStyle/>
                    <a:p>
                      <a:pPr algn="ctr" rtl="0" fontAlgn="ctr">
                        <a:buNone/>
                      </a:pPr>
                      <a:r>
                        <a:rPr lang="en-US" altLang="zh-CN" sz="1000" b="0" i="0" u="none" strike="noStrike" dirty="0">
                          <a:solidFill>
                            <a:srgbClr val="C00000"/>
                          </a:solidFill>
                          <a:effectLst/>
                          <a:latin typeface="+mn-lt"/>
                          <a:ea typeface="+mn-ea"/>
                          <a:cs typeface="+mn-ea"/>
                          <a:sym typeface="+mn-lt"/>
                        </a:rPr>
                        <a:t>-21%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-43%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-7PP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-8PP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3844283"/>
                  </a:ext>
                </a:extLst>
              </a:tr>
              <a:tr h="266624">
                <a:tc>
                  <a:txBody>
                    <a:bodyPr/>
                    <a:lstStyle/>
                    <a:p>
                      <a:pPr algn="ctr" rtl="0" fontAlgn="ctr">
                        <a:buNone/>
                      </a:pPr>
                      <a:r>
                        <a:rPr lang="en-US" altLang="zh-CN" sz="1000" b="0" i="0" u="none" strike="noStrike" dirty="0">
                          <a:solidFill>
                            <a:srgbClr val="C00000"/>
                          </a:solidFill>
                          <a:effectLst/>
                          <a:latin typeface="+mn-lt"/>
                          <a:ea typeface="+mn-ea"/>
                          <a:cs typeface="+mn-ea"/>
                          <a:sym typeface="+mn-lt"/>
                        </a:rPr>
                        <a:t>-21%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-41%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-8PP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-8PP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845609745"/>
                  </a:ext>
                </a:extLst>
              </a:tr>
              <a:tr h="266624">
                <a:tc>
                  <a:txBody>
                    <a:bodyPr/>
                    <a:lstStyle/>
                    <a:p>
                      <a:pPr algn="ctr" rtl="0" fontAlgn="ctr">
                        <a:buNone/>
                      </a:pPr>
                      <a:r>
                        <a:rPr lang="en-US" altLang="zh-CN" sz="1000" b="0" i="0" u="none" strike="noStrike" dirty="0">
                          <a:solidFill>
                            <a:srgbClr val="C00000"/>
                          </a:solidFill>
                          <a:effectLst/>
                          <a:latin typeface="+mn-lt"/>
                          <a:ea typeface="+mn-ea"/>
                          <a:cs typeface="+mn-ea"/>
                          <a:sym typeface="+mn-lt"/>
                        </a:rPr>
                        <a:t>-22%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+27%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-41%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-7PP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-7PP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448087177"/>
                  </a:ext>
                </a:extLst>
              </a:tr>
            </a:tbl>
          </a:graphicData>
        </a:graphic>
      </p:graphicFrame>
      <p:graphicFrame>
        <p:nvGraphicFramePr>
          <p:cNvPr id="7" name="表格 6">
            <a:extLst>
              <a:ext uri="{FF2B5EF4-FFF2-40B4-BE49-F238E27FC236}">
                <a16:creationId xmlns:a16="http://schemas.microsoft.com/office/drawing/2014/main" id="{18365B85-A4D6-4119-2627-8420F35EC556}"/>
              </a:ext>
            </a:extLst>
          </p:cNvPr>
          <p:cNvGraphicFramePr>
            <a:graphicFrameLocks noGrp="1"/>
          </p:cNvGraphicFramePr>
          <p:nvPr>
            <p:extLst>
              <p:ext uri="{D42A27DB-BD31-4B8C-83A1-F6EECF244321}">
                <p14:modId xmlns:p14="http://schemas.microsoft.com/office/powerpoint/2010/main" val="1239221578"/>
              </p:ext>
            </p:extLst>
          </p:nvPr>
        </p:nvGraphicFramePr>
        <p:xfrm>
          <a:off x="757307" y="1175711"/>
          <a:ext cx="1088325" cy="2132992"/>
        </p:xfrm>
        <a:graphic>
          <a:graphicData uri="http://schemas.openxmlformats.org/drawingml/2006/table">
            <a:tbl>
              <a:tblPr firstRow="1" bandRow="1">
                <a:tableStyleId>{5C22544A-7EE6-4342-B048-85BDC9FD1C3A}</a:tableStyleId>
              </a:tblPr>
              <a:tblGrid>
                <a:gridCol w="1088325">
                  <a:extLst>
                    <a:ext uri="{9D8B030D-6E8A-4147-A177-3AD203B41FA5}">
                      <a16:colId xmlns:a16="http://schemas.microsoft.com/office/drawing/2014/main" val="436065415"/>
                    </a:ext>
                  </a:extLst>
                </a:gridCol>
              </a:tblGrid>
              <a:tr h="266624">
                <a:tc>
                  <a:txBody>
                    <a:bodyPr/>
                    <a:lstStyle/>
                    <a:p>
                      <a:pPr algn="ctr"/>
                      <a:r>
                        <a:rPr lang="en-US" altLang="zh-CN" sz="900" b="0" dirty="0">
                          <a:solidFill>
                            <a:schemeClr val="bg1"/>
                          </a:solidFill>
                          <a:latin typeface="+mn-lt"/>
                          <a:ea typeface="+mn-ea"/>
                          <a:cs typeface="+mn-ea"/>
                          <a:sym typeface="+mn-lt"/>
                        </a:rPr>
                        <a:t>KPI</a:t>
                      </a:r>
                      <a:endParaRPr lang="zh-CN" altLang="en-US" sz="900" b="0" dirty="0">
                        <a:solidFill>
                          <a:schemeClr val="bg1"/>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188542319"/>
                  </a:ext>
                </a:extLst>
              </a:tr>
              <a:tr h="266624">
                <a:tc>
                  <a:txBody>
                    <a:bodyPr/>
                    <a:lstStyle/>
                    <a:p>
                      <a:pPr algn="ctr"/>
                      <a:r>
                        <a:rPr lang="en-US" altLang="zh-CN" sz="900" b="0" dirty="0">
                          <a:solidFill>
                            <a:schemeClr val="tx1">
                              <a:lumMod val="95000"/>
                              <a:lumOff val="5000"/>
                            </a:schemeClr>
                          </a:solidFill>
                          <a:latin typeface="+mn-lt"/>
                          <a:ea typeface="+mn-ea"/>
                          <a:cs typeface="+mn-ea"/>
                          <a:sym typeface="+mn-lt"/>
                        </a:rPr>
                        <a:t>TARGET</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0406472"/>
                  </a:ext>
                </a:extLst>
              </a:tr>
              <a:tr h="266624">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935900105"/>
                  </a:ext>
                </a:extLst>
              </a:tr>
              <a:tr h="266624">
                <a:tc>
                  <a:txBody>
                    <a:bodyPr/>
                    <a:lstStyle/>
                    <a:p>
                      <a:pPr algn="ctr"/>
                      <a:r>
                        <a:rPr lang="en-US" altLang="zh-CN" sz="900" b="0" dirty="0">
                          <a:solidFill>
                            <a:schemeClr val="tx1">
                              <a:lumMod val="95000"/>
                              <a:lumOff val="5000"/>
                            </a:schemeClr>
                          </a:solidFill>
                          <a:latin typeface="+mn-lt"/>
                          <a:ea typeface="+mn-ea"/>
                          <a:cs typeface="+mn-ea"/>
                          <a:sym typeface="+mn-lt"/>
                        </a:rPr>
                        <a:t>ACH%</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034431"/>
                  </a:ext>
                </a:extLst>
              </a:tr>
              <a:tr h="266624">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20898759"/>
                  </a:ext>
                </a:extLst>
              </a:tr>
              <a:tr h="266624">
                <a:tc>
                  <a:txBody>
                    <a:bodyPr/>
                    <a:lstStyle/>
                    <a:p>
                      <a:pPr algn="ctr"/>
                      <a:r>
                        <a:rPr lang="en-US" altLang="zh-CN" sz="900" b="0" dirty="0">
                          <a:latin typeface="+mn-lt"/>
                          <a:ea typeface="+mn-ea"/>
                          <a:cs typeface="+mn-ea"/>
                          <a:sym typeface="+mn-lt"/>
                        </a:rPr>
                        <a:t>YOY</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167430217"/>
                  </a:ext>
                </a:extLst>
              </a:tr>
              <a:tr h="26662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EX FF</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128177776"/>
                  </a:ext>
                </a:extLst>
              </a:tr>
              <a:tr h="26662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EX FF&amp;SC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37842489"/>
                  </a:ext>
                </a:extLst>
              </a:tr>
            </a:tbl>
          </a:graphicData>
        </a:graphic>
      </p:graphicFrame>
      <p:sp>
        <p:nvSpPr>
          <p:cNvPr id="8" name="矩形 7">
            <a:extLst>
              <a:ext uri="{FF2B5EF4-FFF2-40B4-BE49-F238E27FC236}">
                <a16:creationId xmlns:a16="http://schemas.microsoft.com/office/drawing/2014/main" id="{65A2D5A9-FE68-A58E-54DC-7F6E3254C648}"/>
              </a:ext>
            </a:extLst>
          </p:cNvPr>
          <p:cNvSpPr/>
          <p:nvPr/>
        </p:nvSpPr>
        <p:spPr>
          <a:xfrm>
            <a:off x="388505" y="1435897"/>
            <a:ext cx="317876" cy="187280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TOTAL</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sp>
        <p:nvSpPr>
          <p:cNvPr id="2" name="矩形 1">
            <a:extLst>
              <a:ext uri="{FF2B5EF4-FFF2-40B4-BE49-F238E27FC236}">
                <a16:creationId xmlns:a16="http://schemas.microsoft.com/office/drawing/2014/main" id="{AF61F5DA-D3BE-8D8B-F414-75FFD881DE41}"/>
              </a:ext>
            </a:extLst>
          </p:cNvPr>
          <p:cNvSpPr/>
          <p:nvPr/>
        </p:nvSpPr>
        <p:spPr>
          <a:xfrm>
            <a:off x="395759" y="4978304"/>
            <a:ext cx="317876" cy="182879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DTC</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graphicFrame>
        <p:nvGraphicFramePr>
          <p:cNvPr id="9" name="表格 8">
            <a:extLst>
              <a:ext uri="{FF2B5EF4-FFF2-40B4-BE49-F238E27FC236}">
                <a16:creationId xmlns:a16="http://schemas.microsoft.com/office/drawing/2014/main" id="{7ED5EB1C-7228-CAE1-ABCF-54BAD132FEC3}"/>
              </a:ext>
            </a:extLst>
          </p:cNvPr>
          <p:cNvGraphicFramePr>
            <a:graphicFrameLocks noGrp="1"/>
          </p:cNvGraphicFramePr>
          <p:nvPr>
            <p:extLst>
              <p:ext uri="{D42A27DB-BD31-4B8C-83A1-F6EECF244321}">
                <p14:modId xmlns:p14="http://schemas.microsoft.com/office/powerpoint/2010/main" val="3217310113"/>
              </p:ext>
            </p:extLst>
          </p:nvPr>
        </p:nvGraphicFramePr>
        <p:xfrm>
          <a:off x="776162" y="4978304"/>
          <a:ext cx="1088324" cy="1828800"/>
        </p:xfrm>
        <a:graphic>
          <a:graphicData uri="http://schemas.openxmlformats.org/drawingml/2006/table">
            <a:tbl>
              <a:tblPr firstRow="1" bandRow="1">
                <a:tableStyleId>{5C22544A-7EE6-4342-B048-85BDC9FD1C3A}</a:tableStyleId>
              </a:tblPr>
              <a:tblGrid>
                <a:gridCol w="1088324">
                  <a:extLst>
                    <a:ext uri="{9D8B030D-6E8A-4147-A177-3AD203B41FA5}">
                      <a16:colId xmlns:a16="http://schemas.microsoft.com/office/drawing/2014/main" val="436065415"/>
                    </a:ext>
                  </a:extLst>
                </a:gridCol>
              </a:tblGrid>
              <a:tr h="224246">
                <a:tc>
                  <a:txBody>
                    <a:bodyPr/>
                    <a:lstStyle/>
                    <a:p>
                      <a:pPr algn="ctr"/>
                      <a:r>
                        <a:rPr lang="en-US" altLang="zh-CN" sz="900" b="0" dirty="0">
                          <a:solidFill>
                            <a:schemeClr val="tx1">
                              <a:lumMod val="95000"/>
                              <a:lumOff val="5000"/>
                            </a:schemeClr>
                          </a:solidFill>
                          <a:latin typeface="+mn-lt"/>
                          <a:ea typeface="+mn-ea"/>
                          <a:cs typeface="+mn-ea"/>
                          <a:sym typeface="+mn-lt"/>
                        </a:rPr>
                        <a:t>TARGET</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24754538"/>
                  </a:ext>
                </a:extLst>
              </a:tr>
              <a:tr h="224246">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104512109"/>
                  </a:ext>
                </a:extLst>
              </a:tr>
              <a:tr h="224246">
                <a:tc>
                  <a:txBody>
                    <a:bodyPr/>
                    <a:lstStyle/>
                    <a:p>
                      <a:pPr algn="ctr"/>
                      <a:r>
                        <a:rPr lang="en-US" altLang="zh-CN" sz="900" b="0" dirty="0">
                          <a:solidFill>
                            <a:schemeClr val="tx1">
                              <a:lumMod val="95000"/>
                              <a:lumOff val="5000"/>
                            </a:schemeClr>
                          </a:solidFill>
                          <a:latin typeface="+mn-lt"/>
                          <a:ea typeface="+mn-ea"/>
                          <a:cs typeface="+mn-ea"/>
                          <a:sym typeface="+mn-lt"/>
                        </a:rPr>
                        <a:t>ACH%</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935900105"/>
                  </a:ext>
                </a:extLst>
              </a:tr>
              <a:tr h="224246">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720898759"/>
                  </a:ext>
                </a:extLst>
              </a:tr>
              <a:tr h="224246">
                <a:tc>
                  <a:txBody>
                    <a:bodyPr/>
                    <a:lstStyle/>
                    <a:p>
                      <a:pPr algn="ctr"/>
                      <a:r>
                        <a:rPr lang="en-US" altLang="zh-CN" sz="900" b="0" dirty="0">
                          <a:latin typeface="+mn-lt"/>
                          <a:ea typeface="+mn-ea"/>
                          <a:cs typeface="+mn-ea"/>
                          <a:sym typeface="+mn-lt"/>
                        </a:rPr>
                        <a:t>YOY TTL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167430217"/>
                  </a:ext>
                </a:extLst>
              </a:tr>
              <a:tr h="22424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EX FF</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37842489"/>
                  </a:ext>
                </a:extLst>
              </a:tr>
              <a:tr h="22424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SOCIAL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623757417"/>
                  </a:ext>
                </a:extLst>
              </a:tr>
              <a:tr h="22424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12451542"/>
                  </a:ext>
                </a:extLst>
              </a:tr>
            </a:tbl>
          </a:graphicData>
        </a:graphic>
      </p:graphicFrame>
      <p:graphicFrame>
        <p:nvGraphicFramePr>
          <p:cNvPr id="18" name="表格 17">
            <a:extLst>
              <a:ext uri="{FF2B5EF4-FFF2-40B4-BE49-F238E27FC236}">
                <a16:creationId xmlns:a16="http://schemas.microsoft.com/office/drawing/2014/main" id="{F3DDC0A3-8B8A-4101-E1E3-38D2F1F00897}"/>
              </a:ext>
            </a:extLst>
          </p:cNvPr>
          <p:cNvGraphicFramePr>
            <a:graphicFrameLocks noGrp="1"/>
          </p:cNvGraphicFramePr>
          <p:nvPr>
            <p:extLst>
              <p:ext uri="{D42A27DB-BD31-4B8C-83A1-F6EECF244321}">
                <p14:modId xmlns:p14="http://schemas.microsoft.com/office/powerpoint/2010/main" val="2545472013"/>
              </p:ext>
            </p:extLst>
          </p:nvPr>
        </p:nvGraphicFramePr>
        <p:xfrm>
          <a:off x="1960932" y="4978305"/>
          <a:ext cx="9718299" cy="1828792"/>
        </p:xfrm>
        <a:graphic>
          <a:graphicData uri="http://schemas.openxmlformats.org/drawingml/2006/table">
            <a:tbl>
              <a:tblPr firstRow="1" bandRow="1">
                <a:tableStyleId>{5C22544A-7EE6-4342-B048-85BDC9FD1C3A}</a:tableStyleId>
              </a:tblPr>
              <a:tblGrid>
                <a:gridCol w="1079811">
                  <a:extLst>
                    <a:ext uri="{9D8B030D-6E8A-4147-A177-3AD203B41FA5}">
                      <a16:colId xmlns:a16="http://schemas.microsoft.com/office/drawing/2014/main" val="403842913"/>
                    </a:ext>
                  </a:extLst>
                </a:gridCol>
                <a:gridCol w="1079811">
                  <a:extLst>
                    <a:ext uri="{9D8B030D-6E8A-4147-A177-3AD203B41FA5}">
                      <a16:colId xmlns:a16="http://schemas.microsoft.com/office/drawing/2014/main" val="2725129546"/>
                    </a:ext>
                  </a:extLst>
                </a:gridCol>
                <a:gridCol w="1079811">
                  <a:extLst>
                    <a:ext uri="{9D8B030D-6E8A-4147-A177-3AD203B41FA5}">
                      <a16:colId xmlns:a16="http://schemas.microsoft.com/office/drawing/2014/main" val="2531632161"/>
                    </a:ext>
                  </a:extLst>
                </a:gridCol>
                <a:gridCol w="1079811">
                  <a:extLst>
                    <a:ext uri="{9D8B030D-6E8A-4147-A177-3AD203B41FA5}">
                      <a16:colId xmlns:a16="http://schemas.microsoft.com/office/drawing/2014/main" val="4151505029"/>
                    </a:ext>
                  </a:extLst>
                </a:gridCol>
                <a:gridCol w="1079811">
                  <a:extLst>
                    <a:ext uri="{9D8B030D-6E8A-4147-A177-3AD203B41FA5}">
                      <a16:colId xmlns:a16="http://schemas.microsoft.com/office/drawing/2014/main" val="3152949740"/>
                    </a:ext>
                  </a:extLst>
                </a:gridCol>
                <a:gridCol w="1079811">
                  <a:extLst>
                    <a:ext uri="{9D8B030D-6E8A-4147-A177-3AD203B41FA5}">
                      <a16:colId xmlns:a16="http://schemas.microsoft.com/office/drawing/2014/main" val="3445019813"/>
                    </a:ext>
                  </a:extLst>
                </a:gridCol>
                <a:gridCol w="1079811">
                  <a:extLst>
                    <a:ext uri="{9D8B030D-6E8A-4147-A177-3AD203B41FA5}">
                      <a16:colId xmlns:a16="http://schemas.microsoft.com/office/drawing/2014/main" val="3553362844"/>
                    </a:ext>
                  </a:extLst>
                </a:gridCol>
                <a:gridCol w="1079811">
                  <a:extLst>
                    <a:ext uri="{9D8B030D-6E8A-4147-A177-3AD203B41FA5}">
                      <a16:colId xmlns:a16="http://schemas.microsoft.com/office/drawing/2014/main" val="161234231"/>
                    </a:ext>
                  </a:extLst>
                </a:gridCol>
                <a:gridCol w="1079811">
                  <a:extLst>
                    <a:ext uri="{9D8B030D-6E8A-4147-A177-3AD203B41FA5}">
                      <a16:colId xmlns:a16="http://schemas.microsoft.com/office/drawing/2014/main" val="1486780217"/>
                    </a:ext>
                  </a:extLst>
                </a:gridCol>
              </a:tblGrid>
              <a:tr h="228599">
                <a:tc>
                  <a:txBody>
                    <a:bodyPr/>
                    <a:lstStyle/>
                    <a:p>
                      <a:pPr algn="ctr" rtl="0" fontAlgn="ctr">
                        <a:buNone/>
                      </a:pPr>
                      <a:r>
                        <a:rPr lang="en-US" sz="1000" b="0" i="0" u="none" strike="noStrike" dirty="0">
                          <a:solidFill>
                            <a:schemeClr val="tx1"/>
                          </a:solidFill>
                          <a:effectLst/>
                          <a:latin typeface="+mn-lt"/>
                          <a:ea typeface="+mn-ea"/>
                          <a:cs typeface="+mn-ea"/>
                          <a:sym typeface="+mn-lt"/>
                        </a:rPr>
                        <a:t>3.93M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3.69M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195K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1,462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0.75%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2,687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2.3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r>
                        <a:rPr lang="en-US" altLang="zh-CN" sz="900" b="0" i="0" u="none" strike="noStrike"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990528095"/>
                  </a:ext>
                </a:extLst>
              </a:tr>
              <a:tr h="228599">
                <a:tc>
                  <a:txBody>
                    <a:bodyPr/>
                    <a:lstStyle/>
                    <a:p>
                      <a:pPr algn="ctr" rtl="0" fontAlgn="ctr">
                        <a:buNone/>
                      </a:pPr>
                      <a:r>
                        <a:rPr lang="en-US" sz="1000" b="0" i="0" u="none" strike="noStrike" dirty="0">
                          <a:solidFill>
                            <a:schemeClr val="tx1"/>
                          </a:solidFill>
                          <a:effectLst/>
                          <a:latin typeface="+mn-lt"/>
                          <a:ea typeface="+mn-ea"/>
                          <a:cs typeface="+mn-ea"/>
                          <a:sym typeface="+mn-lt"/>
                        </a:rPr>
                        <a:t>3.57M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3.10M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181K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1,103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0.61%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3,238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2.5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13%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64%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193487456"/>
                  </a:ext>
                </a:extLst>
              </a:tr>
              <a:tr h="228599">
                <a:tc>
                  <a:txBody>
                    <a:bodyPr/>
                    <a:lstStyle/>
                    <a:p>
                      <a:pPr algn="ctr" rtl="0" fontAlgn="ctr">
                        <a:buNone/>
                      </a:pPr>
                      <a:r>
                        <a:rPr lang="en-US" altLang="zh-CN" sz="1000" b="0" i="0" u="none" strike="noStrike" dirty="0">
                          <a:solidFill>
                            <a:srgbClr val="C00000"/>
                          </a:solidFill>
                          <a:effectLst/>
                          <a:latin typeface="+mn-lt"/>
                          <a:ea typeface="+mn-ea"/>
                          <a:cs typeface="+mn-ea"/>
                          <a:sym typeface="+mn-lt"/>
                        </a:rPr>
                        <a:t>91%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93%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75%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120%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108%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+7PP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marL="0" algn="ctr" defTabSz="914400" rtl="0" eaLnBrk="1" fontAlgn="ctr" latinLnBrk="0" hangingPunct="1"/>
                      <a:r>
                        <a:rPr lang="en-US" sz="900" b="0" i="0" u="none" strike="noStrike" kern="1200"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54374302"/>
                  </a:ext>
                </a:extLst>
              </a:tr>
              <a:tr h="228599">
                <a:tc>
                  <a:txBody>
                    <a:bodyPr/>
                    <a:lstStyle/>
                    <a:p>
                      <a:pPr algn="ctr" rtl="0" fontAlgn="ctr">
                        <a:buNone/>
                      </a:pPr>
                      <a:r>
                        <a:rPr lang="en-US" sz="1000" b="0" i="0" u="none" strike="noStrike" dirty="0">
                          <a:solidFill>
                            <a:schemeClr val="tx1"/>
                          </a:solidFill>
                          <a:effectLst/>
                          <a:latin typeface="+mn-lt"/>
                          <a:ea typeface="+mn-ea"/>
                          <a:cs typeface="+mn-ea"/>
                          <a:sym typeface="+mn-lt"/>
                        </a:rPr>
                        <a:t>3.87M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chemeClr val="tx1"/>
                          </a:solidFill>
                          <a:effectLst/>
                          <a:latin typeface="+mn-lt"/>
                          <a:ea typeface="+mn-ea"/>
                          <a:cs typeface="+mn-ea"/>
                          <a:sym typeface="+mn-lt"/>
                        </a:rPr>
                        <a:t>3.38M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133K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1,682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1.26%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2,302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2.6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13%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76%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756292840"/>
                  </a:ext>
                </a:extLst>
              </a:tr>
              <a:tr h="228599">
                <a:tc>
                  <a:txBody>
                    <a:bodyPr/>
                    <a:lstStyle/>
                    <a:p>
                      <a:pPr algn="ctr" rtl="0" fontAlgn="ctr">
                        <a:buNone/>
                      </a:pPr>
                      <a:r>
                        <a:rPr lang="en-US" altLang="zh-CN" sz="1000" b="0" i="0" u="none" strike="noStrike" dirty="0">
                          <a:solidFill>
                            <a:srgbClr val="C0000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+36%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-52%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-12PP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1937203"/>
                  </a:ext>
                </a:extLst>
              </a:tr>
              <a:tr h="228599">
                <a:tc>
                  <a:txBody>
                    <a:bodyPr/>
                    <a:lstStyle/>
                    <a:p>
                      <a:pPr algn="ctr" rtl="0" fontAlgn="ctr">
                        <a:buNone/>
                      </a:pPr>
                      <a:r>
                        <a:rPr lang="en-US" altLang="zh-CN" sz="1000" b="0" i="0" u="none" strike="noStrike" dirty="0">
                          <a:solidFill>
                            <a:srgbClr val="00B050"/>
                          </a:solidFill>
                          <a:effectLst/>
                          <a:latin typeface="+mn-lt"/>
                          <a:ea typeface="+mn-ea"/>
                          <a:cs typeface="+mn-ea"/>
                          <a:sym typeface="+mn-lt"/>
                        </a:rPr>
                        <a:t>+18%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+48%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0PP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-13PP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3844283"/>
                  </a:ext>
                </a:extLst>
              </a:tr>
              <a:tr h="228599">
                <a:tc>
                  <a:txBody>
                    <a:bodyPr/>
                    <a:lstStyle/>
                    <a:p>
                      <a:pPr algn="ctr" rtl="0" fontAlgn="ctr">
                        <a:buNone/>
                      </a:pPr>
                      <a:r>
                        <a:rPr lang="en-US" altLang="zh-CN" sz="1000" b="0" i="0" u="none" strike="noStrike" dirty="0">
                          <a:solidFill>
                            <a:srgbClr val="00B050"/>
                          </a:solidFill>
                          <a:effectLst/>
                          <a:latin typeface="+mn-lt"/>
                          <a:ea typeface="+mn-ea"/>
                          <a:cs typeface="+mn-ea"/>
                          <a:sym typeface="+mn-lt"/>
                        </a:rPr>
                        <a:t>+44%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+35%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+198%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-66%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+44%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+6PP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-17PP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845609745"/>
                  </a:ext>
                </a:extLst>
              </a:tr>
              <a:tr h="228599">
                <a:tc>
                  <a:txBody>
                    <a:bodyPr/>
                    <a:lstStyle/>
                    <a:p>
                      <a:pPr algn="ctr" rtl="0" fontAlgn="ctr">
                        <a:buNone/>
                      </a:pPr>
                      <a:r>
                        <a:rPr lang="en-US" altLang="zh-CN" sz="1000" b="0" i="0" u="none" strike="noStrike" dirty="0">
                          <a:solidFill>
                            <a:schemeClr val="tx1"/>
                          </a:solidFill>
                          <a:effectLst/>
                          <a:latin typeface="+mn-lt"/>
                          <a:ea typeface="+mn-ea"/>
                          <a:cs typeface="+mn-ea"/>
                          <a:sym typeface="+mn-lt"/>
                        </a:rPr>
                        <a:t>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+36%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-11PP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448087177"/>
                  </a:ext>
                </a:extLst>
              </a:tr>
            </a:tbl>
          </a:graphicData>
        </a:graphic>
      </p:graphicFrame>
    </p:spTree>
    <p:custDataLst>
      <p:tags r:id="rId1"/>
    </p:custDataLst>
    <p:extLst>
      <p:ext uri="{BB962C8B-B14F-4D97-AF65-F5344CB8AC3E}">
        <p14:creationId xmlns:p14="http://schemas.microsoft.com/office/powerpoint/2010/main" val="1311937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7EBEF7-38B9-75C9-6A5E-0D2BE3A378F1}"/>
            </a:ext>
          </a:extLst>
        </p:cNvPr>
        <p:cNvGrpSpPr/>
        <p:nvPr/>
      </p:nvGrpSpPr>
      <p:grpSpPr>
        <a:xfrm>
          <a:off x="0" y="0"/>
          <a:ext cx="0" cy="0"/>
          <a:chOff x="0" y="0"/>
          <a:chExt cx="0" cy="0"/>
        </a:xfrm>
      </p:grpSpPr>
      <p:graphicFrame>
        <p:nvGraphicFramePr>
          <p:cNvPr id="5" name="对象 4" hidden="1">
            <a:extLst>
              <a:ext uri="{FF2B5EF4-FFF2-40B4-BE49-F238E27FC236}">
                <a16:creationId xmlns:a16="http://schemas.microsoft.com/office/drawing/2014/main" id="{BCEF4DBB-1588-B7A7-9EDC-84BE2C34B22C}"/>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5" imgW="421" imgH="423" progId="TCLayout.ActiveDocument.1">
                  <p:embed/>
                </p:oleObj>
              </mc:Choice>
              <mc:Fallback>
                <p:oleObj name="think-cell 幻灯片" r:id="rId5" imgW="421" imgH="423" progId="TCLayout.ActiveDocument.1">
                  <p:embed/>
                  <p:pic>
                    <p:nvPicPr>
                      <p:cNvPr id="5" name="对象 4" hidden="1">
                        <a:extLst>
                          <a:ext uri="{FF2B5EF4-FFF2-40B4-BE49-F238E27FC236}">
                            <a16:creationId xmlns:a16="http://schemas.microsoft.com/office/drawing/2014/main" id="{BCEF4DBB-1588-B7A7-9EDC-84BE2C34B22C}"/>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标题 2">
            <a:extLst>
              <a:ext uri="{FF2B5EF4-FFF2-40B4-BE49-F238E27FC236}">
                <a16:creationId xmlns:a16="http://schemas.microsoft.com/office/drawing/2014/main" id="{B045AA52-706A-1A5D-EDC7-CB71AEDC0099}"/>
              </a:ext>
            </a:extLst>
          </p:cNvPr>
          <p:cNvSpPr>
            <a:spLocks noGrp="1"/>
          </p:cNvSpPr>
          <p:nvPr>
            <p:ph type="title"/>
          </p:nvPr>
        </p:nvSpPr>
        <p:spPr>
          <a:xfrm>
            <a:off x="334963" y="224660"/>
            <a:ext cx="11522074" cy="307777"/>
          </a:xfrm>
        </p:spPr>
        <p:txBody>
          <a:bodyPr vert="horz" anchor="t"/>
          <a:lstStyle/>
          <a:p>
            <a:r>
              <a:rPr lang="en-US" altLang="zh-CN" sz="2000" b="1" dirty="0">
                <a:latin typeface="+mn-lt"/>
                <a:ea typeface="+mn-ea"/>
                <a:cs typeface="+mn-ea"/>
                <a:sym typeface="+mn-lt"/>
              </a:rPr>
              <a:t>BU26 YTD DTC SALES REVIEW</a:t>
            </a:r>
            <a:endParaRPr lang="zh-CN" altLang="en-US" sz="2000" b="1" kern="0" spc="20" dirty="0">
              <a:solidFill>
                <a:srgbClr val="00A2FF">
                  <a:lumMod val="60000"/>
                  <a:lumOff val="40000"/>
                </a:srgbClr>
              </a:solidFill>
              <a:latin typeface="+mn-lt"/>
              <a:ea typeface="+mn-ea"/>
              <a:cs typeface="+mn-ea"/>
              <a:sym typeface="+mn-lt"/>
            </a:endParaRPr>
          </a:p>
        </p:txBody>
      </p:sp>
      <p:cxnSp>
        <p:nvCxnSpPr>
          <p:cNvPr id="83" name="直接连接符 82">
            <a:extLst>
              <a:ext uri="{FF2B5EF4-FFF2-40B4-BE49-F238E27FC236}">
                <a16:creationId xmlns:a16="http://schemas.microsoft.com/office/drawing/2014/main" id="{1C5C4502-9927-4A5C-56C2-691EC6F6C295}"/>
              </a:ext>
            </a:extLst>
          </p:cNvPr>
          <p:cNvCxnSpPr>
            <a:cxnSpLocks/>
          </p:cNvCxnSpPr>
          <p:nvPr/>
        </p:nvCxnSpPr>
        <p:spPr>
          <a:xfrm>
            <a:off x="1909822" y="679713"/>
            <a:ext cx="0" cy="614785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6" name="直接连接符 15">
            <a:extLst>
              <a:ext uri="{FF2B5EF4-FFF2-40B4-BE49-F238E27FC236}">
                <a16:creationId xmlns:a16="http://schemas.microsoft.com/office/drawing/2014/main" id="{A831F728-63CF-BCC9-0985-0737A64A18BC}"/>
              </a:ext>
            </a:extLst>
          </p:cNvPr>
          <p:cNvCxnSpPr>
            <a:cxnSpLocks/>
          </p:cNvCxnSpPr>
          <p:nvPr/>
        </p:nvCxnSpPr>
        <p:spPr>
          <a:xfrm>
            <a:off x="376426" y="3174630"/>
            <a:ext cx="11302802" cy="0"/>
          </a:xfrm>
          <a:prstGeom prst="line">
            <a:avLst/>
          </a:prstGeom>
          <a:ln w="19050"/>
        </p:spPr>
        <p:style>
          <a:lnRef idx="1">
            <a:schemeClr val="dk1"/>
          </a:lnRef>
          <a:fillRef idx="0">
            <a:schemeClr val="dk1"/>
          </a:fillRef>
          <a:effectRef idx="0">
            <a:schemeClr val="dk1"/>
          </a:effectRef>
          <a:fontRef idx="minor">
            <a:schemeClr val="tx1"/>
          </a:fontRef>
        </p:style>
      </p:cxnSp>
      <p:graphicFrame>
        <p:nvGraphicFramePr>
          <p:cNvPr id="48" name="表格 47">
            <a:extLst>
              <a:ext uri="{FF2B5EF4-FFF2-40B4-BE49-F238E27FC236}">
                <a16:creationId xmlns:a16="http://schemas.microsoft.com/office/drawing/2014/main" id="{54CB14EE-77CB-1911-213F-F6ACB17EDD2A}"/>
              </a:ext>
            </a:extLst>
          </p:cNvPr>
          <p:cNvGraphicFramePr>
            <a:graphicFrameLocks noGrp="1"/>
          </p:cNvGraphicFramePr>
          <p:nvPr>
            <p:extLst>
              <p:ext uri="{D42A27DB-BD31-4B8C-83A1-F6EECF244321}">
                <p14:modId xmlns:p14="http://schemas.microsoft.com/office/powerpoint/2010/main" val="2362362889"/>
              </p:ext>
            </p:extLst>
          </p:nvPr>
        </p:nvGraphicFramePr>
        <p:xfrm>
          <a:off x="1985193" y="3247601"/>
          <a:ext cx="9691632" cy="1600189"/>
        </p:xfrm>
        <a:graphic>
          <a:graphicData uri="http://schemas.openxmlformats.org/drawingml/2006/table">
            <a:tbl>
              <a:tblPr firstRow="1" bandRow="1">
                <a:tableStyleId>{5C22544A-7EE6-4342-B048-85BDC9FD1C3A}</a:tableStyleId>
              </a:tblPr>
              <a:tblGrid>
                <a:gridCol w="1076848">
                  <a:extLst>
                    <a:ext uri="{9D8B030D-6E8A-4147-A177-3AD203B41FA5}">
                      <a16:colId xmlns:a16="http://schemas.microsoft.com/office/drawing/2014/main" val="403842913"/>
                    </a:ext>
                  </a:extLst>
                </a:gridCol>
                <a:gridCol w="1076848">
                  <a:extLst>
                    <a:ext uri="{9D8B030D-6E8A-4147-A177-3AD203B41FA5}">
                      <a16:colId xmlns:a16="http://schemas.microsoft.com/office/drawing/2014/main" val="2725129546"/>
                    </a:ext>
                  </a:extLst>
                </a:gridCol>
                <a:gridCol w="1076848">
                  <a:extLst>
                    <a:ext uri="{9D8B030D-6E8A-4147-A177-3AD203B41FA5}">
                      <a16:colId xmlns:a16="http://schemas.microsoft.com/office/drawing/2014/main" val="2531632161"/>
                    </a:ext>
                  </a:extLst>
                </a:gridCol>
                <a:gridCol w="1076848">
                  <a:extLst>
                    <a:ext uri="{9D8B030D-6E8A-4147-A177-3AD203B41FA5}">
                      <a16:colId xmlns:a16="http://schemas.microsoft.com/office/drawing/2014/main" val="4151505029"/>
                    </a:ext>
                  </a:extLst>
                </a:gridCol>
                <a:gridCol w="1076848">
                  <a:extLst>
                    <a:ext uri="{9D8B030D-6E8A-4147-A177-3AD203B41FA5}">
                      <a16:colId xmlns:a16="http://schemas.microsoft.com/office/drawing/2014/main" val="3152949740"/>
                    </a:ext>
                  </a:extLst>
                </a:gridCol>
                <a:gridCol w="1076848">
                  <a:extLst>
                    <a:ext uri="{9D8B030D-6E8A-4147-A177-3AD203B41FA5}">
                      <a16:colId xmlns:a16="http://schemas.microsoft.com/office/drawing/2014/main" val="3445019813"/>
                    </a:ext>
                  </a:extLst>
                </a:gridCol>
                <a:gridCol w="1076848">
                  <a:extLst>
                    <a:ext uri="{9D8B030D-6E8A-4147-A177-3AD203B41FA5}">
                      <a16:colId xmlns:a16="http://schemas.microsoft.com/office/drawing/2014/main" val="3553362844"/>
                    </a:ext>
                  </a:extLst>
                </a:gridCol>
                <a:gridCol w="1076848">
                  <a:extLst>
                    <a:ext uri="{9D8B030D-6E8A-4147-A177-3AD203B41FA5}">
                      <a16:colId xmlns:a16="http://schemas.microsoft.com/office/drawing/2014/main" val="161234231"/>
                    </a:ext>
                  </a:extLst>
                </a:gridCol>
                <a:gridCol w="1076848">
                  <a:extLst>
                    <a:ext uri="{9D8B030D-6E8A-4147-A177-3AD203B41FA5}">
                      <a16:colId xmlns:a16="http://schemas.microsoft.com/office/drawing/2014/main" val="1486780217"/>
                    </a:ext>
                  </a:extLst>
                </a:gridCol>
              </a:tblGrid>
              <a:tr h="218731">
                <a:tc>
                  <a:txBody>
                    <a:bodyPr/>
                    <a:lstStyle/>
                    <a:p>
                      <a:pPr algn="ctr" rtl="0" fontAlgn="ctr">
                        <a:buNone/>
                      </a:pPr>
                      <a:r>
                        <a:rPr lang="en-US" sz="1000" b="0" i="0" u="none" strike="noStrike" dirty="0">
                          <a:solidFill>
                            <a:srgbClr val="000000"/>
                          </a:solidFill>
                          <a:effectLst/>
                          <a:latin typeface="+mn-lt"/>
                          <a:ea typeface="+mn-ea"/>
                          <a:cs typeface="+mn-ea"/>
                          <a:sym typeface="+mn-lt"/>
                        </a:rPr>
                        <a:t>463.5K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344.5K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127.7K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73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0.06%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6,349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26%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159358892"/>
                  </a:ext>
                </a:extLst>
              </a:tr>
              <a:tr h="230243">
                <a:tc>
                  <a:txBody>
                    <a:bodyPr/>
                    <a:lstStyle/>
                    <a:p>
                      <a:pPr algn="ctr" rtl="0" fontAlgn="ctr">
                        <a:buNone/>
                      </a:pPr>
                      <a:r>
                        <a:rPr lang="en-US" sz="1000" b="0" i="0" u="none" strike="noStrike">
                          <a:solidFill>
                            <a:srgbClr val="000000"/>
                          </a:solidFill>
                          <a:effectLst/>
                          <a:latin typeface="+mn-lt"/>
                          <a:ea typeface="+mn-ea"/>
                          <a:cs typeface="+mn-ea"/>
                          <a:sym typeface="+mn-lt"/>
                        </a:rPr>
                        <a:t>334.9K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283.9K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65.6K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57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0.09%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5,875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a:solidFill>
                            <a:srgbClr val="000000"/>
                          </a:solidFill>
                          <a:effectLst/>
                          <a:latin typeface="+mn-lt"/>
                          <a:ea typeface="+mn-ea"/>
                          <a:cs typeface="+mn-ea"/>
                          <a:sym typeface="+mn-lt"/>
                        </a:rPr>
                        <a:t>34%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00401201"/>
                  </a:ext>
                </a:extLst>
              </a:tr>
              <a:tr h="230243">
                <a:tc>
                  <a:txBody>
                    <a:bodyPr/>
                    <a:lstStyle/>
                    <a:p>
                      <a:pPr algn="ctr" rtl="0" fontAlgn="ctr">
                        <a:buNone/>
                      </a:pPr>
                      <a:r>
                        <a:rPr lang="en-US" altLang="zh-CN" sz="1000" b="0" i="0" u="none" strike="noStrike" dirty="0">
                          <a:solidFill>
                            <a:srgbClr val="00B050"/>
                          </a:solidFill>
                          <a:effectLst/>
                          <a:latin typeface="+mn-lt"/>
                          <a:ea typeface="+mn-ea"/>
                          <a:cs typeface="+mn-ea"/>
                          <a:sym typeface="+mn-lt"/>
                        </a:rPr>
                        <a:t>+38%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+21%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+95%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+10PP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-26PP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3844283"/>
                  </a:ext>
                </a:extLst>
              </a:tr>
              <a:tr h="230243">
                <a:tc>
                  <a:txBody>
                    <a:bodyPr/>
                    <a:lstStyle/>
                    <a:p>
                      <a:pPr algn="ctr" rtl="0" fontAlgn="ctr">
                        <a:buNone/>
                      </a:pPr>
                      <a:r>
                        <a:rPr lang="en-US" sz="1000" b="0" i="0" u="none" strike="noStrike" dirty="0">
                          <a:solidFill>
                            <a:srgbClr val="000000"/>
                          </a:solidFill>
                          <a:effectLst/>
                          <a:latin typeface="+mn-lt"/>
                          <a:ea typeface="+mn-ea"/>
                          <a:cs typeface="+mn-ea"/>
                          <a:sym typeface="+mn-lt"/>
                        </a:rPr>
                        <a:t>106.5K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80.0K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58,351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0.03%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6,265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12274722"/>
                  </a:ext>
                </a:extLst>
              </a:tr>
              <a:tr h="230243">
                <a:tc>
                  <a:txBody>
                    <a:bodyPr/>
                    <a:lstStyle/>
                    <a:p>
                      <a:pPr algn="ctr" rtl="0" fontAlgn="ctr">
                        <a:buNone/>
                      </a:pPr>
                      <a:r>
                        <a:rPr lang="en-US" sz="1000" b="0" i="0" u="none" strike="noStrike" dirty="0">
                          <a:solidFill>
                            <a:srgbClr val="000000"/>
                          </a:solidFill>
                          <a:effectLst/>
                          <a:latin typeface="+mn-lt"/>
                          <a:ea typeface="+mn-ea"/>
                          <a:cs typeface="+mn-ea"/>
                          <a:sym typeface="+mn-lt"/>
                        </a:rPr>
                        <a:t>14.6K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14.6K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60.00%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2,439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100%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95208459"/>
                  </a:ext>
                </a:extLst>
              </a:tr>
              <a:tr h="230243">
                <a:tc>
                  <a:txBody>
                    <a:bodyPr/>
                    <a:lstStyle/>
                    <a:p>
                      <a:pPr algn="ctr" rtl="0" fontAlgn="ctr">
                        <a:buNone/>
                      </a:pPr>
                      <a:r>
                        <a:rPr lang="en-US" sz="1000" b="0" i="0" u="none" strike="noStrike" dirty="0">
                          <a:solidFill>
                            <a:srgbClr val="000000"/>
                          </a:solidFill>
                          <a:effectLst/>
                          <a:latin typeface="+mn-lt"/>
                          <a:ea typeface="+mn-ea"/>
                          <a:cs typeface="+mn-ea"/>
                          <a:sym typeface="+mn-lt"/>
                        </a:rPr>
                        <a:t>342.4K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249.9K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69,331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0.07%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6,847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205367791"/>
                  </a:ext>
                </a:extLst>
              </a:tr>
              <a:tr h="230243">
                <a:tc>
                  <a:txBody>
                    <a:bodyPr/>
                    <a:lstStyle/>
                    <a:p>
                      <a:pPr algn="ctr" rtl="0" fontAlgn="ctr">
                        <a:buNone/>
                      </a:pPr>
                      <a:r>
                        <a:rPr lang="en-US" altLang="zh-CN" sz="1000" b="0" i="0" u="none" strike="noStrike" dirty="0">
                          <a:solidFill>
                            <a:srgbClr val="00B050"/>
                          </a:solidFill>
                          <a:effectLst/>
                          <a:latin typeface="+mn-lt"/>
                          <a:ea typeface="+mn-ea"/>
                          <a:cs typeface="+mn-ea"/>
                          <a:sym typeface="+mn-lt"/>
                        </a:rPr>
                        <a:t>+27%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+31%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+12PP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-18PP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320826637"/>
                  </a:ext>
                </a:extLst>
              </a:tr>
            </a:tbl>
          </a:graphicData>
        </a:graphic>
      </p:graphicFrame>
      <p:graphicFrame>
        <p:nvGraphicFramePr>
          <p:cNvPr id="49" name="表格 48">
            <a:extLst>
              <a:ext uri="{FF2B5EF4-FFF2-40B4-BE49-F238E27FC236}">
                <a16:creationId xmlns:a16="http://schemas.microsoft.com/office/drawing/2014/main" id="{9ADAC06C-AB36-7D3F-A9CE-210A7F41274E}"/>
              </a:ext>
            </a:extLst>
          </p:cNvPr>
          <p:cNvGraphicFramePr>
            <a:graphicFrameLocks noGrp="1"/>
          </p:cNvGraphicFramePr>
          <p:nvPr>
            <p:extLst>
              <p:ext uri="{D42A27DB-BD31-4B8C-83A1-F6EECF244321}">
                <p14:modId xmlns:p14="http://schemas.microsoft.com/office/powerpoint/2010/main" val="3125948217"/>
              </p:ext>
            </p:extLst>
          </p:nvPr>
        </p:nvGraphicFramePr>
        <p:xfrm>
          <a:off x="785645" y="3247600"/>
          <a:ext cx="1066762" cy="1600200"/>
        </p:xfrm>
        <a:graphic>
          <a:graphicData uri="http://schemas.openxmlformats.org/drawingml/2006/table">
            <a:tbl>
              <a:tblPr firstRow="1" bandRow="1">
                <a:tableStyleId>{5C22544A-7EE6-4342-B048-85BDC9FD1C3A}</a:tableStyleId>
              </a:tblPr>
              <a:tblGrid>
                <a:gridCol w="1066762">
                  <a:extLst>
                    <a:ext uri="{9D8B030D-6E8A-4147-A177-3AD203B41FA5}">
                      <a16:colId xmlns:a16="http://schemas.microsoft.com/office/drawing/2014/main" val="436065415"/>
                    </a:ext>
                  </a:extLst>
                </a:gridCol>
              </a:tblGrid>
              <a:tr h="228598">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299528949"/>
                  </a:ext>
                </a:extLst>
              </a:tr>
              <a:tr h="228598">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20898759"/>
                  </a:ext>
                </a:extLst>
              </a:tr>
              <a:tr h="228598">
                <a:tc>
                  <a:txBody>
                    <a:bodyPr/>
                    <a:lstStyle/>
                    <a:p>
                      <a:pPr algn="ctr"/>
                      <a:r>
                        <a:rPr lang="en-US" altLang="zh-CN" sz="900" b="0" dirty="0">
                          <a:latin typeface="+mn-lt"/>
                          <a:ea typeface="+mn-ea"/>
                          <a:cs typeface="+mn-ea"/>
                          <a:sym typeface="+mn-lt"/>
                        </a:rPr>
                        <a:t>YOY TTL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167430217"/>
                  </a:ext>
                </a:extLst>
              </a:tr>
              <a:tr h="22859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SOCIAL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997221442"/>
                  </a:ext>
                </a:extLst>
              </a:tr>
              <a:tr h="22859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FF</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171794722"/>
                  </a:ext>
                </a:extLst>
              </a:tr>
              <a:tr h="22859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881628532"/>
                  </a:ext>
                </a:extLst>
              </a:tr>
              <a:tr h="22859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349221296"/>
                  </a:ext>
                </a:extLst>
              </a:tr>
            </a:tbl>
          </a:graphicData>
        </a:graphic>
      </p:graphicFrame>
      <p:sp>
        <p:nvSpPr>
          <p:cNvPr id="50" name="矩形 49">
            <a:extLst>
              <a:ext uri="{FF2B5EF4-FFF2-40B4-BE49-F238E27FC236}">
                <a16:creationId xmlns:a16="http://schemas.microsoft.com/office/drawing/2014/main" id="{D130E89A-DA76-808E-CE4F-649929E0E3AD}"/>
              </a:ext>
            </a:extLst>
          </p:cNvPr>
          <p:cNvSpPr/>
          <p:nvPr/>
        </p:nvSpPr>
        <p:spPr>
          <a:xfrm>
            <a:off x="388561" y="3247599"/>
            <a:ext cx="317876" cy="16002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OFS</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cxnSp>
        <p:nvCxnSpPr>
          <p:cNvPr id="51" name="直接连接符 50">
            <a:extLst>
              <a:ext uri="{FF2B5EF4-FFF2-40B4-BE49-F238E27FC236}">
                <a16:creationId xmlns:a16="http://schemas.microsoft.com/office/drawing/2014/main" id="{27535091-F98D-80C2-E335-E5E8DAD3D513}"/>
              </a:ext>
            </a:extLst>
          </p:cNvPr>
          <p:cNvCxnSpPr>
            <a:cxnSpLocks/>
          </p:cNvCxnSpPr>
          <p:nvPr/>
        </p:nvCxnSpPr>
        <p:spPr>
          <a:xfrm>
            <a:off x="394898" y="4953347"/>
            <a:ext cx="11281544" cy="0"/>
          </a:xfrm>
          <a:prstGeom prst="line">
            <a:avLst/>
          </a:prstGeom>
          <a:ln w="19050"/>
        </p:spPr>
        <p:style>
          <a:lnRef idx="1">
            <a:schemeClr val="dk1"/>
          </a:lnRef>
          <a:fillRef idx="0">
            <a:schemeClr val="dk1"/>
          </a:fillRef>
          <a:effectRef idx="0">
            <a:schemeClr val="dk1"/>
          </a:effectRef>
          <a:fontRef idx="minor">
            <a:schemeClr val="tx1"/>
          </a:fontRef>
        </p:style>
      </p:cxnSp>
      <p:graphicFrame>
        <p:nvGraphicFramePr>
          <p:cNvPr id="6" name="表格 5">
            <a:extLst>
              <a:ext uri="{FF2B5EF4-FFF2-40B4-BE49-F238E27FC236}">
                <a16:creationId xmlns:a16="http://schemas.microsoft.com/office/drawing/2014/main" id="{F3DDC0A3-8B8A-4101-E1E3-38D2F1F00897}"/>
              </a:ext>
            </a:extLst>
          </p:cNvPr>
          <p:cNvGraphicFramePr>
            <a:graphicFrameLocks noGrp="1"/>
          </p:cNvGraphicFramePr>
          <p:nvPr>
            <p:extLst>
              <p:ext uri="{D42A27DB-BD31-4B8C-83A1-F6EECF244321}">
                <p14:modId xmlns:p14="http://schemas.microsoft.com/office/powerpoint/2010/main" val="1208219713"/>
              </p:ext>
            </p:extLst>
          </p:nvPr>
        </p:nvGraphicFramePr>
        <p:xfrm>
          <a:off x="1985193" y="674951"/>
          <a:ext cx="9672777" cy="2398725"/>
        </p:xfrm>
        <a:graphic>
          <a:graphicData uri="http://schemas.openxmlformats.org/drawingml/2006/table">
            <a:tbl>
              <a:tblPr firstRow="1" bandRow="1">
                <a:tableStyleId>{5C22544A-7EE6-4342-B048-85BDC9FD1C3A}</a:tableStyleId>
              </a:tblPr>
              <a:tblGrid>
                <a:gridCol w="1074753">
                  <a:extLst>
                    <a:ext uri="{9D8B030D-6E8A-4147-A177-3AD203B41FA5}">
                      <a16:colId xmlns:a16="http://schemas.microsoft.com/office/drawing/2014/main" val="403842913"/>
                    </a:ext>
                  </a:extLst>
                </a:gridCol>
                <a:gridCol w="1074753">
                  <a:extLst>
                    <a:ext uri="{9D8B030D-6E8A-4147-A177-3AD203B41FA5}">
                      <a16:colId xmlns:a16="http://schemas.microsoft.com/office/drawing/2014/main" val="2725129546"/>
                    </a:ext>
                  </a:extLst>
                </a:gridCol>
                <a:gridCol w="1074753">
                  <a:extLst>
                    <a:ext uri="{9D8B030D-6E8A-4147-A177-3AD203B41FA5}">
                      <a16:colId xmlns:a16="http://schemas.microsoft.com/office/drawing/2014/main" val="2531632161"/>
                    </a:ext>
                  </a:extLst>
                </a:gridCol>
                <a:gridCol w="1074753">
                  <a:extLst>
                    <a:ext uri="{9D8B030D-6E8A-4147-A177-3AD203B41FA5}">
                      <a16:colId xmlns:a16="http://schemas.microsoft.com/office/drawing/2014/main" val="4151505029"/>
                    </a:ext>
                  </a:extLst>
                </a:gridCol>
                <a:gridCol w="1074753">
                  <a:extLst>
                    <a:ext uri="{9D8B030D-6E8A-4147-A177-3AD203B41FA5}">
                      <a16:colId xmlns:a16="http://schemas.microsoft.com/office/drawing/2014/main" val="3152949740"/>
                    </a:ext>
                  </a:extLst>
                </a:gridCol>
                <a:gridCol w="1074753">
                  <a:extLst>
                    <a:ext uri="{9D8B030D-6E8A-4147-A177-3AD203B41FA5}">
                      <a16:colId xmlns:a16="http://schemas.microsoft.com/office/drawing/2014/main" val="3445019813"/>
                    </a:ext>
                  </a:extLst>
                </a:gridCol>
                <a:gridCol w="1074753">
                  <a:extLst>
                    <a:ext uri="{9D8B030D-6E8A-4147-A177-3AD203B41FA5}">
                      <a16:colId xmlns:a16="http://schemas.microsoft.com/office/drawing/2014/main" val="3553362844"/>
                    </a:ext>
                  </a:extLst>
                </a:gridCol>
                <a:gridCol w="1074753">
                  <a:extLst>
                    <a:ext uri="{9D8B030D-6E8A-4147-A177-3AD203B41FA5}">
                      <a16:colId xmlns:a16="http://schemas.microsoft.com/office/drawing/2014/main" val="161234231"/>
                    </a:ext>
                  </a:extLst>
                </a:gridCol>
                <a:gridCol w="1074753">
                  <a:extLst>
                    <a:ext uri="{9D8B030D-6E8A-4147-A177-3AD203B41FA5}">
                      <a16:colId xmlns:a16="http://schemas.microsoft.com/office/drawing/2014/main" val="1486780217"/>
                    </a:ext>
                  </a:extLst>
                </a:gridCol>
              </a:tblGrid>
              <a:tr h="266525">
                <a:tc>
                  <a:txBody>
                    <a:bodyPr/>
                    <a:lstStyle/>
                    <a:p>
                      <a:pPr algn="ctr" rtl="0" fontAlgn="ctr"/>
                      <a:r>
                        <a:rPr lang="en-US" sz="900" b="0" i="0" u="none" strike="noStrike" dirty="0">
                          <a:solidFill>
                            <a:schemeClr val="bg1"/>
                          </a:solidFill>
                          <a:effectLst/>
                          <a:latin typeface="+mn-lt"/>
                          <a:ea typeface="+mn-ea"/>
                          <a:cs typeface="+mn-ea"/>
                          <a:sym typeface="+mn-lt"/>
                        </a:rPr>
                        <a:t>GMV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sz="900" b="0" i="0" u="none" strike="noStrike" dirty="0">
                          <a:solidFill>
                            <a:schemeClr val="bg1"/>
                          </a:solidFill>
                          <a:effectLst/>
                          <a:latin typeface="+mn-lt"/>
                          <a:ea typeface="+mn-ea"/>
                          <a:cs typeface="+mn-ea"/>
                          <a:sym typeface="+mn-lt"/>
                        </a:rPr>
                        <a:t>NET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sz="900" b="0" i="0" u="none" strike="noStrike" dirty="0">
                          <a:solidFill>
                            <a:schemeClr val="bg1"/>
                          </a:solidFill>
                          <a:effectLst/>
                          <a:latin typeface="+mn-lt"/>
                          <a:ea typeface="+mn-ea"/>
                          <a:cs typeface="+mn-ea"/>
                          <a:sym typeface="+mn-lt"/>
                        </a:rPr>
                        <a:t>UV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BUYERS</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CVR</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ATV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UPT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RRC</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900" b="0" i="0" u="none" strike="noStrike" dirty="0">
                          <a:solidFill>
                            <a:schemeClr val="bg1"/>
                          </a:solidFill>
                          <a:effectLst/>
                          <a:latin typeface="+mn-lt"/>
                          <a:ea typeface="+mn-ea"/>
                          <a:cs typeface="+mn-ea"/>
                          <a:sym typeface="+mn-lt"/>
                        </a:rPr>
                        <a:t>NET MD SHARE</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707931602"/>
                  </a:ext>
                </a:extLst>
              </a:tr>
              <a:tr h="266525">
                <a:tc>
                  <a:txBody>
                    <a:bodyPr/>
                    <a:lstStyle/>
                    <a:p>
                      <a:pPr algn="ctr" rtl="0" fontAlgn="ctr">
                        <a:buNone/>
                      </a:pPr>
                      <a:r>
                        <a:rPr lang="en-US" sz="1000" b="0" i="0" u="none" strike="noStrike" dirty="0">
                          <a:solidFill>
                            <a:schemeClr val="tx1"/>
                          </a:solidFill>
                          <a:effectLst/>
                          <a:latin typeface="+mn-lt"/>
                          <a:ea typeface="+mn-ea"/>
                          <a:cs typeface="+mn-ea"/>
                          <a:sym typeface="+mn-lt"/>
                        </a:rPr>
                        <a:t>3.93M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3.69M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195K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1,462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0.75%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2,687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2.3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r>
                        <a:rPr lang="en-US" altLang="zh-CN" sz="900" b="0" i="0" u="none" strike="noStrike"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990528095"/>
                  </a:ext>
                </a:extLst>
              </a:tr>
              <a:tr h="266525">
                <a:tc>
                  <a:txBody>
                    <a:bodyPr/>
                    <a:lstStyle/>
                    <a:p>
                      <a:pPr algn="ctr" rtl="0" fontAlgn="ctr">
                        <a:buNone/>
                      </a:pPr>
                      <a:r>
                        <a:rPr lang="en-US" sz="1000" b="0" i="0" u="none" strike="noStrike" dirty="0">
                          <a:solidFill>
                            <a:schemeClr val="tx1"/>
                          </a:solidFill>
                          <a:effectLst/>
                          <a:latin typeface="+mn-lt"/>
                          <a:ea typeface="+mn-ea"/>
                          <a:cs typeface="+mn-ea"/>
                          <a:sym typeface="+mn-lt"/>
                        </a:rPr>
                        <a:t>3.57M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3.10M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181K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1,103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0.61%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3,238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2.5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13%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64%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193487456"/>
                  </a:ext>
                </a:extLst>
              </a:tr>
              <a:tr h="266525">
                <a:tc>
                  <a:txBody>
                    <a:bodyPr/>
                    <a:lstStyle/>
                    <a:p>
                      <a:pPr algn="ctr" rtl="0" fontAlgn="ctr">
                        <a:buNone/>
                      </a:pPr>
                      <a:r>
                        <a:rPr lang="en-US" altLang="zh-CN" sz="1000" b="0" i="0" u="none" strike="noStrike" dirty="0">
                          <a:solidFill>
                            <a:srgbClr val="C00000"/>
                          </a:solidFill>
                          <a:effectLst/>
                          <a:latin typeface="+mn-lt"/>
                          <a:ea typeface="+mn-ea"/>
                          <a:cs typeface="+mn-ea"/>
                          <a:sym typeface="+mn-lt"/>
                        </a:rPr>
                        <a:t>91%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93%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75%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120%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108%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+7PP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marL="0" algn="ctr" defTabSz="914400" rtl="0" eaLnBrk="1" fontAlgn="ctr" latinLnBrk="0" hangingPunct="1"/>
                      <a:r>
                        <a:rPr lang="en-US" sz="900" b="0" i="0" u="none" strike="noStrike" kern="1200"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54374302"/>
                  </a:ext>
                </a:extLst>
              </a:tr>
              <a:tr h="266525">
                <a:tc>
                  <a:txBody>
                    <a:bodyPr/>
                    <a:lstStyle/>
                    <a:p>
                      <a:pPr algn="ctr" rtl="0" fontAlgn="ctr">
                        <a:buNone/>
                      </a:pPr>
                      <a:r>
                        <a:rPr lang="en-US" sz="1000" b="0" i="0" u="none" strike="noStrike" dirty="0">
                          <a:solidFill>
                            <a:schemeClr val="tx1"/>
                          </a:solidFill>
                          <a:effectLst/>
                          <a:latin typeface="+mn-lt"/>
                          <a:ea typeface="+mn-ea"/>
                          <a:cs typeface="+mn-ea"/>
                          <a:sym typeface="+mn-lt"/>
                        </a:rPr>
                        <a:t>3.87M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chemeClr val="tx1"/>
                          </a:solidFill>
                          <a:effectLst/>
                          <a:latin typeface="+mn-lt"/>
                          <a:ea typeface="+mn-ea"/>
                          <a:cs typeface="+mn-ea"/>
                          <a:sym typeface="+mn-lt"/>
                        </a:rPr>
                        <a:t>3.38M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133K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1,682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1.26%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2,302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2.6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13%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76%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756292840"/>
                  </a:ext>
                </a:extLst>
              </a:tr>
              <a:tr h="266525">
                <a:tc>
                  <a:txBody>
                    <a:bodyPr/>
                    <a:lstStyle/>
                    <a:p>
                      <a:pPr algn="ctr" rtl="0" fontAlgn="ctr">
                        <a:buNone/>
                      </a:pPr>
                      <a:r>
                        <a:rPr lang="en-US" altLang="zh-CN" sz="1000" b="0" i="0" u="none" strike="noStrike" dirty="0">
                          <a:solidFill>
                            <a:srgbClr val="C0000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+36%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-52%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-12PP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1937203"/>
                  </a:ext>
                </a:extLst>
              </a:tr>
              <a:tr h="266525">
                <a:tc>
                  <a:txBody>
                    <a:bodyPr/>
                    <a:lstStyle/>
                    <a:p>
                      <a:pPr algn="ctr" rtl="0" fontAlgn="ctr">
                        <a:buNone/>
                      </a:pPr>
                      <a:r>
                        <a:rPr lang="en-US" altLang="zh-CN" sz="1000" b="0" i="0" u="none" strike="noStrike" dirty="0">
                          <a:solidFill>
                            <a:srgbClr val="00B050"/>
                          </a:solidFill>
                          <a:effectLst/>
                          <a:latin typeface="+mn-lt"/>
                          <a:ea typeface="+mn-ea"/>
                          <a:cs typeface="+mn-ea"/>
                          <a:sym typeface="+mn-lt"/>
                        </a:rPr>
                        <a:t>+18%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+48%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0PP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-13PP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3844283"/>
                  </a:ext>
                </a:extLst>
              </a:tr>
              <a:tr h="266525">
                <a:tc>
                  <a:txBody>
                    <a:bodyPr/>
                    <a:lstStyle/>
                    <a:p>
                      <a:pPr algn="ctr" rtl="0" fontAlgn="ctr">
                        <a:buNone/>
                      </a:pPr>
                      <a:r>
                        <a:rPr lang="en-US" altLang="zh-CN" sz="1000" b="0" i="0" u="none" strike="noStrike" dirty="0">
                          <a:solidFill>
                            <a:srgbClr val="00B050"/>
                          </a:solidFill>
                          <a:effectLst/>
                          <a:latin typeface="+mn-lt"/>
                          <a:ea typeface="+mn-ea"/>
                          <a:cs typeface="+mn-ea"/>
                          <a:sym typeface="+mn-lt"/>
                        </a:rPr>
                        <a:t>+44%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+35%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+198%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-66%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+44%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+6PP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-17PP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845609745"/>
                  </a:ext>
                </a:extLst>
              </a:tr>
              <a:tr h="266525">
                <a:tc>
                  <a:txBody>
                    <a:bodyPr/>
                    <a:lstStyle/>
                    <a:p>
                      <a:pPr algn="ctr" rtl="0" fontAlgn="ctr">
                        <a:buNone/>
                      </a:pPr>
                      <a:r>
                        <a:rPr lang="en-US" altLang="zh-CN" sz="1000" b="0" i="0" u="none" strike="noStrike" dirty="0">
                          <a:solidFill>
                            <a:srgbClr val="C00000"/>
                          </a:solidFill>
                          <a:effectLst/>
                          <a:latin typeface="+mn-lt"/>
                          <a:ea typeface="+mn-ea"/>
                          <a:cs typeface="+mn-ea"/>
                          <a:sym typeface="+mn-lt"/>
                        </a:rPr>
                        <a:t>-0%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+36%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-11PP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448087177"/>
                  </a:ext>
                </a:extLst>
              </a:tr>
            </a:tbl>
          </a:graphicData>
        </a:graphic>
      </p:graphicFrame>
      <p:graphicFrame>
        <p:nvGraphicFramePr>
          <p:cNvPr id="7" name="表格 6">
            <a:extLst>
              <a:ext uri="{FF2B5EF4-FFF2-40B4-BE49-F238E27FC236}">
                <a16:creationId xmlns:a16="http://schemas.microsoft.com/office/drawing/2014/main" id="{7DE93311-B369-CC1E-BF84-2BD6BB832951}"/>
              </a:ext>
            </a:extLst>
          </p:cNvPr>
          <p:cNvGraphicFramePr>
            <a:graphicFrameLocks noGrp="1"/>
          </p:cNvGraphicFramePr>
          <p:nvPr>
            <p:extLst>
              <p:ext uri="{D42A27DB-BD31-4B8C-83A1-F6EECF244321}">
                <p14:modId xmlns:p14="http://schemas.microsoft.com/office/powerpoint/2010/main" val="3789369869"/>
              </p:ext>
            </p:extLst>
          </p:nvPr>
        </p:nvGraphicFramePr>
        <p:xfrm>
          <a:off x="757307" y="674950"/>
          <a:ext cx="1088325" cy="2398725"/>
        </p:xfrm>
        <a:graphic>
          <a:graphicData uri="http://schemas.openxmlformats.org/drawingml/2006/table">
            <a:tbl>
              <a:tblPr firstRow="1" bandRow="1">
                <a:tableStyleId>{5C22544A-7EE6-4342-B048-85BDC9FD1C3A}</a:tableStyleId>
              </a:tblPr>
              <a:tblGrid>
                <a:gridCol w="1088325">
                  <a:extLst>
                    <a:ext uri="{9D8B030D-6E8A-4147-A177-3AD203B41FA5}">
                      <a16:colId xmlns:a16="http://schemas.microsoft.com/office/drawing/2014/main" val="436065415"/>
                    </a:ext>
                  </a:extLst>
                </a:gridCol>
              </a:tblGrid>
              <a:tr h="266525">
                <a:tc>
                  <a:txBody>
                    <a:bodyPr/>
                    <a:lstStyle/>
                    <a:p>
                      <a:pPr algn="ctr"/>
                      <a:r>
                        <a:rPr lang="en-US" altLang="zh-CN" sz="900" b="0" dirty="0">
                          <a:solidFill>
                            <a:schemeClr val="bg1"/>
                          </a:solidFill>
                          <a:latin typeface="+mn-lt"/>
                          <a:ea typeface="+mn-ea"/>
                          <a:cs typeface="+mn-ea"/>
                          <a:sym typeface="+mn-lt"/>
                        </a:rPr>
                        <a:t>KPI</a:t>
                      </a:r>
                      <a:endParaRPr lang="zh-CN" altLang="en-US" sz="900" b="0" dirty="0">
                        <a:solidFill>
                          <a:schemeClr val="bg1"/>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188542319"/>
                  </a:ext>
                </a:extLst>
              </a:tr>
              <a:tr h="266525">
                <a:tc>
                  <a:txBody>
                    <a:bodyPr/>
                    <a:lstStyle/>
                    <a:p>
                      <a:pPr algn="ctr"/>
                      <a:r>
                        <a:rPr lang="en-US" altLang="zh-CN" sz="900" b="0" dirty="0">
                          <a:solidFill>
                            <a:schemeClr val="tx1">
                              <a:lumMod val="95000"/>
                              <a:lumOff val="5000"/>
                            </a:schemeClr>
                          </a:solidFill>
                          <a:latin typeface="+mn-lt"/>
                          <a:ea typeface="+mn-ea"/>
                          <a:cs typeface="+mn-ea"/>
                          <a:sym typeface="+mn-lt"/>
                        </a:rPr>
                        <a:t>TARGET</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90406472"/>
                  </a:ext>
                </a:extLst>
              </a:tr>
              <a:tr h="266525">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00562580"/>
                  </a:ext>
                </a:extLst>
              </a:tr>
              <a:tr h="266525">
                <a:tc>
                  <a:txBody>
                    <a:bodyPr/>
                    <a:lstStyle/>
                    <a:p>
                      <a:pPr algn="ctr"/>
                      <a:r>
                        <a:rPr lang="en-US" altLang="zh-CN" sz="900" b="0" dirty="0">
                          <a:solidFill>
                            <a:schemeClr val="tx1">
                              <a:lumMod val="95000"/>
                              <a:lumOff val="5000"/>
                            </a:schemeClr>
                          </a:solidFill>
                          <a:latin typeface="+mn-lt"/>
                          <a:ea typeface="+mn-ea"/>
                          <a:cs typeface="+mn-ea"/>
                          <a:sym typeface="+mn-lt"/>
                        </a:rPr>
                        <a:t>ACH%</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935900105"/>
                  </a:ext>
                </a:extLst>
              </a:tr>
              <a:tr h="266525">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034431"/>
                  </a:ext>
                </a:extLst>
              </a:tr>
              <a:tr h="266525">
                <a:tc>
                  <a:txBody>
                    <a:bodyPr/>
                    <a:lstStyle/>
                    <a:p>
                      <a:pPr algn="ctr"/>
                      <a:r>
                        <a:rPr lang="en-US" altLang="zh-CN" sz="900" b="0" dirty="0">
                          <a:latin typeface="+mn-lt"/>
                          <a:ea typeface="+mn-ea"/>
                          <a:cs typeface="+mn-ea"/>
                          <a:sym typeface="+mn-lt"/>
                        </a:rPr>
                        <a:t>YOY TTL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20898759"/>
                  </a:ext>
                </a:extLst>
              </a:tr>
              <a:tr h="26652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EX FF</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167430217"/>
                  </a:ext>
                </a:extLst>
              </a:tr>
              <a:tr h="26652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SOCIAL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128177776"/>
                  </a:ext>
                </a:extLst>
              </a:tr>
              <a:tr h="26652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37842489"/>
                  </a:ext>
                </a:extLst>
              </a:tr>
            </a:tbl>
          </a:graphicData>
        </a:graphic>
      </p:graphicFrame>
      <p:sp>
        <p:nvSpPr>
          <p:cNvPr id="8" name="矩形 7">
            <a:extLst>
              <a:ext uri="{FF2B5EF4-FFF2-40B4-BE49-F238E27FC236}">
                <a16:creationId xmlns:a16="http://schemas.microsoft.com/office/drawing/2014/main" id="{8D3B1F8C-743E-16FF-5D18-3ACF0AEC7438}"/>
              </a:ext>
            </a:extLst>
          </p:cNvPr>
          <p:cNvSpPr/>
          <p:nvPr/>
        </p:nvSpPr>
        <p:spPr>
          <a:xfrm>
            <a:off x="388505" y="950995"/>
            <a:ext cx="317876" cy="212267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DTC</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sp>
        <p:nvSpPr>
          <p:cNvPr id="2" name="矩形 1">
            <a:extLst>
              <a:ext uri="{FF2B5EF4-FFF2-40B4-BE49-F238E27FC236}">
                <a16:creationId xmlns:a16="http://schemas.microsoft.com/office/drawing/2014/main" id="{62CB0098-BB36-501D-31CA-B6184BBF4ADE}"/>
              </a:ext>
            </a:extLst>
          </p:cNvPr>
          <p:cNvSpPr/>
          <p:nvPr/>
        </p:nvSpPr>
        <p:spPr>
          <a:xfrm>
            <a:off x="411322" y="4998767"/>
            <a:ext cx="317876" cy="1828796"/>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WBTQ</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graphicFrame>
        <p:nvGraphicFramePr>
          <p:cNvPr id="9" name="表格 8">
            <a:extLst>
              <a:ext uri="{FF2B5EF4-FFF2-40B4-BE49-F238E27FC236}">
                <a16:creationId xmlns:a16="http://schemas.microsoft.com/office/drawing/2014/main" id="{E815C48D-7992-D0C8-CD3A-F1F9CD52423F}"/>
              </a:ext>
            </a:extLst>
          </p:cNvPr>
          <p:cNvGraphicFramePr>
            <a:graphicFrameLocks noGrp="1"/>
          </p:cNvGraphicFramePr>
          <p:nvPr>
            <p:extLst>
              <p:ext uri="{D42A27DB-BD31-4B8C-83A1-F6EECF244321}">
                <p14:modId xmlns:p14="http://schemas.microsoft.com/office/powerpoint/2010/main" val="1490372597"/>
              </p:ext>
            </p:extLst>
          </p:nvPr>
        </p:nvGraphicFramePr>
        <p:xfrm>
          <a:off x="814953" y="4998767"/>
          <a:ext cx="1037453" cy="1828800"/>
        </p:xfrm>
        <a:graphic>
          <a:graphicData uri="http://schemas.openxmlformats.org/drawingml/2006/table">
            <a:tbl>
              <a:tblPr firstRow="1" bandRow="1">
                <a:tableStyleId>{5C22544A-7EE6-4342-B048-85BDC9FD1C3A}</a:tableStyleId>
              </a:tblPr>
              <a:tblGrid>
                <a:gridCol w="1037453">
                  <a:extLst>
                    <a:ext uri="{9D8B030D-6E8A-4147-A177-3AD203B41FA5}">
                      <a16:colId xmlns:a16="http://schemas.microsoft.com/office/drawing/2014/main" val="436065415"/>
                    </a:ext>
                  </a:extLst>
                </a:gridCol>
              </a:tblGrid>
              <a:tr h="216662">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104512109"/>
                  </a:ext>
                </a:extLst>
              </a:tr>
              <a:tr h="216662">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20898759"/>
                  </a:ext>
                </a:extLst>
              </a:tr>
              <a:tr h="216662">
                <a:tc>
                  <a:txBody>
                    <a:bodyPr/>
                    <a:lstStyle/>
                    <a:p>
                      <a:pPr algn="ctr"/>
                      <a:r>
                        <a:rPr lang="en-US" altLang="zh-CN" sz="900" b="0" dirty="0">
                          <a:latin typeface="+mn-lt"/>
                          <a:ea typeface="+mn-ea"/>
                          <a:cs typeface="+mn-ea"/>
                          <a:sym typeface="+mn-lt"/>
                        </a:rPr>
                        <a:t>YOY TTL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167430217"/>
                  </a:ext>
                </a:extLst>
              </a:tr>
              <a:tr h="21666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ADS</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337504631"/>
                  </a:ext>
                </a:extLst>
              </a:tr>
              <a:tr h="21666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FF</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23300252"/>
                  </a:ext>
                </a:extLst>
              </a:tr>
              <a:tr h="21666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SOCIAL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232230871"/>
                  </a:ext>
                </a:extLst>
              </a:tr>
              <a:tr h="21666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EX FF</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937842489"/>
                  </a:ext>
                </a:extLst>
              </a:tr>
              <a:tr h="21666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512451542"/>
                  </a:ext>
                </a:extLst>
              </a:tr>
            </a:tbl>
          </a:graphicData>
        </a:graphic>
      </p:graphicFrame>
      <p:graphicFrame>
        <p:nvGraphicFramePr>
          <p:cNvPr id="10" name="表格 9">
            <a:extLst>
              <a:ext uri="{FF2B5EF4-FFF2-40B4-BE49-F238E27FC236}">
                <a16:creationId xmlns:a16="http://schemas.microsoft.com/office/drawing/2014/main" id="{0A6BC22C-F091-9CDB-92B4-5B4E21517FD8}"/>
              </a:ext>
            </a:extLst>
          </p:cNvPr>
          <p:cNvGraphicFramePr>
            <a:graphicFrameLocks noGrp="1"/>
          </p:cNvGraphicFramePr>
          <p:nvPr>
            <p:extLst>
              <p:ext uri="{D42A27DB-BD31-4B8C-83A1-F6EECF244321}">
                <p14:modId xmlns:p14="http://schemas.microsoft.com/office/powerpoint/2010/main" val="3270984156"/>
              </p:ext>
            </p:extLst>
          </p:nvPr>
        </p:nvGraphicFramePr>
        <p:xfrm>
          <a:off x="1985193" y="4998767"/>
          <a:ext cx="9659142" cy="1828792"/>
        </p:xfrm>
        <a:graphic>
          <a:graphicData uri="http://schemas.openxmlformats.org/drawingml/2006/table">
            <a:tbl>
              <a:tblPr firstRow="1" bandRow="1">
                <a:tableStyleId>{5C22544A-7EE6-4342-B048-85BDC9FD1C3A}</a:tableStyleId>
              </a:tblPr>
              <a:tblGrid>
                <a:gridCol w="1073238">
                  <a:extLst>
                    <a:ext uri="{9D8B030D-6E8A-4147-A177-3AD203B41FA5}">
                      <a16:colId xmlns:a16="http://schemas.microsoft.com/office/drawing/2014/main" val="403842913"/>
                    </a:ext>
                  </a:extLst>
                </a:gridCol>
                <a:gridCol w="1073238">
                  <a:extLst>
                    <a:ext uri="{9D8B030D-6E8A-4147-A177-3AD203B41FA5}">
                      <a16:colId xmlns:a16="http://schemas.microsoft.com/office/drawing/2014/main" val="2725129546"/>
                    </a:ext>
                  </a:extLst>
                </a:gridCol>
                <a:gridCol w="1073238">
                  <a:extLst>
                    <a:ext uri="{9D8B030D-6E8A-4147-A177-3AD203B41FA5}">
                      <a16:colId xmlns:a16="http://schemas.microsoft.com/office/drawing/2014/main" val="2531632161"/>
                    </a:ext>
                  </a:extLst>
                </a:gridCol>
                <a:gridCol w="1073238">
                  <a:extLst>
                    <a:ext uri="{9D8B030D-6E8A-4147-A177-3AD203B41FA5}">
                      <a16:colId xmlns:a16="http://schemas.microsoft.com/office/drawing/2014/main" val="4151505029"/>
                    </a:ext>
                  </a:extLst>
                </a:gridCol>
                <a:gridCol w="1073238">
                  <a:extLst>
                    <a:ext uri="{9D8B030D-6E8A-4147-A177-3AD203B41FA5}">
                      <a16:colId xmlns:a16="http://schemas.microsoft.com/office/drawing/2014/main" val="3152949740"/>
                    </a:ext>
                  </a:extLst>
                </a:gridCol>
                <a:gridCol w="1073238">
                  <a:extLst>
                    <a:ext uri="{9D8B030D-6E8A-4147-A177-3AD203B41FA5}">
                      <a16:colId xmlns:a16="http://schemas.microsoft.com/office/drawing/2014/main" val="3445019813"/>
                    </a:ext>
                  </a:extLst>
                </a:gridCol>
                <a:gridCol w="1073238">
                  <a:extLst>
                    <a:ext uri="{9D8B030D-6E8A-4147-A177-3AD203B41FA5}">
                      <a16:colId xmlns:a16="http://schemas.microsoft.com/office/drawing/2014/main" val="3553362844"/>
                    </a:ext>
                  </a:extLst>
                </a:gridCol>
                <a:gridCol w="1073238">
                  <a:extLst>
                    <a:ext uri="{9D8B030D-6E8A-4147-A177-3AD203B41FA5}">
                      <a16:colId xmlns:a16="http://schemas.microsoft.com/office/drawing/2014/main" val="161234231"/>
                    </a:ext>
                  </a:extLst>
                </a:gridCol>
                <a:gridCol w="1073238">
                  <a:extLst>
                    <a:ext uri="{9D8B030D-6E8A-4147-A177-3AD203B41FA5}">
                      <a16:colId xmlns:a16="http://schemas.microsoft.com/office/drawing/2014/main" val="1065839242"/>
                    </a:ext>
                  </a:extLst>
                </a:gridCol>
              </a:tblGrid>
              <a:tr h="228599">
                <a:tc>
                  <a:txBody>
                    <a:bodyPr/>
                    <a:lstStyle/>
                    <a:p>
                      <a:pPr algn="ctr" rtl="0" fontAlgn="ctr">
                        <a:buNone/>
                      </a:pPr>
                      <a:r>
                        <a:rPr lang="en-US" sz="1000" b="0" i="0" u="none" strike="noStrike" dirty="0">
                          <a:solidFill>
                            <a:srgbClr val="000000"/>
                          </a:solidFill>
                          <a:effectLst/>
                          <a:latin typeface="+mn-lt"/>
                          <a:ea typeface="+mn-ea"/>
                          <a:cs typeface="+mn-ea"/>
                          <a:sym typeface="+mn-lt"/>
                        </a:rPr>
                        <a:t>3.11M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2.76M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53,646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1,030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1.92%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3,017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71%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918965240"/>
                  </a:ext>
                </a:extLst>
              </a:tr>
              <a:tr h="228599">
                <a:tc>
                  <a:txBody>
                    <a:bodyPr/>
                    <a:lstStyle/>
                    <a:p>
                      <a:pPr algn="ctr" rtl="0" fontAlgn="ctr">
                        <a:buNone/>
                      </a:pPr>
                      <a:r>
                        <a:rPr lang="en-US" sz="1000" b="0" i="0" u="none" strike="noStrike" dirty="0">
                          <a:solidFill>
                            <a:srgbClr val="000000"/>
                          </a:solidFill>
                          <a:effectLst/>
                          <a:latin typeface="+mn-lt"/>
                          <a:ea typeface="+mn-ea"/>
                          <a:cs typeface="+mn-ea"/>
                          <a:sym typeface="+mn-lt"/>
                        </a:rPr>
                        <a:t>3.54M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3.10M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67,811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1,625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2.40%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2,176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2.7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80%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862823610"/>
                  </a:ext>
                </a:extLst>
              </a:tr>
              <a:tr h="228599">
                <a:tc>
                  <a:txBody>
                    <a:bodyPr/>
                    <a:lstStyle/>
                    <a:p>
                      <a:pPr algn="ctr" rtl="0" fontAlgn="ctr">
                        <a:buNone/>
                      </a:pPr>
                      <a:r>
                        <a:rPr lang="en-US" altLang="zh-CN" sz="1000" b="0" i="0" u="none" strike="noStrike" dirty="0">
                          <a:solidFill>
                            <a:srgbClr val="C00000"/>
                          </a:solidFill>
                          <a:effectLst/>
                          <a:latin typeface="+mn-lt"/>
                          <a:ea typeface="+mn-ea"/>
                          <a:cs typeface="+mn-ea"/>
                          <a:sym typeface="+mn-lt"/>
                        </a:rPr>
                        <a:t>-12%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-21%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-20%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+39%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-9PP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921968360"/>
                  </a:ext>
                </a:extLst>
              </a:tr>
              <a:tr h="228599">
                <a:tc>
                  <a:txBody>
                    <a:bodyPr/>
                    <a:lstStyle/>
                    <a:p>
                      <a:pPr algn="ctr" rtl="0" fontAlgn="ctr">
                        <a:buNone/>
                      </a:pPr>
                      <a:r>
                        <a:rPr lang="en-US" sz="1000" b="0" i="0" u="none" strike="noStrike" dirty="0">
                          <a:solidFill>
                            <a:srgbClr val="000000"/>
                          </a:solidFill>
                          <a:effectLst/>
                          <a:latin typeface="+mn-lt"/>
                          <a:ea typeface="+mn-ea"/>
                          <a:cs typeface="+mn-ea"/>
                          <a:sym typeface="+mn-lt"/>
                        </a:rPr>
                        <a:t>6.5K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6.5K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300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0.33%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6,549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542605439"/>
                  </a:ext>
                </a:extLst>
              </a:tr>
              <a:tr h="228599">
                <a:tc>
                  <a:txBody>
                    <a:bodyPr/>
                    <a:lstStyle/>
                    <a:p>
                      <a:pPr algn="ctr" rtl="0" fontAlgn="ctr">
                        <a:buNone/>
                      </a:pPr>
                      <a:r>
                        <a:rPr lang="en-US" sz="1000" b="0" i="0" u="none" strike="noStrike" dirty="0">
                          <a:solidFill>
                            <a:srgbClr val="000000"/>
                          </a:solidFill>
                          <a:effectLst/>
                          <a:latin typeface="+mn-lt"/>
                          <a:ea typeface="+mn-ea"/>
                          <a:cs typeface="+mn-ea"/>
                          <a:sym typeface="+mn-lt"/>
                        </a:rPr>
                        <a:t>1.87M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1.80M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5,631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763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13.55%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2,455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3.2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100%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439770688"/>
                  </a:ext>
                </a:extLst>
              </a:tr>
              <a:tr h="228599">
                <a:tc>
                  <a:txBody>
                    <a:bodyPr/>
                    <a:lstStyle/>
                    <a:p>
                      <a:pPr algn="ctr" rtl="0" fontAlgn="ctr">
                        <a:buNone/>
                      </a:pPr>
                      <a:r>
                        <a:rPr lang="en-US" sz="1000" b="0" i="0" u="none" strike="noStrike" dirty="0">
                          <a:solidFill>
                            <a:srgbClr val="000000"/>
                          </a:solidFill>
                          <a:effectLst/>
                          <a:latin typeface="+mn-lt"/>
                          <a:ea typeface="+mn-ea"/>
                          <a:cs typeface="+mn-ea"/>
                          <a:sym typeface="+mn-lt"/>
                        </a:rPr>
                        <a:t>722.4K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657.5K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1,018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84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8.25%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8,600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18%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13745819"/>
                  </a:ext>
                </a:extLst>
              </a:tr>
              <a:tr h="228599">
                <a:tc>
                  <a:txBody>
                    <a:bodyPr/>
                    <a:lstStyle/>
                    <a:p>
                      <a:pPr algn="ctr" rtl="0" fontAlgn="ctr">
                        <a:buNone/>
                      </a:pPr>
                      <a:r>
                        <a:rPr lang="en-US" sz="1000" b="0" i="0" u="none" strike="noStrike" dirty="0">
                          <a:solidFill>
                            <a:srgbClr val="000000"/>
                          </a:solidFill>
                          <a:effectLst/>
                          <a:latin typeface="+mn-lt"/>
                          <a:ea typeface="+mn-ea"/>
                          <a:cs typeface="+mn-ea"/>
                          <a:sym typeface="+mn-lt"/>
                        </a:rPr>
                        <a:t>1.23M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0.96M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48,015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267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0.56%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4,624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17%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99304876"/>
                  </a:ext>
                </a:extLst>
              </a:tr>
              <a:tr h="228599">
                <a:tc>
                  <a:txBody>
                    <a:bodyPr/>
                    <a:lstStyle/>
                    <a:p>
                      <a:pPr algn="ctr" rtl="0" fontAlgn="ctr">
                        <a:buNone/>
                      </a:pPr>
                      <a:r>
                        <a:rPr lang="en-US" altLang="zh-CN" sz="1000" b="0" i="0" u="none" strike="noStrike" dirty="0">
                          <a:solidFill>
                            <a:srgbClr val="C00000"/>
                          </a:solidFill>
                          <a:effectLst/>
                          <a:latin typeface="+mn-lt"/>
                          <a:ea typeface="+mn-ea"/>
                          <a:cs typeface="+mn-ea"/>
                          <a:sym typeface="+mn-lt"/>
                        </a:rPr>
                        <a:t>-13%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+44%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-41%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-3PP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-5PP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648889611"/>
                  </a:ext>
                </a:extLst>
              </a:tr>
            </a:tbl>
          </a:graphicData>
        </a:graphic>
      </p:graphicFrame>
    </p:spTree>
    <p:custDataLst>
      <p:tags r:id="rId1"/>
    </p:custDataLst>
    <p:extLst>
      <p:ext uri="{BB962C8B-B14F-4D97-AF65-F5344CB8AC3E}">
        <p14:creationId xmlns:p14="http://schemas.microsoft.com/office/powerpoint/2010/main" val="4018841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CEE119-B03A-92E0-B46C-BCBA023C6F03}"/>
            </a:ext>
          </a:extLst>
        </p:cNvPr>
        <p:cNvGrpSpPr/>
        <p:nvPr/>
      </p:nvGrpSpPr>
      <p:grpSpPr>
        <a:xfrm>
          <a:off x="0" y="0"/>
          <a:ext cx="0" cy="0"/>
          <a:chOff x="0" y="0"/>
          <a:chExt cx="0" cy="0"/>
        </a:xfrm>
      </p:grpSpPr>
      <p:graphicFrame>
        <p:nvGraphicFramePr>
          <p:cNvPr id="5" name="对象 4" hidden="1">
            <a:extLst>
              <a:ext uri="{FF2B5EF4-FFF2-40B4-BE49-F238E27FC236}">
                <a16:creationId xmlns:a16="http://schemas.microsoft.com/office/drawing/2014/main" id="{6CE0D93B-91CB-E063-0E3A-0CB56E8B8100}"/>
              </a:ext>
            </a:extLst>
          </p:cNvPr>
          <p:cNvGraphicFramePr>
            <a:graphicFrameLocks noChangeAspect="1"/>
          </p:cNvGraphicFramePr>
          <p:nvPr>
            <p:custDataLst>
              <p:tags r:id="rId2"/>
            </p:custDataLst>
            <p:extLst>
              <p:ext uri="{D42A27DB-BD31-4B8C-83A1-F6EECF244321}">
                <p14:modId xmlns:p14="http://schemas.microsoft.com/office/powerpoint/2010/main" val="29653235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5" imgW="421" imgH="423" progId="TCLayout.ActiveDocument.1">
                  <p:embed/>
                </p:oleObj>
              </mc:Choice>
              <mc:Fallback>
                <p:oleObj name="think-cell 幻灯片" r:id="rId5" imgW="421" imgH="423" progId="TCLayout.ActiveDocument.1">
                  <p:embed/>
                  <p:pic>
                    <p:nvPicPr>
                      <p:cNvPr id="5" name="对象 4" hidden="1">
                        <a:extLst>
                          <a:ext uri="{FF2B5EF4-FFF2-40B4-BE49-F238E27FC236}">
                            <a16:creationId xmlns:a16="http://schemas.microsoft.com/office/drawing/2014/main" id="{6CE0D93B-91CB-E063-0E3A-0CB56E8B8100}"/>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标题 2">
            <a:extLst>
              <a:ext uri="{FF2B5EF4-FFF2-40B4-BE49-F238E27FC236}">
                <a16:creationId xmlns:a16="http://schemas.microsoft.com/office/drawing/2014/main" id="{9512FB6D-8F32-B0E3-A7D0-B17301A17E7D}"/>
              </a:ext>
            </a:extLst>
          </p:cNvPr>
          <p:cNvSpPr>
            <a:spLocks noGrp="1"/>
          </p:cNvSpPr>
          <p:nvPr>
            <p:ph type="title"/>
          </p:nvPr>
        </p:nvSpPr>
        <p:spPr>
          <a:xfrm>
            <a:off x="334963" y="224660"/>
            <a:ext cx="11522074" cy="307777"/>
          </a:xfrm>
        </p:spPr>
        <p:txBody>
          <a:bodyPr vert="horz" anchor="t"/>
          <a:lstStyle/>
          <a:p>
            <a:r>
              <a:rPr lang="en-US" altLang="zh-CN" sz="2000" b="1" dirty="0">
                <a:latin typeface="+mn-lt"/>
                <a:ea typeface="+mn-ea"/>
                <a:cs typeface="+mn-ea"/>
                <a:sym typeface="+mn-lt"/>
              </a:rPr>
              <a:t>BU26 DEC SALES REVIEW</a:t>
            </a:r>
            <a:endParaRPr lang="zh-CN" altLang="en-US" sz="2000" b="1" kern="0" spc="20" dirty="0">
              <a:solidFill>
                <a:srgbClr val="00A2FF">
                  <a:lumMod val="60000"/>
                  <a:lumOff val="40000"/>
                </a:srgbClr>
              </a:solidFill>
              <a:latin typeface="+mn-lt"/>
              <a:ea typeface="+mn-ea"/>
              <a:cs typeface="+mn-ea"/>
              <a:sym typeface="+mn-lt"/>
            </a:endParaRPr>
          </a:p>
        </p:txBody>
      </p:sp>
      <p:cxnSp>
        <p:nvCxnSpPr>
          <p:cNvPr id="83" name="直接连接符 82">
            <a:extLst>
              <a:ext uri="{FF2B5EF4-FFF2-40B4-BE49-F238E27FC236}">
                <a16:creationId xmlns:a16="http://schemas.microsoft.com/office/drawing/2014/main" id="{97686C8C-EDEC-DA25-CCBA-056B86678990}"/>
              </a:ext>
            </a:extLst>
          </p:cNvPr>
          <p:cNvCxnSpPr>
            <a:cxnSpLocks/>
          </p:cNvCxnSpPr>
          <p:nvPr/>
        </p:nvCxnSpPr>
        <p:spPr>
          <a:xfrm>
            <a:off x="1896362" y="1104685"/>
            <a:ext cx="0" cy="5753315"/>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42" name="标题 3">
            <a:extLst>
              <a:ext uri="{FF2B5EF4-FFF2-40B4-BE49-F238E27FC236}">
                <a16:creationId xmlns:a16="http://schemas.microsoft.com/office/drawing/2014/main" id="{1DE93AA3-A846-9353-AB05-E5EF3872A98E}"/>
              </a:ext>
            </a:extLst>
          </p:cNvPr>
          <p:cNvSpPr txBox="1">
            <a:spLocks/>
          </p:cNvSpPr>
          <p:nvPr/>
        </p:nvSpPr>
        <p:spPr>
          <a:xfrm>
            <a:off x="334963" y="685608"/>
            <a:ext cx="11857037" cy="369332"/>
          </a:xfrm>
          <a:prstGeom prst="rect">
            <a:avLst/>
          </a:prstGeom>
          <a:noFill/>
        </p:spPr>
        <p:txBody>
          <a:bodyPr vert="horz" wrap="square" lIns="0" tIns="0" rIns="0" bIns="0" rtlCol="0" anchor="t">
            <a:spAutoFit/>
          </a:bodyPr>
          <a:lstStyle>
            <a:lvl1pPr algn="l" defTabSz="914400" rtl="0" eaLnBrk="1" latinLnBrk="0" hangingPunct="1">
              <a:lnSpc>
                <a:spcPct val="100000"/>
              </a:lnSpc>
              <a:spcBef>
                <a:spcPct val="0"/>
              </a:spcBef>
              <a:buNone/>
              <a:defRPr sz="2000" b="1" i="0" kern="1200" spc="50" baseline="0">
                <a:solidFill>
                  <a:schemeClr val="tx1">
                    <a:lumMod val="95000"/>
                    <a:lumOff val="5000"/>
                  </a:schemeClr>
                </a:solidFill>
                <a:latin typeface="Dunhill" pitchFamily="50" charset="0"/>
                <a:ea typeface="+mj-ea"/>
                <a:cs typeface="+mj-cs"/>
              </a:defRPr>
            </a:lvl1pPr>
          </a:lstStyle>
          <a:p>
            <a:pPr lvl="0">
              <a:defRPr/>
            </a:pPr>
            <a:r>
              <a:rPr lang="en-US" altLang="zh-CN" sz="1200" b="0" dirty="0">
                <a:solidFill>
                  <a:prstClr val="black">
                    <a:lumMod val="95000"/>
                    <a:lumOff val="5000"/>
                  </a:prstClr>
                </a:solidFill>
                <a:latin typeface="+mn-lt"/>
                <a:ea typeface="+mn-ea"/>
                <a:cs typeface="+mn-ea"/>
                <a:sym typeface="+mn-lt"/>
              </a:rPr>
              <a:t>Dec’s net sales via organic channel reached 2.22M, </a:t>
            </a:r>
            <a:r>
              <a:rPr lang="en-US" altLang="zh-CN" sz="1200" b="0" dirty="0">
                <a:solidFill>
                  <a:srgbClr val="C00000"/>
                </a:solidFill>
                <a:latin typeface="+mn-lt"/>
                <a:ea typeface="+mn-ea"/>
                <a:cs typeface="+mn-ea"/>
                <a:sym typeface="+mn-lt"/>
              </a:rPr>
              <a:t>down 4% YoY</a:t>
            </a:r>
            <a:r>
              <a:rPr lang="en-US" altLang="zh-CN" sz="1200" b="0" dirty="0">
                <a:solidFill>
                  <a:srgbClr val="00B050"/>
                </a:solidFill>
                <a:latin typeface="+mn-lt"/>
                <a:ea typeface="+mn-ea"/>
                <a:cs typeface="+mn-ea"/>
                <a:sym typeface="+mn-lt"/>
              </a:rPr>
              <a:t> </a:t>
            </a:r>
            <a:r>
              <a:rPr lang="en-US" altLang="zh-CN" sz="1200" b="0" dirty="0">
                <a:solidFill>
                  <a:prstClr val="black">
                    <a:lumMod val="95000"/>
                    <a:lumOff val="5000"/>
                  </a:prstClr>
                </a:solidFill>
                <a:latin typeface="+mn-lt"/>
                <a:ea typeface="+mn-ea"/>
                <a:cs typeface="+mn-ea"/>
                <a:sym typeface="+mn-lt"/>
              </a:rPr>
              <a:t>vs 2.32M in LY. PFS is 2.14M, accounting for 96% of all channel’s net sales, which is </a:t>
            </a:r>
            <a:r>
              <a:rPr lang="en-US" altLang="zh-CN" sz="1200" b="0" dirty="0">
                <a:solidFill>
                  <a:srgbClr val="C00000"/>
                </a:solidFill>
                <a:latin typeface="+mn-lt"/>
                <a:ea typeface="+mn-ea"/>
                <a:cs typeface="+mn-ea"/>
                <a:sym typeface="+mn-lt"/>
              </a:rPr>
              <a:t>decreased by 4% YoY</a:t>
            </a:r>
            <a:r>
              <a:rPr lang="en-US" altLang="zh-CN" sz="1200" b="0" dirty="0">
                <a:solidFill>
                  <a:prstClr val="black">
                    <a:lumMod val="95000"/>
                    <a:lumOff val="5000"/>
                  </a:prstClr>
                </a:solidFill>
                <a:latin typeface="+mn-lt"/>
                <a:ea typeface="+mn-ea"/>
                <a:cs typeface="+mn-ea"/>
                <a:sym typeface="+mn-lt"/>
              </a:rPr>
              <a:t>. DTC is 79K, </a:t>
            </a:r>
            <a:r>
              <a:rPr lang="en-US" altLang="zh-CN" sz="1200" b="0" dirty="0">
                <a:solidFill>
                  <a:srgbClr val="C00000"/>
                </a:solidFill>
                <a:latin typeface="+mn-lt"/>
                <a:ea typeface="+mn-ea"/>
                <a:cs typeface="+mn-ea"/>
                <a:sym typeface="+mn-lt"/>
              </a:rPr>
              <a:t>decreased by 22% YoY </a:t>
            </a:r>
            <a:r>
              <a:rPr lang="en-US" altLang="zh-CN" sz="1200" b="0" dirty="0">
                <a:solidFill>
                  <a:schemeClr val="tx1"/>
                </a:solidFill>
                <a:latin typeface="+mn-lt"/>
                <a:ea typeface="+mn-ea"/>
                <a:cs typeface="+mn-ea"/>
                <a:sym typeface="+mn-lt"/>
              </a:rPr>
              <a:t>vs 102K in LY</a:t>
            </a:r>
          </a:p>
        </p:txBody>
      </p:sp>
      <p:cxnSp>
        <p:nvCxnSpPr>
          <p:cNvPr id="16" name="直接连接符 15">
            <a:extLst>
              <a:ext uri="{FF2B5EF4-FFF2-40B4-BE49-F238E27FC236}">
                <a16:creationId xmlns:a16="http://schemas.microsoft.com/office/drawing/2014/main" id="{B4E84B10-0133-EB39-899D-01A31889C9B9}"/>
              </a:ext>
            </a:extLst>
          </p:cNvPr>
          <p:cNvCxnSpPr>
            <a:cxnSpLocks/>
          </p:cNvCxnSpPr>
          <p:nvPr/>
        </p:nvCxnSpPr>
        <p:spPr>
          <a:xfrm>
            <a:off x="387055" y="3361416"/>
            <a:ext cx="11302802" cy="0"/>
          </a:xfrm>
          <a:prstGeom prst="line">
            <a:avLst/>
          </a:prstGeom>
          <a:ln w="19050"/>
        </p:spPr>
        <p:style>
          <a:lnRef idx="1">
            <a:schemeClr val="dk1"/>
          </a:lnRef>
          <a:fillRef idx="0">
            <a:schemeClr val="dk1"/>
          </a:fillRef>
          <a:effectRef idx="0">
            <a:schemeClr val="dk1"/>
          </a:effectRef>
          <a:fontRef idx="minor">
            <a:schemeClr val="tx1"/>
          </a:fontRef>
        </p:style>
      </p:cxnSp>
      <p:graphicFrame>
        <p:nvGraphicFramePr>
          <p:cNvPr id="48" name="表格 47">
            <a:extLst>
              <a:ext uri="{FF2B5EF4-FFF2-40B4-BE49-F238E27FC236}">
                <a16:creationId xmlns:a16="http://schemas.microsoft.com/office/drawing/2014/main" id="{D5FC762C-F7AE-C7FA-2E37-AAE2BB152E1A}"/>
              </a:ext>
            </a:extLst>
          </p:cNvPr>
          <p:cNvGraphicFramePr>
            <a:graphicFrameLocks noGrp="1"/>
          </p:cNvGraphicFramePr>
          <p:nvPr>
            <p:extLst>
              <p:ext uri="{D42A27DB-BD31-4B8C-83A1-F6EECF244321}">
                <p14:modId xmlns:p14="http://schemas.microsoft.com/office/powerpoint/2010/main" val="1683885159"/>
              </p:ext>
            </p:extLst>
          </p:nvPr>
        </p:nvGraphicFramePr>
        <p:xfrm>
          <a:off x="1966340" y="3423465"/>
          <a:ext cx="9691632" cy="1240485"/>
        </p:xfrm>
        <a:graphic>
          <a:graphicData uri="http://schemas.openxmlformats.org/drawingml/2006/table">
            <a:tbl>
              <a:tblPr firstRow="1" bandRow="1">
                <a:tableStyleId>{5C22544A-7EE6-4342-B048-85BDC9FD1C3A}</a:tableStyleId>
              </a:tblPr>
              <a:tblGrid>
                <a:gridCol w="1076848">
                  <a:extLst>
                    <a:ext uri="{9D8B030D-6E8A-4147-A177-3AD203B41FA5}">
                      <a16:colId xmlns:a16="http://schemas.microsoft.com/office/drawing/2014/main" val="403842913"/>
                    </a:ext>
                  </a:extLst>
                </a:gridCol>
                <a:gridCol w="1076848">
                  <a:extLst>
                    <a:ext uri="{9D8B030D-6E8A-4147-A177-3AD203B41FA5}">
                      <a16:colId xmlns:a16="http://schemas.microsoft.com/office/drawing/2014/main" val="2725129546"/>
                    </a:ext>
                  </a:extLst>
                </a:gridCol>
                <a:gridCol w="1076848">
                  <a:extLst>
                    <a:ext uri="{9D8B030D-6E8A-4147-A177-3AD203B41FA5}">
                      <a16:colId xmlns:a16="http://schemas.microsoft.com/office/drawing/2014/main" val="2531632161"/>
                    </a:ext>
                  </a:extLst>
                </a:gridCol>
                <a:gridCol w="1076848">
                  <a:extLst>
                    <a:ext uri="{9D8B030D-6E8A-4147-A177-3AD203B41FA5}">
                      <a16:colId xmlns:a16="http://schemas.microsoft.com/office/drawing/2014/main" val="4151505029"/>
                    </a:ext>
                  </a:extLst>
                </a:gridCol>
                <a:gridCol w="1076848">
                  <a:extLst>
                    <a:ext uri="{9D8B030D-6E8A-4147-A177-3AD203B41FA5}">
                      <a16:colId xmlns:a16="http://schemas.microsoft.com/office/drawing/2014/main" val="3152949740"/>
                    </a:ext>
                  </a:extLst>
                </a:gridCol>
                <a:gridCol w="1076848">
                  <a:extLst>
                    <a:ext uri="{9D8B030D-6E8A-4147-A177-3AD203B41FA5}">
                      <a16:colId xmlns:a16="http://schemas.microsoft.com/office/drawing/2014/main" val="3445019813"/>
                    </a:ext>
                  </a:extLst>
                </a:gridCol>
                <a:gridCol w="1076848">
                  <a:extLst>
                    <a:ext uri="{9D8B030D-6E8A-4147-A177-3AD203B41FA5}">
                      <a16:colId xmlns:a16="http://schemas.microsoft.com/office/drawing/2014/main" val="3553362844"/>
                    </a:ext>
                  </a:extLst>
                </a:gridCol>
                <a:gridCol w="1076848">
                  <a:extLst>
                    <a:ext uri="{9D8B030D-6E8A-4147-A177-3AD203B41FA5}">
                      <a16:colId xmlns:a16="http://schemas.microsoft.com/office/drawing/2014/main" val="161234231"/>
                    </a:ext>
                  </a:extLst>
                </a:gridCol>
                <a:gridCol w="1076848">
                  <a:extLst>
                    <a:ext uri="{9D8B030D-6E8A-4147-A177-3AD203B41FA5}">
                      <a16:colId xmlns:a16="http://schemas.microsoft.com/office/drawing/2014/main" val="1486780217"/>
                    </a:ext>
                  </a:extLst>
                </a:gridCol>
              </a:tblGrid>
              <a:tr h="248097">
                <a:tc>
                  <a:txBody>
                    <a:bodyPr/>
                    <a:lstStyle/>
                    <a:p>
                      <a:pPr algn="ctr" rtl="0" fontAlgn="ctr">
                        <a:buNone/>
                      </a:pPr>
                      <a:r>
                        <a:rPr lang="en-US" sz="1000" b="0" i="0" u="none" strike="noStrike" dirty="0">
                          <a:solidFill>
                            <a:srgbClr val="000000"/>
                          </a:solidFill>
                          <a:effectLst/>
                          <a:latin typeface="+mn-lt"/>
                          <a:ea typeface="+mn-ea"/>
                          <a:cs typeface="+mn-ea"/>
                          <a:sym typeface="+mn-lt"/>
                        </a:rPr>
                        <a:t>5.13M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2.57M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394K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1,133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0.29%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4,530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50%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r>
                        <a:rPr lang="en-US" altLang="zh-CN" sz="900" b="0" i="0" u="none" strike="noStrike" dirty="0">
                          <a:solidFill>
                            <a:srgbClr val="000000"/>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159358892"/>
                  </a:ext>
                </a:extLst>
              </a:tr>
              <a:tr h="248097">
                <a:tc>
                  <a:txBody>
                    <a:bodyPr/>
                    <a:lstStyle/>
                    <a:p>
                      <a:pPr algn="ctr" rtl="0" fontAlgn="ctr">
                        <a:buNone/>
                      </a:pPr>
                      <a:r>
                        <a:rPr lang="en-US" sz="1000" b="0" i="0" u="none" strike="noStrike" dirty="0">
                          <a:solidFill>
                            <a:srgbClr val="000000"/>
                          </a:solidFill>
                          <a:effectLst/>
                          <a:latin typeface="+mn-lt"/>
                          <a:ea typeface="+mn-ea"/>
                          <a:cs typeface="+mn-ea"/>
                          <a:sym typeface="+mn-lt"/>
                        </a:rPr>
                        <a:t>5.04M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2.14M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533K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914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0.17%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5,513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62%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00401201"/>
                  </a:ext>
                </a:extLst>
              </a:tr>
              <a:tr h="248097">
                <a:tc>
                  <a:txBody>
                    <a:bodyPr/>
                    <a:lstStyle/>
                    <a:p>
                      <a:pPr algn="ctr" rtl="0" fontAlgn="ctr">
                        <a:buNone/>
                      </a:pPr>
                      <a:r>
                        <a:rPr lang="en-US" altLang="zh-CN" sz="1000" b="0" i="0" u="none" strike="noStrike" dirty="0">
                          <a:solidFill>
                            <a:srgbClr val="000000"/>
                          </a:solidFill>
                          <a:effectLst/>
                          <a:latin typeface="+mn-lt"/>
                          <a:ea typeface="+mn-ea"/>
                          <a:cs typeface="+mn-ea"/>
                          <a:sym typeface="+mn-lt"/>
                        </a:rPr>
                        <a:t>98%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135%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60%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122%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110%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r>
                        <a:rPr lang="en-US" altLang="zh-CN" sz="900" b="0" i="0" u="none" strike="noStrike" dirty="0">
                          <a:solidFill>
                            <a:srgbClr val="000000"/>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754374302"/>
                  </a:ext>
                </a:extLst>
              </a:tr>
              <a:tr h="248097">
                <a:tc>
                  <a:txBody>
                    <a:bodyPr/>
                    <a:lstStyle/>
                    <a:p>
                      <a:pPr algn="ctr" rtl="0" fontAlgn="ctr">
                        <a:buNone/>
                      </a:pPr>
                      <a:r>
                        <a:rPr lang="en-US" sz="1000" b="0" i="0" u="none" strike="noStrike" dirty="0">
                          <a:solidFill>
                            <a:srgbClr val="000000"/>
                          </a:solidFill>
                          <a:effectLst/>
                          <a:latin typeface="+mn-lt"/>
                          <a:ea typeface="+mn-ea"/>
                          <a:cs typeface="+mn-ea"/>
                          <a:sym typeface="+mn-lt"/>
                        </a:rPr>
                        <a:t>5.22M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2.22M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315K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878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5,944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70%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1937203"/>
                  </a:ext>
                </a:extLst>
              </a:tr>
              <a:tr h="248097">
                <a:tc>
                  <a:txBody>
                    <a:bodyPr/>
                    <a:lstStyle/>
                    <a:p>
                      <a:pPr algn="ctr" rtl="0" fontAlgn="ctr">
                        <a:buNone/>
                      </a:pPr>
                      <a:r>
                        <a:rPr lang="en-US" altLang="zh-CN" sz="1000" b="0" i="0" u="none" strike="noStrike" dirty="0">
                          <a:solidFill>
                            <a:srgbClr val="C00000"/>
                          </a:solidFill>
                          <a:effectLst/>
                          <a:latin typeface="+mn-lt"/>
                          <a:ea typeface="+mn-ea"/>
                          <a:cs typeface="+mn-ea"/>
                          <a:sym typeface="+mn-lt"/>
                        </a:rPr>
                        <a:t>-3%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+70%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0PP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-8PP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3844283"/>
                  </a:ext>
                </a:extLst>
              </a:tr>
            </a:tbl>
          </a:graphicData>
        </a:graphic>
      </p:graphicFrame>
      <p:graphicFrame>
        <p:nvGraphicFramePr>
          <p:cNvPr id="49" name="表格 48">
            <a:extLst>
              <a:ext uri="{FF2B5EF4-FFF2-40B4-BE49-F238E27FC236}">
                <a16:creationId xmlns:a16="http://schemas.microsoft.com/office/drawing/2014/main" id="{3C76BBF2-1A0D-3AAB-3310-88570C042751}"/>
              </a:ext>
            </a:extLst>
          </p:cNvPr>
          <p:cNvGraphicFramePr>
            <a:graphicFrameLocks noGrp="1"/>
          </p:cNvGraphicFramePr>
          <p:nvPr>
            <p:extLst>
              <p:ext uri="{D42A27DB-BD31-4B8C-83A1-F6EECF244321}">
                <p14:modId xmlns:p14="http://schemas.microsoft.com/office/powerpoint/2010/main" val="3182244573"/>
              </p:ext>
            </p:extLst>
          </p:nvPr>
        </p:nvGraphicFramePr>
        <p:xfrm>
          <a:off x="761653" y="3423465"/>
          <a:ext cx="1066763" cy="1240485"/>
        </p:xfrm>
        <a:graphic>
          <a:graphicData uri="http://schemas.openxmlformats.org/drawingml/2006/table">
            <a:tbl>
              <a:tblPr firstRow="1" bandRow="1">
                <a:tableStyleId>{5C22544A-7EE6-4342-B048-85BDC9FD1C3A}</a:tableStyleId>
              </a:tblPr>
              <a:tblGrid>
                <a:gridCol w="1066763">
                  <a:extLst>
                    <a:ext uri="{9D8B030D-6E8A-4147-A177-3AD203B41FA5}">
                      <a16:colId xmlns:a16="http://schemas.microsoft.com/office/drawing/2014/main" val="436065415"/>
                    </a:ext>
                  </a:extLst>
                </a:gridCol>
              </a:tblGrid>
              <a:tr h="248097">
                <a:tc>
                  <a:txBody>
                    <a:bodyPr/>
                    <a:lstStyle/>
                    <a:p>
                      <a:pPr algn="ctr"/>
                      <a:r>
                        <a:rPr lang="en-US" altLang="zh-CN" sz="900" b="0" dirty="0">
                          <a:solidFill>
                            <a:schemeClr val="tx1">
                              <a:lumMod val="95000"/>
                              <a:lumOff val="5000"/>
                            </a:schemeClr>
                          </a:solidFill>
                          <a:latin typeface="+mn-lt"/>
                          <a:ea typeface="+mn-ea"/>
                          <a:cs typeface="+mn-ea"/>
                          <a:sym typeface="+mn-lt"/>
                        </a:rPr>
                        <a:t>TARGET</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32818341"/>
                  </a:ext>
                </a:extLst>
              </a:tr>
              <a:tr h="248097">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299528949"/>
                  </a:ext>
                </a:extLst>
              </a:tr>
              <a:tr h="248097">
                <a:tc>
                  <a:txBody>
                    <a:bodyPr/>
                    <a:lstStyle/>
                    <a:p>
                      <a:pPr algn="ctr"/>
                      <a:r>
                        <a:rPr lang="en-US" altLang="zh-CN" sz="900" b="0" dirty="0">
                          <a:solidFill>
                            <a:schemeClr val="tx1">
                              <a:lumMod val="95000"/>
                              <a:lumOff val="5000"/>
                            </a:schemeClr>
                          </a:solidFill>
                          <a:latin typeface="+mn-lt"/>
                          <a:ea typeface="+mn-ea"/>
                          <a:cs typeface="+mn-ea"/>
                          <a:sym typeface="+mn-lt"/>
                        </a:rPr>
                        <a:t>ACH%</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35900105"/>
                  </a:ext>
                </a:extLst>
              </a:tr>
              <a:tr h="248097">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20898759"/>
                  </a:ext>
                </a:extLst>
              </a:tr>
              <a:tr h="248097">
                <a:tc>
                  <a:txBody>
                    <a:bodyPr/>
                    <a:lstStyle/>
                    <a:p>
                      <a:pPr algn="ctr"/>
                      <a:r>
                        <a:rPr lang="en-US" altLang="zh-CN" sz="900" b="0" dirty="0">
                          <a:latin typeface="+mn-lt"/>
                          <a:ea typeface="+mn-ea"/>
                          <a:cs typeface="+mn-ea"/>
                          <a:sym typeface="+mn-lt"/>
                        </a:rPr>
                        <a:t>YOY</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167430217"/>
                  </a:ext>
                </a:extLst>
              </a:tr>
            </a:tbl>
          </a:graphicData>
        </a:graphic>
      </p:graphicFrame>
      <p:sp>
        <p:nvSpPr>
          <p:cNvPr id="50" name="矩形 49">
            <a:extLst>
              <a:ext uri="{FF2B5EF4-FFF2-40B4-BE49-F238E27FC236}">
                <a16:creationId xmlns:a16="http://schemas.microsoft.com/office/drawing/2014/main" id="{1AE60C13-7D9E-2992-66BF-F753B2D67B34}"/>
              </a:ext>
            </a:extLst>
          </p:cNvPr>
          <p:cNvSpPr/>
          <p:nvPr/>
        </p:nvSpPr>
        <p:spPr>
          <a:xfrm>
            <a:off x="387055" y="3414128"/>
            <a:ext cx="317876" cy="1240484"/>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TMALL</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cxnSp>
        <p:nvCxnSpPr>
          <p:cNvPr id="51" name="直接连接符 50">
            <a:extLst>
              <a:ext uri="{FF2B5EF4-FFF2-40B4-BE49-F238E27FC236}">
                <a16:creationId xmlns:a16="http://schemas.microsoft.com/office/drawing/2014/main" id="{6AA18EE7-AF33-3075-53DB-38EB5F2CE86B}"/>
              </a:ext>
            </a:extLst>
          </p:cNvPr>
          <p:cNvCxnSpPr>
            <a:cxnSpLocks/>
          </p:cNvCxnSpPr>
          <p:nvPr/>
        </p:nvCxnSpPr>
        <p:spPr>
          <a:xfrm>
            <a:off x="408313" y="4719551"/>
            <a:ext cx="11281544" cy="0"/>
          </a:xfrm>
          <a:prstGeom prst="line">
            <a:avLst/>
          </a:prstGeom>
          <a:ln w="19050"/>
        </p:spPr>
        <p:style>
          <a:lnRef idx="1">
            <a:schemeClr val="dk1"/>
          </a:lnRef>
          <a:fillRef idx="0">
            <a:schemeClr val="dk1"/>
          </a:fillRef>
          <a:effectRef idx="0">
            <a:schemeClr val="dk1"/>
          </a:effectRef>
          <a:fontRef idx="minor">
            <a:schemeClr val="tx1"/>
          </a:fontRef>
        </p:style>
      </p:cxnSp>
      <p:graphicFrame>
        <p:nvGraphicFramePr>
          <p:cNvPr id="6" name="表格 5">
            <a:extLst>
              <a:ext uri="{FF2B5EF4-FFF2-40B4-BE49-F238E27FC236}">
                <a16:creationId xmlns:a16="http://schemas.microsoft.com/office/drawing/2014/main" id="{EFB1196F-5F62-6983-E345-6FDEA93FFF1C}"/>
              </a:ext>
            </a:extLst>
          </p:cNvPr>
          <p:cNvGraphicFramePr>
            <a:graphicFrameLocks noGrp="1"/>
          </p:cNvGraphicFramePr>
          <p:nvPr>
            <p:extLst>
              <p:ext uri="{D42A27DB-BD31-4B8C-83A1-F6EECF244321}">
                <p14:modId xmlns:p14="http://schemas.microsoft.com/office/powerpoint/2010/main" val="2087833973"/>
              </p:ext>
            </p:extLst>
          </p:nvPr>
        </p:nvGraphicFramePr>
        <p:xfrm>
          <a:off x="1985193" y="1175713"/>
          <a:ext cx="9672777" cy="2123653"/>
        </p:xfrm>
        <a:graphic>
          <a:graphicData uri="http://schemas.openxmlformats.org/drawingml/2006/table">
            <a:tbl>
              <a:tblPr firstRow="1" bandRow="1">
                <a:tableStyleId>{5C22544A-7EE6-4342-B048-85BDC9FD1C3A}</a:tableStyleId>
              </a:tblPr>
              <a:tblGrid>
                <a:gridCol w="1074753">
                  <a:extLst>
                    <a:ext uri="{9D8B030D-6E8A-4147-A177-3AD203B41FA5}">
                      <a16:colId xmlns:a16="http://schemas.microsoft.com/office/drawing/2014/main" val="403842913"/>
                    </a:ext>
                  </a:extLst>
                </a:gridCol>
                <a:gridCol w="1074753">
                  <a:extLst>
                    <a:ext uri="{9D8B030D-6E8A-4147-A177-3AD203B41FA5}">
                      <a16:colId xmlns:a16="http://schemas.microsoft.com/office/drawing/2014/main" val="2725129546"/>
                    </a:ext>
                  </a:extLst>
                </a:gridCol>
                <a:gridCol w="1074753">
                  <a:extLst>
                    <a:ext uri="{9D8B030D-6E8A-4147-A177-3AD203B41FA5}">
                      <a16:colId xmlns:a16="http://schemas.microsoft.com/office/drawing/2014/main" val="2531632161"/>
                    </a:ext>
                  </a:extLst>
                </a:gridCol>
                <a:gridCol w="1074753">
                  <a:extLst>
                    <a:ext uri="{9D8B030D-6E8A-4147-A177-3AD203B41FA5}">
                      <a16:colId xmlns:a16="http://schemas.microsoft.com/office/drawing/2014/main" val="4151505029"/>
                    </a:ext>
                  </a:extLst>
                </a:gridCol>
                <a:gridCol w="1074753">
                  <a:extLst>
                    <a:ext uri="{9D8B030D-6E8A-4147-A177-3AD203B41FA5}">
                      <a16:colId xmlns:a16="http://schemas.microsoft.com/office/drawing/2014/main" val="3152949740"/>
                    </a:ext>
                  </a:extLst>
                </a:gridCol>
                <a:gridCol w="1074753">
                  <a:extLst>
                    <a:ext uri="{9D8B030D-6E8A-4147-A177-3AD203B41FA5}">
                      <a16:colId xmlns:a16="http://schemas.microsoft.com/office/drawing/2014/main" val="3445019813"/>
                    </a:ext>
                  </a:extLst>
                </a:gridCol>
                <a:gridCol w="1074753">
                  <a:extLst>
                    <a:ext uri="{9D8B030D-6E8A-4147-A177-3AD203B41FA5}">
                      <a16:colId xmlns:a16="http://schemas.microsoft.com/office/drawing/2014/main" val="3553362844"/>
                    </a:ext>
                  </a:extLst>
                </a:gridCol>
                <a:gridCol w="1074753">
                  <a:extLst>
                    <a:ext uri="{9D8B030D-6E8A-4147-A177-3AD203B41FA5}">
                      <a16:colId xmlns:a16="http://schemas.microsoft.com/office/drawing/2014/main" val="161234231"/>
                    </a:ext>
                  </a:extLst>
                </a:gridCol>
                <a:gridCol w="1074753">
                  <a:extLst>
                    <a:ext uri="{9D8B030D-6E8A-4147-A177-3AD203B41FA5}">
                      <a16:colId xmlns:a16="http://schemas.microsoft.com/office/drawing/2014/main" val="1486780217"/>
                    </a:ext>
                  </a:extLst>
                </a:gridCol>
              </a:tblGrid>
              <a:tr h="303379">
                <a:tc>
                  <a:txBody>
                    <a:bodyPr/>
                    <a:lstStyle/>
                    <a:p>
                      <a:pPr algn="ctr" rtl="0" fontAlgn="ctr"/>
                      <a:r>
                        <a:rPr lang="en-US" sz="900" b="0" i="0" u="none" strike="noStrike" dirty="0">
                          <a:solidFill>
                            <a:schemeClr val="bg1"/>
                          </a:solidFill>
                          <a:effectLst/>
                          <a:latin typeface="+mn-lt"/>
                          <a:ea typeface="+mn-ea"/>
                          <a:cs typeface="+mn-ea"/>
                          <a:sym typeface="+mn-lt"/>
                        </a:rPr>
                        <a:t>GMV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sz="900" b="0" i="0" u="none" strike="noStrike" dirty="0">
                          <a:solidFill>
                            <a:schemeClr val="bg1"/>
                          </a:solidFill>
                          <a:effectLst/>
                          <a:latin typeface="+mn-lt"/>
                          <a:ea typeface="+mn-ea"/>
                          <a:cs typeface="+mn-ea"/>
                          <a:sym typeface="+mn-lt"/>
                        </a:rPr>
                        <a:t>NET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sz="900" b="0" i="0" u="none" strike="noStrike" dirty="0">
                          <a:solidFill>
                            <a:schemeClr val="bg1"/>
                          </a:solidFill>
                          <a:effectLst/>
                          <a:latin typeface="+mn-lt"/>
                          <a:ea typeface="+mn-ea"/>
                          <a:cs typeface="+mn-ea"/>
                          <a:sym typeface="+mn-lt"/>
                        </a:rPr>
                        <a:t>UV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BUYERS</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CVR</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ATV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UPT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RRC</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900" b="0" i="0" u="none" strike="noStrike" dirty="0">
                          <a:solidFill>
                            <a:schemeClr val="bg1"/>
                          </a:solidFill>
                          <a:effectLst/>
                          <a:latin typeface="+mn-lt"/>
                          <a:ea typeface="+mn-ea"/>
                          <a:cs typeface="+mn-ea"/>
                          <a:sym typeface="+mn-lt"/>
                        </a:rPr>
                        <a:t>NET MD SHARE</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707931602"/>
                  </a:ext>
                </a:extLst>
              </a:tr>
              <a:tr h="303379">
                <a:tc>
                  <a:txBody>
                    <a:bodyPr/>
                    <a:lstStyle/>
                    <a:p>
                      <a:pPr algn="ctr" rtl="0" fontAlgn="ctr">
                        <a:buNone/>
                      </a:pPr>
                      <a:r>
                        <a:rPr lang="en-US" sz="1000" b="0" i="0" u="none" strike="noStrike" dirty="0">
                          <a:solidFill>
                            <a:schemeClr val="tx1"/>
                          </a:solidFill>
                          <a:effectLst/>
                          <a:latin typeface="+mn-lt"/>
                          <a:ea typeface="+mn-ea"/>
                          <a:cs typeface="+mn-ea"/>
                          <a:sym typeface="+mn-lt"/>
                        </a:rPr>
                        <a:t>6.59M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3.95M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0.4M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1,753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0.43%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3,757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chemeClr val="tx1"/>
                          </a:solidFill>
                          <a:effectLst/>
                          <a:latin typeface="+mn-lt"/>
                          <a:ea typeface="+mn-ea"/>
                          <a:cs typeface="+mn-ea"/>
                          <a:sym typeface="+mn-lt"/>
                        </a:rPr>
                        <a:t>1.8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40%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r>
                        <a:rPr lang="en-US" altLang="zh-CN" sz="900" b="0" i="0" u="none" strike="noStrike"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990528095"/>
                  </a:ext>
                </a:extLst>
              </a:tr>
              <a:tr h="303379">
                <a:tc>
                  <a:txBody>
                    <a:bodyPr/>
                    <a:lstStyle/>
                    <a:p>
                      <a:pPr algn="ctr" rtl="0" fontAlgn="ctr">
                        <a:buNone/>
                      </a:pPr>
                      <a:r>
                        <a:rPr lang="en-US" sz="1000" b="0" i="0" u="none" strike="noStrike" dirty="0">
                          <a:solidFill>
                            <a:schemeClr val="tx1"/>
                          </a:solidFill>
                          <a:effectLst/>
                          <a:latin typeface="+mn-lt"/>
                          <a:ea typeface="+mn-ea"/>
                          <a:cs typeface="+mn-ea"/>
                          <a:sym typeface="+mn-lt"/>
                        </a:rPr>
                        <a:t>6.40M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chemeClr val="tx1"/>
                          </a:solidFill>
                          <a:effectLst/>
                          <a:latin typeface="+mn-lt"/>
                          <a:ea typeface="+mn-ea"/>
                          <a:cs typeface="+mn-ea"/>
                          <a:sym typeface="+mn-lt"/>
                        </a:rPr>
                        <a:t>3.33M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chemeClr val="tx1"/>
                          </a:solidFill>
                          <a:effectLst/>
                          <a:latin typeface="+mn-lt"/>
                          <a:ea typeface="+mn-ea"/>
                          <a:cs typeface="+mn-ea"/>
                          <a:sym typeface="+mn-lt"/>
                        </a:rPr>
                        <a:t>552K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1,429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0.26%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4,478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1.9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48%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71%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54374302"/>
                  </a:ext>
                </a:extLst>
              </a:tr>
              <a:tr h="303379">
                <a:tc>
                  <a:txBody>
                    <a:bodyPr/>
                    <a:lstStyle/>
                    <a:p>
                      <a:pPr algn="ctr" rtl="0" fontAlgn="ctr">
                        <a:buNone/>
                      </a:pPr>
                      <a:r>
                        <a:rPr lang="en-US" altLang="zh-CN" sz="1000" b="0" i="0" u="none" strike="noStrike" dirty="0">
                          <a:solidFill>
                            <a:srgbClr val="000000"/>
                          </a:solidFill>
                          <a:effectLst/>
                          <a:latin typeface="+mn-lt"/>
                          <a:ea typeface="+mn-ea"/>
                          <a:cs typeface="+mn-ea"/>
                          <a:sym typeface="+mn-lt"/>
                        </a:rPr>
                        <a:t>97%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134%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61%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119%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106%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L="0" algn="ctr" defTabSz="914400" rtl="0" eaLnBrk="1" fontAlgn="ctr" latinLnBrk="0" hangingPunct="1"/>
                      <a:r>
                        <a:rPr lang="en-US" sz="900" b="0" i="0" u="none" strike="noStrike" kern="1200"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756292840"/>
                  </a:ext>
                </a:extLst>
              </a:tr>
              <a:tr h="303379">
                <a:tc>
                  <a:txBody>
                    <a:bodyPr/>
                    <a:lstStyle/>
                    <a:p>
                      <a:pPr algn="ctr" rtl="0" fontAlgn="ctr">
                        <a:buNone/>
                      </a:pPr>
                      <a:r>
                        <a:rPr lang="en-US" sz="1000" b="0" i="0" u="none" strike="noStrike" dirty="0">
                          <a:solidFill>
                            <a:srgbClr val="000000"/>
                          </a:solidFill>
                          <a:effectLst/>
                          <a:latin typeface="+mn-lt"/>
                          <a:ea typeface="+mn-ea"/>
                          <a:cs typeface="+mn-ea"/>
                          <a:sym typeface="+mn-lt"/>
                        </a:rPr>
                        <a:t>6.70M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3.53M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342K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1,436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0.42%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4,668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78%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1937203"/>
                  </a:ext>
                </a:extLst>
              </a:tr>
              <a:tr h="303379">
                <a:tc>
                  <a:txBody>
                    <a:bodyPr/>
                    <a:lstStyle/>
                    <a:p>
                      <a:pPr algn="ctr" rtl="0" fontAlgn="ctr">
                        <a:buNone/>
                      </a:pPr>
                      <a:r>
                        <a:rPr lang="en-US" altLang="zh-CN" sz="1000" b="0" i="0" u="none" strike="noStrike" dirty="0">
                          <a:solidFill>
                            <a:srgbClr val="C00000"/>
                          </a:solidFill>
                          <a:effectLst/>
                          <a:latin typeface="+mn-lt"/>
                          <a:ea typeface="+mn-ea"/>
                          <a:cs typeface="+mn-ea"/>
                          <a:sym typeface="+mn-lt"/>
                        </a:rPr>
                        <a:t>-5%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+61%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chemeClr val="tx1"/>
                          </a:solidFill>
                          <a:effectLst/>
                          <a:latin typeface="+mn-lt"/>
                          <a:ea typeface="+mn-ea"/>
                          <a:cs typeface="+mn-ea"/>
                          <a:sym typeface="+mn-lt"/>
                        </a:rPr>
                        <a:t>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-6PP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3844283"/>
                  </a:ext>
                </a:extLst>
              </a:tr>
              <a:tr h="303379">
                <a:tc>
                  <a:txBody>
                    <a:bodyPr/>
                    <a:lstStyle/>
                    <a:p>
                      <a:pPr algn="ctr" rtl="0" fontAlgn="ctr">
                        <a:buNone/>
                      </a:pPr>
                      <a:r>
                        <a:rPr lang="en-US" altLang="zh-CN" sz="1000" b="0" i="0" u="none" strike="noStrike" dirty="0">
                          <a:solidFill>
                            <a:srgbClr val="C00000"/>
                          </a:solidFill>
                          <a:effectLst/>
                          <a:latin typeface="+mn-lt"/>
                          <a:ea typeface="+mn-ea"/>
                          <a:cs typeface="+mn-ea"/>
                          <a:sym typeface="+mn-lt"/>
                        </a:rPr>
                        <a:t>-3%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+68%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-6PP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448087177"/>
                  </a:ext>
                </a:extLst>
              </a:tr>
            </a:tbl>
          </a:graphicData>
        </a:graphic>
      </p:graphicFrame>
      <p:graphicFrame>
        <p:nvGraphicFramePr>
          <p:cNvPr id="7" name="表格 6">
            <a:extLst>
              <a:ext uri="{FF2B5EF4-FFF2-40B4-BE49-F238E27FC236}">
                <a16:creationId xmlns:a16="http://schemas.microsoft.com/office/drawing/2014/main" id="{12ACEBF9-BCBF-F34E-01F6-5A38A77A4B6C}"/>
              </a:ext>
            </a:extLst>
          </p:cNvPr>
          <p:cNvGraphicFramePr>
            <a:graphicFrameLocks noGrp="1"/>
          </p:cNvGraphicFramePr>
          <p:nvPr>
            <p:extLst>
              <p:ext uri="{D42A27DB-BD31-4B8C-83A1-F6EECF244321}">
                <p14:modId xmlns:p14="http://schemas.microsoft.com/office/powerpoint/2010/main" val="2686480457"/>
              </p:ext>
            </p:extLst>
          </p:nvPr>
        </p:nvGraphicFramePr>
        <p:xfrm>
          <a:off x="757307" y="1175710"/>
          <a:ext cx="1088325" cy="2123653"/>
        </p:xfrm>
        <a:graphic>
          <a:graphicData uri="http://schemas.openxmlformats.org/drawingml/2006/table">
            <a:tbl>
              <a:tblPr firstRow="1" bandRow="1">
                <a:tableStyleId>{5C22544A-7EE6-4342-B048-85BDC9FD1C3A}</a:tableStyleId>
              </a:tblPr>
              <a:tblGrid>
                <a:gridCol w="1088325">
                  <a:extLst>
                    <a:ext uri="{9D8B030D-6E8A-4147-A177-3AD203B41FA5}">
                      <a16:colId xmlns:a16="http://schemas.microsoft.com/office/drawing/2014/main" val="436065415"/>
                    </a:ext>
                  </a:extLst>
                </a:gridCol>
              </a:tblGrid>
              <a:tr h="303379">
                <a:tc>
                  <a:txBody>
                    <a:bodyPr/>
                    <a:lstStyle/>
                    <a:p>
                      <a:pPr algn="ctr"/>
                      <a:r>
                        <a:rPr lang="en-US" altLang="zh-CN" sz="900" b="0" dirty="0">
                          <a:solidFill>
                            <a:schemeClr val="bg1"/>
                          </a:solidFill>
                          <a:latin typeface="+mn-lt"/>
                          <a:ea typeface="+mn-ea"/>
                          <a:cs typeface="+mn-ea"/>
                          <a:sym typeface="+mn-lt"/>
                        </a:rPr>
                        <a:t>KPI</a:t>
                      </a:r>
                      <a:endParaRPr lang="zh-CN" altLang="en-US" sz="900" b="0" dirty="0">
                        <a:solidFill>
                          <a:schemeClr val="bg1"/>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188542319"/>
                  </a:ext>
                </a:extLst>
              </a:tr>
              <a:tr h="303379">
                <a:tc>
                  <a:txBody>
                    <a:bodyPr/>
                    <a:lstStyle/>
                    <a:p>
                      <a:pPr algn="ctr"/>
                      <a:r>
                        <a:rPr lang="en-US" altLang="zh-CN" sz="900" b="0" dirty="0">
                          <a:solidFill>
                            <a:schemeClr val="tx1">
                              <a:lumMod val="95000"/>
                              <a:lumOff val="5000"/>
                            </a:schemeClr>
                          </a:solidFill>
                          <a:latin typeface="+mn-lt"/>
                          <a:ea typeface="+mn-ea"/>
                          <a:cs typeface="+mn-ea"/>
                          <a:sym typeface="+mn-lt"/>
                        </a:rPr>
                        <a:t>TARGET</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0406472"/>
                  </a:ext>
                </a:extLst>
              </a:tr>
              <a:tr h="303379">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935900105"/>
                  </a:ext>
                </a:extLst>
              </a:tr>
              <a:tr h="303379">
                <a:tc>
                  <a:txBody>
                    <a:bodyPr/>
                    <a:lstStyle/>
                    <a:p>
                      <a:pPr algn="ctr"/>
                      <a:r>
                        <a:rPr lang="en-US" altLang="zh-CN" sz="900" b="0" dirty="0">
                          <a:solidFill>
                            <a:schemeClr val="tx1">
                              <a:lumMod val="95000"/>
                              <a:lumOff val="5000"/>
                            </a:schemeClr>
                          </a:solidFill>
                          <a:latin typeface="+mn-lt"/>
                          <a:ea typeface="+mn-ea"/>
                          <a:cs typeface="+mn-ea"/>
                          <a:sym typeface="+mn-lt"/>
                        </a:rPr>
                        <a:t>ACH%</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034431"/>
                  </a:ext>
                </a:extLst>
              </a:tr>
              <a:tr h="303379">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20898759"/>
                  </a:ext>
                </a:extLst>
              </a:tr>
              <a:tr h="303379">
                <a:tc>
                  <a:txBody>
                    <a:bodyPr/>
                    <a:lstStyle/>
                    <a:p>
                      <a:pPr algn="ctr"/>
                      <a:r>
                        <a:rPr lang="en-US" altLang="zh-CN" sz="900" b="0" dirty="0">
                          <a:latin typeface="+mn-lt"/>
                          <a:ea typeface="+mn-ea"/>
                          <a:cs typeface="+mn-ea"/>
                          <a:sym typeface="+mn-lt"/>
                        </a:rPr>
                        <a:t>YOY TTL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167430217"/>
                  </a:ext>
                </a:extLst>
              </a:tr>
              <a:tr h="30337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937842489"/>
                  </a:ext>
                </a:extLst>
              </a:tr>
            </a:tbl>
          </a:graphicData>
        </a:graphic>
      </p:graphicFrame>
      <p:sp>
        <p:nvSpPr>
          <p:cNvPr id="8" name="矩形 7">
            <a:extLst>
              <a:ext uri="{FF2B5EF4-FFF2-40B4-BE49-F238E27FC236}">
                <a16:creationId xmlns:a16="http://schemas.microsoft.com/office/drawing/2014/main" id="{EA3B2A34-0D98-1E02-BFC3-7A99860D6543}"/>
              </a:ext>
            </a:extLst>
          </p:cNvPr>
          <p:cNvSpPr/>
          <p:nvPr/>
        </p:nvSpPr>
        <p:spPr>
          <a:xfrm>
            <a:off x="388505" y="1435897"/>
            <a:ext cx="317876" cy="187280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TOTAL</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sp>
        <p:nvSpPr>
          <p:cNvPr id="2" name="矩形 1">
            <a:extLst>
              <a:ext uri="{FF2B5EF4-FFF2-40B4-BE49-F238E27FC236}">
                <a16:creationId xmlns:a16="http://schemas.microsoft.com/office/drawing/2014/main" id="{B488F3EC-A416-2A0F-C547-98DD2517ACFB}"/>
              </a:ext>
            </a:extLst>
          </p:cNvPr>
          <p:cNvSpPr/>
          <p:nvPr/>
        </p:nvSpPr>
        <p:spPr>
          <a:xfrm>
            <a:off x="394616" y="4745403"/>
            <a:ext cx="317876" cy="2087142"/>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DTC</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graphicFrame>
        <p:nvGraphicFramePr>
          <p:cNvPr id="9" name="表格 8">
            <a:extLst>
              <a:ext uri="{FF2B5EF4-FFF2-40B4-BE49-F238E27FC236}">
                <a16:creationId xmlns:a16="http://schemas.microsoft.com/office/drawing/2014/main" id="{D163F7C9-7DBA-1E62-5C1E-0402939D84B0}"/>
              </a:ext>
            </a:extLst>
          </p:cNvPr>
          <p:cNvGraphicFramePr>
            <a:graphicFrameLocks noGrp="1"/>
          </p:cNvGraphicFramePr>
          <p:nvPr>
            <p:extLst>
              <p:ext uri="{D42A27DB-BD31-4B8C-83A1-F6EECF244321}">
                <p14:modId xmlns:p14="http://schemas.microsoft.com/office/powerpoint/2010/main" val="3975997291"/>
              </p:ext>
            </p:extLst>
          </p:nvPr>
        </p:nvGraphicFramePr>
        <p:xfrm>
          <a:off x="1985193" y="4784492"/>
          <a:ext cx="9672777" cy="2048058"/>
        </p:xfrm>
        <a:graphic>
          <a:graphicData uri="http://schemas.openxmlformats.org/drawingml/2006/table">
            <a:tbl>
              <a:tblPr firstRow="1" bandRow="1">
                <a:tableStyleId>{5C22544A-7EE6-4342-B048-85BDC9FD1C3A}</a:tableStyleId>
              </a:tblPr>
              <a:tblGrid>
                <a:gridCol w="1074753">
                  <a:extLst>
                    <a:ext uri="{9D8B030D-6E8A-4147-A177-3AD203B41FA5}">
                      <a16:colId xmlns:a16="http://schemas.microsoft.com/office/drawing/2014/main" val="403842913"/>
                    </a:ext>
                  </a:extLst>
                </a:gridCol>
                <a:gridCol w="1074753">
                  <a:extLst>
                    <a:ext uri="{9D8B030D-6E8A-4147-A177-3AD203B41FA5}">
                      <a16:colId xmlns:a16="http://schemas.microsoft.com/office/drawing/2014/main" val="2725129546"/>
                    </a:ext>
                  </a:extLst>
                </a:gridCol>
                <a:gridCol w="1074753">
                  <a:extLst>
                    <a:ext uri="{9D8B030D-6E8A-4147-A177-3AD203B41FA5}">
                      <a16:colId xmlns:a16="http://schemas.microsoft.com/office/drawing/2014/main" val="2531632161"/>
                    </a:ext>
                  </a:extLst>
                </a:gridCol>
                <a:gridCol w="1074753">
                  <a:extLst>
                    <a:ext uri="{9D8B030D-6E8A-4147-A177-3AD203B41FA5}">
                      <a16:colId xmlns:a16="http://schemas.microsoft.com/office/drawing/2014/main" val="4151505029"/>
                    </a:ext>
                  </a:extLst>
                </a:gridCol>
                <a:gridCol w="1074753">
                  <a:extLst>
                    <a:ext uri="{9D8B030D-6E8A-4147-A177-3AD203B41FA5}">
                      <a16:colId xmlns:a16="http://schemas.microsoft.com/office/drawing/2014/main" val="3152949740"/>
                    </a:ext>
                  </a:extLst>
                </a:gridCol>
                <a:gridCol w="1074753">
                  <a:extLst>
                    <a:ext uri="{9D8B030D-6E8A-4147-A177-3AD203B41FA5}">
                      <a16:colId xmlns:a16="http://schemas.microsoft.com/office/drawing/2014/main" val="3445019813"/>
                    </a:ext>
                  </a:extLst>
                </a:gridCol>
                <a:gridCol w="1074753">
                  <a:extLst>
                    <a:ext uri="{9D8B030D-6E8A-4147-A177-3AD203B41FA5}">
                      <a16:colId xmlns:a16="http://schemas.microsoft.com/office/drawing/2014/main" val="3553362844"/>
                    </a:ext>
                  </a:extLst>
                </a:gridCol>
                <a:gridCol w="1074753">
                  <a:extLst>
                    <a:ext uri="{9D8B030D-6E8A-4147-A177-3AD203B41FA5}">
                      <a16:colId xmlns:a16="http://schemas.microsoft.com/office/drawing/2014/main" val="161234231"/>
                    </a:ext>
                  </a:extLst>
                </a:gridCol>
                <a:gridCol w="1074753">
                  <a:extLst>
                    <a:ext uri="{9D8B030D-6E8A-4147-A177-3AD203B41FA5}">
                      <a16:colId xmlns:a16="http://schemas.microsoft.com/office/drawing/2014/main" val="1486780217"/>
                    </a:ext>
                  </a:extLst>
                </a:gridCol>
              </a:tblGrid>
              <a:tr h="227562">
                <a:tc>
                  <a:txBody>
                    <a:bodyPr/>
                    <a:lstStyle/>
                    <a:p>
                      <a:pPr algn="ctr" rtl="0" fontAlgn="ctr">
                        <a:buNone/>
                      </a:pPr>
                      <a:r>
                        <a:rPr lang="en-US" sz="1000" b="0" i="0" u="none" strike="noStrike" dirty="0">
                          <a:solidFill>
                            <a:srgbClr val="000000"/>
                          </a:solidFill>
                          <a:effectLst/>
                          <a:latin typeface="+mn-lt"/>
                          <a:ea typeface="+mn-ea"/>
                          <a:cs typeface="+mn-ea"/>
                          <a:sym typeface="+mn-lt"/>
                        </a:rPr>
                        <a:t>1.45M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1.38M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16K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620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3.77%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2,345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2.6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r>
                        <a:rPr lang="en-US" altLang="zh-CN" sz="900" b="0" i="0" u="none" strike="noStrike"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990528095"/>
                  </a:ext>
                </a:extLst>
              </a:tr>
              <a:tr h="227562">
                <a:tc>
                  <a:txBody>
                    <a:bodyPr/>
                    <a:lstStyle/>
                    <a:p>
                      <a:pPr algn="ctr" rtl="0" fontAlgn="ctr">
                        <a:buNone/>
                      </a:pPr>
                      <a:r>
                        <a:rPr lang="en-US" sz="1000" b="0" i="0" u="none" strike="noStrike" dirty="0">
                          <a:solidFill>
                            <a:srgbClr val="000000"/>
                          </a:solidFill>
                          <a:effectLst/>
                          <a:latin typeface="+mn-lt"/>
                          <a:ea typeface="+mn-ea"/>
                          <a:cs typeface="+mn-ea"/>
                          <a:sym typeface="+mn-lt"/>
                        </a:rPr>
                        <a:t>1.36M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1.19M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19K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515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2.73%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2,642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88%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193487456"/>
                  </a:ext>
                </a:extLst>
              </a:tr>
              <a:tr h="227562">
                <a:tc>
                  <a:txBody>
                    <a:bodyPr/>
                    <a:lstStyle/>
                    <a:p>
                      <a:pPr algn="ctr" rtl="0" fontAlgn="ctr">
                        <a:buNone/>
                      </a:pPr>
                      <a:r>
                        <a:rPr lang="en-US" altLang="zh-CN" sz="1000" b="0" i="0" u="none" strike="noStrike" dirty="0">
                          <a:solidFill>
                            <a:srgbClr val="C00000"/>
                          </a:solidFill>
                          <a:effectLst/>
                          <a:latin typeface="+mn-lt"/>
                          <a:ea typeface="+mn-ea"/>
                          <a:cs typeface="+mn-ea"/>
                          <a:sym typeface="+mn-lt"/>
                        </a:rPr>
                        <a:t>94%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115%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72%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113%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101%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L="0" algn="ctr" defTabSz="914400" rtl="0" eaLnBrk="1" fontAlgn="ctr" latinLnBrk="0" hangingPunct="1"/>
                      <a:r>
                        <a:rPr lang="en-US" sz="900" b="0" i="0" u="none" strike="noStrike" kern="1200"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754374302"/>
                  </a:ext>
                </a:extLst>
              </a:tr>
              <a:tr h="227562">
                <a:tc>
                  <a:txBody>
                    <a:bodyPr/>
                    <a:lstStyle/>
                    <a:p>
                      <a:pPr algn="ctr" rtl="0" fontAlgn="ctr">
                        <a:buNone/>
                      </a:pPr>
                      <a:r>
                        <a:rPr lang="en-US" sz="1000" b="0" i="0" u="none" strike="noStrike" dirty="0">
                          <a:solidFill>
                            <a:srgbClr val="000000"/>
                          </a:solidFill>
                          <a:effectLst/>
                          <a:latin typeface="+mn-lt"/>
                          <a:ea typeface="+mn-ea"/>
                          <a:cs typeface="+mn-ea"/>
                          <a:sym typeface="+mn-lt"/>
                        </a:rPr>
                        <a:t>1.48M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1.31M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27K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558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2.03%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2,659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95%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756292840"/>
                  </a:ext>
                </a:extLst>
              </a:tr>
              <a:tr h="227562">
                <a:tc>
                  <a:txBody>
                    <a:bodyPr/>
                    <a:lstStyle/>
                    <a:p>
                      <a:pPr algn="ctr" rtl="0" fontAlgn="ctr">
                        <a:buNone/>
                      </a:pPr>
                      <a:r>
                        <a:rPr lang="en-US" altLang="zh-CN" sz="1000" b="0" i="0" u="none" strike="noStrike" dirty="0">
                          <a:solidFill>
                            <a:srgbClr val="C0000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+34%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-7PP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71937203"/>
                  </a:ext>
                </a:extLst>
              </a:tr>
              <a:tr h="227562">
                <a:tc>
                  <a:txBody>
                    <a:bodyPr/>
                    <a:lstStyle/>
                    <a:p>
                      <a:pPr algn="ctr" rtl="0" fontAlgn="ctr">
                        <a:buNone/>
                      </a:pPr>
                      <a:r>
                        <a:rPr lang="en-US" sz="1000" b="0" i="0" u="none" strike="noStrike" dirty="0">
                          <a:solidFill>
                            <a:srgbClr val="000000"/>
                          </a:solidFill>
                          <a:effectLst/>
                          <a:latin typeface="+mn-lt"/>
                          <a:ea typeface="+mn-ea"/>
                          <a:cs typeface="+mn-ea"/>
                          <a:sym typeface="+mn-lt"/>
                        </a:rPr>
                        <a:t>146K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104K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211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8.06%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8,574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37%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686996656"/>
                  </a:ext>
                </a:extLst>
              </a:tr>
              <a:tr h="227562">
                <a:tc>
                  <a:txBody>
                    <a:bodyPr/>
                    <a:lstStyle/>
                    <a:p>
                      <a:pPr algn="ctr" rtl="0" fontAlgn="ctr">
                        <a:buNone/>
                      </a:pPr>
                      <a:r>
                        <a:rPr lang="en-US" sz="1000" b="0" i="0" u="none" strike="noStrike" dirty="0">
                          <a:solidFill>
                            <a:srgbClr val="000000"/>
                          </a:solidFill>
                          <a:effectLst/>
                          <a:latin typeface="+mn-lt"/>
                          <a:ea typeface="+mn-ea"/>
                          <a:cs typeface="+mn-ea"/>
                          <a:sym typeface="+mn-lt"/>
                        </a:rPr>
                        <a:t>1.0M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1.0M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3.2K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481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15.26%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2,172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100%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extLst>
                  <a:ext uri="{0D108BD9-81ED-4DB2-BD59-A6C34878D82A}">
                    <a16:rowId xmlns:a16="http://schemas.microsoft.com/office/drawing/2014/main" val="2288633842"/>
                  </a:ext>
                </a:extLst>
              </a:tr>
              <a:tr h="227562">
                <a:tc>
                  <a:txBody>
                    <a:bodyPr/>
                    <a:lstStyle/>
                    <a:p>
                      <a:pPr algn="ctr" rtl="0" fontAlgn="ctr">
                        <a:buNone/>
                      </a:pPr>
                      <a:r>
                        <a:rPr lang="en-US" sz="1000" b="0" i="0" u="none" strike="noStrike" dirty="0">
                          <a:solidFill>
                            <a:srgbClr val="000000"/>
                          </a:solidFill>
                          <a:effectLst/>
                          <a:latin typeface="+mn-lt"/>
                          <a:ea typeface="+mn-ea"/>
                          <a:cs typeface="+mn-ea"/>
                          <a:sym typeface="+mn-lt"/>
                        </a:rPr>
                        <a:t>170K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79K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15,487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0.11%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10,007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extLst>
                  <a:ext uri="{0D108BD9-81ED-4DB2-BD59-A6C34878D82A}">
                    <a16:rowId xmlns:a16="http://schemas.microsoft.com/office/drawing/2014/main" val="3571911194"/>
                  </a:ext>
                </a:extLst>
              </a:tr>
              <a:tr h="227562">
                <a:tc>
                  <a:txBody>
                    <a:bodyPr/>
                    <a:lstStyle/>
                    <a:p>
                      <a:pPr algn="ctr" rtl="0" fontAlgn="ctr">
                        <a:buNone/>
                      </a:pPr>
                      <a:r>
                        <a:rPr lang="en-US" altLang="zh-CN" sz="1000" b="0" i="0" u="none" strike="noStrike" dirty="0">
                          <a:solidFill>
                            <a:srgbClr val="00B050"/>
                          </a:solidFill>
                          <a:effectLst/>
                          <a:latin typeface="+mn-lt"/>
                          <a:ea typeface="+mn-ea"/>
                          <a:cs typeface="+mn-ea"/>
                          <a:sym typeface="+mn-lt"/>
                        </a:rPr>
                        <a:t>+30%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+30%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+22%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+31PP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-30PP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2448087177"/>
                  </a:ext>
                </a:extLst>
              </a:tr>
            </a:tbl>
          </a:graphicData>
        </a:graphic>
      </p:graphicFrame>
      <p:graphicFrame>
        <p:nvGraphicFramePr>
          <p:cNvPr id="10" name="表格 9">
            <a:extLst>
              <a:ext uri="{FF2B5EF4-FFF2-40B4-BE49-F238E27FC236}">
                <a16:creationId xmlns:a16="http://schemas.microsoft.com/office/drawing/2014/main" id="{E9B05ABC-7170-7372-FFDC-D54E1F417180}"/>
              </a:ext>
            </a:extLst>
          </p:cNvPr>
          <p:cNvGraphicFramePr>
            <a:graphicFrameLocks noGrp="1"/>
          </p:cNvGraphicFramePr>
          <p:nvPr>
            <p:extLst>
              <p:ext uri="{D42A27DB-BD31-4B8C-83A1-F6EECF244321}">
                <p14:modId xmlns:p14="http://schemas.microsoft.com/office/powerpoint/2010/main" val="2882343711"/>
              </p:ext>
            </p:extLst>
          </p:nvPr>
        </p:nvGraphicFramePr>
        <p:xfrm>
          <a:off x="780438" y="4775153"/>
          <a:ext cx="1088324" cy="2057400"/>
        </p:xfrm>
        <a:graphic>
          <a:graphicData uri="http://schemas.openxmlformats.org/drawingml/2006/table">
            <a:tbl>
              <a:tblPr firstRow="1" bandRow="1">
                <a:tableStyleId>{5C22544A-7EE6-4342-B048-85BDC9FD1C3A}</a:tableStyleId>
              </a:tblPr>
              <a:tblGrid>
                <a:gridCol w="1088324">
                  <a:extLst>
                    <a:ext uri="{9D8B030D-6E8A-4147-A177-3AD203B41FA5}">
                      <a16:colId xmlns:a16="http://schemas.microsoft.com/office/drawing/2014/main" val="436065415"/>
                    </a:ext>
                  </a:extLst>
                </a:gridCol>
              </a:tblGrid>
              <a:tr h="228599">
                <a:tc>
                  <a:txBody>
                    <a:bodyPr/>
                    <a:lstStyle/>
                    <a:p>
                      <a:pPr algn="ctr"/>
                      <a:r>
                        <a:rPr lang="en-US" altLang="zh-CN" sz="900" b="0" dirty="0">
                          <a:solidFill>
                            <a:schemeClr val="tx1">
                              <a:lumMod val="95000"/>
                              <a:lumOff val="5000"/>
                            </a:schemeClr>
                          </a:solidFill>
                          <a:latin typeface="+mn-lt"/>
                          <a:ea typeface="+mn-ea"/>
                          <a:cs typeface="+mn-ea"/>
                          <a:sym typeface="+mn-lt"/>
                        </a:rPr>
                        <a:t>TARGET</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0406472"/>
                  </a:ext>
                </a:extLst>
              </a:tr>
              <a:tr h="228599">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00562580"/>
                  </a:ext>
                </a:extLst>
              </a:tr>
              <a:tr h="228599">
                <a:tc>
                  <a:txBody>
                    <a:bodyPr/>
                    <a:lstStyle/>
                    <a:p>
                      <a:pPr algn="ctr"/>
                      <a:r>
                        <a:rPr lang="en-US" altLang="zh-CN" sz="900" b="0" dirty="0">
                          <a:solidFill>
                            <a:schemeClr val="tx1">
                              <a:lumMod val="95000"/>
                              <a:lumOff val="5000"/>
                            </a:schemeClr>
                          </a:solidFill>
                          <a:latin typeface="+mn-lt"/>
                          <a:ea typeface="+mn-ea"/>
                          <a:cs typeface="+mn-ea"/>
                          <a:sym typeface="+mn-lt"/>
                        </a:rPr>
                        <a:t>ACH%</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35900105"/>
                  </a:ext>
                </a:extLst>
              </a:tr>
              <a:tr h="228599">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7034431"/>
                  </a:ext>
                </a:extLst>
              </a:tr>
              <a:tr h="228599">
                <a:tc>
                  <a:txBody>
                    <a:bodyPr/>
                    <a:lstStyle/>
                    <a:p>
                      <a:pPr algn="ctr"/>
                      <a:r>
                        <a:rPr lang="en-US" altLang="zh-CN" sz="900" b="0" dirty="0">
                          <a:latin typeface="+mn-lt"/>
                          <a:ea typeface="+mn-ea"/>
                          <a:cs typeface="+mn-ea"/>
                          <a:sym typeface="+mn-lt"/>
                        </a:rPr>
                        <a:t>YOY TTL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720898759"/>
                  </a:ext>
                </a:extLst>
              </a:tr>
              <a:tr h="22859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SOCIAL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298518529"/>
                  </a:ext>
                </a:extLst>
              </a:tr>
              <a:tr h="22859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FF</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extLst>
                  <a:ext uri="{0D108BD9-81ED-4DB2-BD59-A6C34878D82A}">
                    <a16:rowId xmlns:a16="http://schemas.microsoft.com/office/drawing/2014/main" val="1769322056"/>
                  </a:ext>
                </a:extLst>
              </a:tr>
              <a:tr h="22859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extLst>
                  <a:ext uri="{0D108BD9-81ED-4DB2-BD59-A6C34878D82A}">
                    <a16:rowId xmlns:a16="http://schemas.microsoft.com/office/drawing/2014/main" val="1649247314"/>
                  </a:ext>
                </a:extLst>
              </a:tr>
              <a:tr h="22859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937842489"/>
                  </a:ext>
                </a:extLst>
              </a:tr>
            </a:tbl>
          </a:graphicData>
        </a:graphic>
      </p:graphicFrame>
    </p:spTree>
    <p:custDataLst>
      <p:tags r:id="rId1"/>
    </p:custDataLst>
    <p:extLst>
      <p:ext uri="{BB962C8B-B14F-4D97-AF65-F5344CB8AC3E}">
        <p14:creationId xmlns:p14="http://schemas.microsoft.com/office/powerpoint/2010/main" val="4224108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486CD8-EB54-51AE-1C6B-F1733C3352FF}"/>
            </a:ext>
          </a:extLst>
        </p:cNvPr>
        <p:cNvGrpSpPr/>
        <p:nvPr/>
      </p:nvGrpSpPr>
      <p:grpSpPr>
        <a:xfrm>
          <a:off x="0" y="0"/>
          <a:ext cx="0" cy="0"/>
          <a:chOff x="0" y="0"/>
          <a:chExt cx="0" cy="0"/>
        </a:xfrm>
      </p:grpSpPr>
      <p:graphicFrame>
        <p:nvGraphicFramePr>
          <p:cNvPr id="5" name="对象 4" hidden="1">
            <a:extLst>
              <a:ext uri="{FF2B5EF4-FFF2-40B4-BE49-F238E27FC236}">
                <a16:creationId xmlns:a16="http://schemas.microsoft.com/office/drawing/2014/main" id="{D248881F-8FEE-971A-C14F-F10CE3DF6782}"/>
              </a:ext>
            </a:extLst>
          </p:cNvPr>
          <p:cNvGraphicFramePr>
            <a:graphicFrameLocks noChangeAspect="1"/>
          </p:cNvGraphicFramePr>
          <p:nvPr>
            <p:custDataLst>
              <p:tags r:id="rId2"/>
            </p:custDataLst>
            <p:extLst>
              <p:ext uri="{D42A27DB-BD31-4B8C-83A1-F6EECF244321}">
                <p14:modId xmlns:p14="http://schemas.microsoft.com/office/powerpoint/2010/main" val="10444916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5" imgW="421" imgH="423" progId="TCLayout.ActiveDocument.1">
                  <p:embed/>
                </p:oleObj>
              </mc:Choice>
              <mc:Fallback>
                <p:oleObj name="think-cell 幻灯片" r:id="rId5" imgW="421" imgH="423" progId="TCLayout.ActiveDocument.1">
                  <p:embed/>
                  <p:pic>
                    <p:nvPicPr>
                      <p:cNvPr id="5" name="对象 4" hidden="1">
                        <a:extLst>
                          <a:ext uri="{FF2B5EF4-FFF2-40B4-BE49-F238E27FC236}">
                            <a16:creationId xmlns:a16="http://schemas.microsoft.com/office/drawing/2014/main" id="{D248881F-8FEE-971A-C14F-F10CE3DF6782}"/>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标题 2">
            <a:extLst>
              <a:ext uri="{FF2B5EF4-FFF2-40B4-BE49-F238E27FC236}">
                <a16:creationId xmlns:a16="http://schemas.microsoft.com/office/drawing/2014/main" id="{DB4DCEAA-63C5-CAB0-D096-12F00F538D38}"/>
              </a:ext>
            </a:extLst>
          </p:cNvPr>
          <p:cNvSpPr>
            <a:spLocks noGrp="1"/>
          </p:cNvSpPr>
          <p:nvPr>
            <p:ph type="title"/>
          </p:nvPr>
        </p:nvSpPr>
        <p:spPr>
          <a:xfrm>
            <a:off x="334963" y="224660"/>
            <a:ext cx="11522074" cy="307777"/>
          </a:xfrm>
        </p:spPr>
        <p:txBody>
          <a:bodyPr vert="horz" anchor="t"/>
          <a:lstStyle/>
          <a:p>
            <a:r>
              <a:rPr lang="en-US" altLang="zh-CN" sz="2000" b="1" dirty="0">
                <a:latin typeface="+mn-lt"/>
                <a:ea typeface="+mn-ea"/>
                <a:cs typeface="+mn-ea"/>
                <a:sym typeface="+mn-lt"/>
              </a:rPr>
              <a:t>BU26 DEC DTC SALES REVIEW</a:t>
            </a:r>
            <a:endParaRPr lang="zh-CN" altLang="en-US" sz="2000" b="1" kern="0" spc="20" dirty="0">
              <a:solidFill>
                <a:srgbClr val="00A2FF">
                  <a:lumMod val="60000"/>
                  <a:lumOff val="40000"/>
                </a:srgbClr>
              </a:solidFill>
              <a:latin typeface="+mn-lt"/>
              <a:ea typeface="+mn-ea"/>
              <a:cs typeface="+mn-ea"/>
              <a:sym typeface="+mn-lt"/>
            </a:endParaRPr>
          </a:p>
        </p:txBody>
      </p:sp>
      <p:cxnSp>
        <p:nvCxnSpPr>
          <p:cNvPr id="83" name="直接连接符 82">
            <a:extLst>
              <a:ext uri="{FF2B5EF4-FFF2-40B4-BE49-F238E27FC236}">
                <a16:creationId xmlns:a16="http://schemas.microsoft.com/office/drawing/2014/main" id="{BC59448C-86DB-C3CE-728C-4A1A152D6A5B}"/>
              </a:ext>
            </a:extLst>
          </p:cNvPr>
          <p:cNvCxnSpPr>
            <a:cxnSpLocks/>
          </p:cNvCxnSpPr>
          <p:nvPr/>
        </p:nvCxnSpPr>
        <p:spPr>
          <a:xfrm>
            <a:off x="1915412" y="1053778"/>
            <a:ext cx="0" cy="5753315"/>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6" name="直接连接符 15">
            <a:extLst>
              <a:ext uri="{FF2B5EF4-FFF2-40B4-BE49-F238E27FC236}">
                <a16:creationId xmlns:a16="http://schemas.microsoft.com/office/drawing/2014/main" id="{30B5034C-8A52-01ED-A3DD-2FCE9C8411C0}"/>
              </a:ext>
            </a:extLst>
          </p:cNvPr>
          <p:cNvCxnSpPr>
            <a:cxnSpLocks/>
          </p:cNvCxnSpPr>
          <p:nvPr/>
        </p:nvCxnSpPr>
        <p:spPr>
          <a:xfrm>
            <a:off x="397988" y="3465117"/>
            <a:ext cx="11302802"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1" name="直接连接符 50">
            <a:extLst>
              <a:ext uri="{FF2B5EF4-FFF2-40B4-BE49-F238E27FC236}">
                <a16:creationId xmlns:a16="http://schemas.microsoft.com/office/drawing/2014/main" id="{EFCDB976-E802-DCA2-214F-FAE1EEFECB11}"/>
              </a:ext>
            </a:extLst>
          </p:cNvPr>
          <p:cNvCxnSpPr>
            <a:cxnSpLocks/>
          </p:cNvCxnSpPr>
          <p:nvPr/>
        </p:nvCxnSpPr>
        <p:spPr>
          <a:xfrm>
            <a:off x="376426" y="4969582"/>
            <a:ext cx="11281544" cy="0"/>
          </a:xfrm>
          <a:prstGeom prst="line">
            <a:avLst/>
          </a:prstGeom>
          <a:ln w="19050"/>
        </p:spPr>
        <p:style>
          <a:lnRef idx="1">
            <a:schemeClr val="dk1"/>
          </a:lnRef>
          <a:fillRef idx="0">
            <a:schemeClr val="dk1"/>
          </a:fillRef>
          <a:effectRef idx="0">
            <a:schemeClr val="dk1"/>
          </a:effectRef>
          <a:fontRef idx="minor">
            <a:schemeClr val="tx1"/>
          </a:fontRef>
        </p:style>
      </p:cxnSp>
      <p:graphicFrame>
        <p:nvGraphicFramePr>
          <p:cNvPr id="6" name="表格 5">
            <a:extLst>
              <a:ext uri="{FF2B5EF4-FFF2-40B4-BE49-F238E27FC236}">
                <a16:creationId xmlns:a16="http://schemas.microsoft.com/office/drawing/2014/main" id="{F41D6754-6A73-E653-812C-D402258B33BC}"/>
              </a:ext>
            </a:extLst>
          </p:cNvPr>
          <p:cNvGraphicFramePr>
            <a:graphicFrameLocks noGrp="1"/>
          </p:cNvGraphicFramePr>
          <p:nvPr>
            <p:extLst>
              <p:ext uri="{D42A27DB-BD31-4B8C-83A1-F6EECF244321}">
                <p14:modId xmlns:p14="http://schemas.microsoft.com/office/powerpoint/2010/main" val="2695380586"/>
              </p:ext>
            </p:extLst>
          </p:nvPr>
        </p:nvGraphicFramePr>
        <p:xfrm>
          <a:off x="1985195" y="885654"/>
          <a:ext cx="9672777" cy="2511220"/>
        </p:xfrm>
        <a:graphic>
          <a:graphicData uri="http://schemas.openxmlformats.org/drawingml/2006/table">
            <a:tbl>
              <a:tblPr firstRow="1" bandRow="1">
                <a:tableStyleId>{5C22544A-7EE6-4342-B048-85BDC9FD1C3A}</a:tableStyleId>
              </a:tblPr>
              <a:tblGrid>
                <a:gridCol w="1074753">
                  <a:extLst>
                    <a:ext uri="{9D8B030D-6E8A-4147-A177-3AD203B41FA5}">
                      <a16:colId xmlns:a16="http://schemas.microsoft.com/office/drawing/2014/main" val="403842913"/>
                    </a:ext>
                  </a:extLst>
                </a:gridCol>
                <a:gridCol w="1074753">
                  <a:extLst>
                    <a:ext uri="{9D8B030D-6E8A-4147-A177-3AD203B41FA5}">
                      <a16:colId xmlns:a16="http://schemas.microsoft.com/office/drawing/2014/main" val="2725129546"/>
                    </a:ext>
                  </a:extLst>
                </a:gridCol>
                <a:gridCol w="1074753">
                  <a:extLst>
                    <a:ext uri="{9D8B030D-6E8A-4147-A177-3AD203B41FA5}">
                      <a16:colId xmlns:a16="http://schemas.microsoft.com/office/drawing/2014/main" val="2531632161"/>
                    </a:ext>
                  </a:extLst>
                </a:gridCol>
                <a:gridCol w="1074753">
                  <a:extLst>
                    <a:ext uri="{9D8B030D-6E8A-4147-A177-3AD203B41FA5}">
                      <a16:colId xmlns:a16="http://schemas.microsoft.com/office/drawing/2014/main" val="4151505029"/>
                    </a:ext>
                  </a:extLst>
                </a:gridCol>
                <a:gridCol w="1074753">
                  <a:extLst>
                    <a:ext uri="{9D8B030D-6E8A-4147-A177-3AD203B41FA5}">
                      <a16:colId xmlns:a16="http://schemas.microsoft.com/office/drawing/2014/main" val="3152949740"/>
                    </a:ext>
                  </a:extLst>
                </a:gridCol>
                <a:gridCol w="1074753">
                  <a:extLst>
                    <a:ext uri="{9D8B030D-6E8A-4147-A177-3AD203B41FA5}">
                      <a16:colId xmlns:a16="http://schemas.microsoft.com/office/drawing/2014/main" val="3445019813"/>
                    </a:ext>
                  </a:extLst>
                </a:gridCol>
                <a:gridCol w="1074753">
                  <a:extLst>
                    <a:ext uri="{9D8B030D-6E8A-4147-A177-3AD203B41FA5}">
                      <a16:colId xmlns:a16="http://schemas.microsoft.com/office/drawing/2014/main" val="3553362844"/>
                    </a:ext>
                  </a:extLst>
                </a:gridCol>
                <a:gridCol w="1074753">
                  <a:extLst>
                    <a:ext uri="{9D8B030D-6E8A-4147-A177-3AD203B41FA5}">
                      <a16:colId xmlns:a16="http://schemas.microsoft.com/office/drawing/2014/main" val="161234231"/>
                    </a:ext>
                  </a:extLst>
                </a:gridCol>
                <a:gridCol w="1074753">
                  <a:extLst>
                    <a:ext uri="{9D8B030D-6E8A-4147-A177-3AD203B41FA5}">
                      <a16:colId xmlns:a16="http://schemas.microsoft.com/office/drawing/2014/main" val="1486780217"/>
                    </a:ext>
                  </a:extLst>
                </a:gridCol>
              </a:tblGrid>
              <a:tr h="251122">
                <a:tc>
                  <a:txBody>
                    <a:bodyPr/>
                    <a:lstStyle/>
                    <a:p>
                      <a:pPr algn="ctr" rtl="0" fontAlgn="ctr"/>
                      <a:r>
                        <a:rPr lang="en-US" sz="900" b="0" i="0" u="none" strike="noStrike" dirty="0">
                          <a:solidFill>
                            <a:schemeClr val="bg1"/>
                          </a:solidFill>
                          <a:effectLst/>
                          <a:latin typeface="+mn-lt"/>
                          <a:ea typeface="+mn-ea"/>
                          <a:cs typeface="+mn-ea"/>
                          <a:sym typeface="+mn-lt"/>
                        </a:rPr>
                        <a:t>GMV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sz="900" b="0" i="0" u="none" strike="noStrike" dirty="0">
                          <a:solidFill>
                            <a:schemeClr val="bg1"/>
                          </a:solidFill>
                          <a:effectLst/>
                          <a:latin typeface="+mn-lt"/>
                          <a:ea typeface="+mn-ea"/>
                          <a:cs typeface="+mn-ea"/>
                          <a:sym typeface="+mn-lt"/>
                        </a:rPr>
                        <a:t>NET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sz="900" b="0" i="0" u="none" strike="noStrike" dirty="0">
                          <a:solidFill>
                            <a:schemeClr val="bg1"/>
                          </a:solidFill>
                          <a:effectLst/>
                          <a:latin typeface="+mn-lt"/>
                          <a:ea typeface="+mn-ea"/>
                          <a:cs typeface="+mn-ea"/>
                          <a:sym typeface="+mn-lt"/>
                        </a:rPr>
                        <a:t>UV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BUYERS</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CVR</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ATV</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UPT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algn="ctr" rtl="0" fontAlgn="ctr"/>
                      <a:r>
                        <a:rPr lang="en-US" altLang="zh-CN" sz="900" b="0" i="0" u="none" strike="noStrike" dirty="0">
                          <a:solidFill>
                            <a:schemeClr val="bg1"/>
                          </a:solidFill>
                          <a:effectLst/>
                          <a:latin typeface="+mn-lt"/>
                          <a:ea typeface="+mn-ea"/>
                          <a:cs typeface="+mn-ea"/>
                          <a:sym typeface="+mn-lt"/>
                        </a:rPr>
                        <a:t>RRC</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900" b="0" i="0" u="none" strike="noStrike" dirty="0">
                          <a:solidFill>
                            <a:schemeClr val="bg1"/>
                          </a:solidFill>
                          <a:effectLst/>
                          <a:latin typeface="+mn-lt"/>
                          <a:ea typeface="+mn-ea"/>
                          <a:cs typeface="+mn-ea"/>
                          <a:sym typeface="+mn-lt"/>
                        </a:rPr>
                        <a:t>NET MD SHARE</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2707931602"/>
                  </a:ext>
                </a:extLst>
              </a:tr>
              <a:tr h="251122">
                <a:tc>
                  <a:txBody>
                    <a:bodyPr/>
                    <a:lstStyle/>
                    <a:p>
                      <a:pPr algn="ctr" rtl="0" fontAlgn="ctr">
                        <a:buNone/>
                      </a:pPr>
                      <a:r>
                        <a:rPr lang="en-US" sz="1000" b="0" i="0" u="none" strike="noStrike" dirty="0">
                          <a:solidFill>
                            <a:srgbClr val="000000"/>
                          </a:solidFill>
                          <a:effectLst/>
                          <a:latin typeface="+mn-lt"/>
                          <a:ea typeface="+mn-ea"/>
                          <a:cs typeface="+mn-ea"/>
                          <a:sym typeface="+mn-lt"/>
                        </a:rPr>
                        <a:t>1.45M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1.38M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16K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620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3.77%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2,345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2.6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r>
                        <a:rPr lang="en-US" altLang="zh-CN" sz="900" b="0" i="0" u="none" strike="noStrike"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990528095"/>
                  </a:ext>
                </a:extLst>
              </a:tr>
              <a:tr h="251122">
                <a:tc>
                  <a:txBody>
                    <a:bodyPr/>
                    <a:lstStyle/>
                    <a:p>
                      <a:pPr algn="ctr" rtl="0" fontAlgn="ctr">
                        <a:buNone/>
                      </a:pPr>
                      <a:r>
                        <a:rPr lang="en-US" sz="1000" b="0" i="0" u="none" strike="noStrike" dirty="0">
                          <a:solidFill>
                            <a:srgbClr val="000000"/>
                          </a:solidFill>
                          <a:effectLst/>
                          <a:latin typeface="+mn-lt"/>
                          <a:ea typeface="+mn-ea"/>
                          <a:cs typeface="+mn-ea"/>
                          <a:sym typeface="+mn-lt"/>
                        </a:rPr>
                        <a:t>1.36M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1.19M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19K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515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2.73%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2,642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88%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193487456"/>
                  </a:ext>
                </a:extLst>
              </a:tr>
              <a:tr h="251122">
                <a:tc>
                  <a:txBody>
                    <a:bodyPr/>
                    <a:lstStyle/>
                    <a:p>
                      <a:pPr algn="ctr" rtl="0" fontAlgn="ctr">
                        <a:buNone/>
                      </a:pPr>
                      <a:r>
                        <a:rPr lang="en-US" altLang="zh-CN" sz="1000" b="0" i="0" u="none" strike="noStrike" dirty="0">
                          <a:solidFill>
                            <a:srgbClr val="C00000"/>
                          </a:solidFill>
                          <a:effectLst/>
                          <a:latin typeface="+mn-lt"/>
                          <a:ea typeface="+mn-ea"/>
                          <a:cs typeface="+mn-ea"/>
                          <a:sym typeface="+mn-lt"/>
                        </a:rPr>
                        <a:t>94%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115%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83%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72%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113%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101%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L="0" algn="ctr" defTabSz="914400" rtl="0" eaLnBrk="1" fontAlgn="ctr" latinLnBrk="0" hangingPunct="1"/>
                      <a:r>
                        <a:rPr lang="en-US" sz="900" b="0" i="0" u="none" strike="noStrike" kern="1200" dirty="0">
                          <a:solidFill>
                            <a:schemeClr val="tx1"/>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754374302"/>
                  </a:ext>
                </a:extLst>
              </a:tr>
              <a:tr h="251122">
                <a:tc>
                  <a:txBody>
                    <a:bodyPr/>
                    <a:lstStyle/>
                    <a:p>
                      <a:pPr algn="ctr" rtl="0" fontAlgn="ctr">
                        <a:buNone/>
                      </a:pPr>
                      <a:r>
                        <a:rPr lang="en-US" sz="1000" b="0" i="0" u="none" strike="noStrike" dirty="0">
                          <a:solidFill>
                            <a:srgbClr val="000000"/>
                          </a:solidFill>
                          <a:effectLst/>
                          <a:latin typeface="+mn-lt"/>
                          <a:ea typeface="+mn-ea"/>
                          <a:cs typeface="+mn-ea"/>
                          <a:sym typeface="+mn-lt"/>
                        </a:rPr>
                        <a:t>1.48M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1.31M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27K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558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2.03%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2,659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95%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756292840"/>
                  </a:ext>
                </a:extLst>
              </a:tr>
              <a:tr h="251122">
                <a:tc>
                  <a:txBody>
                    <a:bodyPr/>
                    <a:lstStyle/>
                    <a:p>
                      <a:pPr algn="ctr" rtl="0" fontAlgn="ctr">
                        <a:buNone/>
                      </a:pPr>
                      <a:r>
                        <a:rPr lang="en-US" altLang="zh-CN" sz="1000" b="0" i="0" u="none" strike="noStrike" dirty="0">
                          <a:solidFill>
                            <a:srgbClr val="C0000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+34%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-7PP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71937203"/>
                  </a:ext>
                </a:extLst>
              </a:tr>
              <a:tr h="251122">
                <a:tc>
                  <a:txBody>
                    <a:bodyPr/>
                    <a:lstStyle/>
                    <a:p>
                      <a:pPr algn="ctr" rtl="0" fontAlgn="ctr">
                        <a:buNone/>
                      </a:pPr>
                      <a:r>
                        <a:rPr lang="en-US" sz="1000" b="0" i="0" u="none" strike="noStrike" dirty="0">
                          <a:solidFill>
                            <a:srgbClr val="000000"/>
                          </a:solidFill>
                          <a:effectLst/>
                          <a:latin typeface="+mn-lt"/>
                          <a:ea typeface="+mn-ea"/>
                          <a:cs typeface="+mn-ea"/>
                          <a:sym typeface="+mn-lt"/>
                        </a:rPr>
                        <a:t>146K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104K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211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8.06%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8,574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37%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686996656"/>
                  </a:ext>
                </a:extLst>
              </a:tr>
              <a:tr h="251122">
                <a:tc>
                  <a:txBody>
                    <a:bodyPr/>
                    <a:lstStyle/>
                    <a:p>
                      <a:pPr algn="ctr" rtl="0" fontAlgn="ctr">
                        <a:buNone/>
                      </a:pPr>
                      <a:r>
                        <a:rPr lang="en-US" sz="1000" b="0" i="0" u="none" strike="noStrike" dirty="0">
                          <a:solidFill>
                            <a:srgbClr val="000000"/>
                          </a:solidFill>
                          <a:effectLst/>
                          <a:latin typeface="+mn-lt"/>
                          <a:ea typeface="+mn-ea"/>
                          <a:cs typeface="+mn-ea"/>
                          <a:sym typeface="+mn-lt"/>
                        </a:rPr>
                        <a:t>1.0M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1.0M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3.2K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481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15.26%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2,172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100%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extLst>
                  <a:ext uri="{0D108BD9-81ED-4DB2-BD59-A6C34878D82A}">
                    <a16:rowId xmlns:a16="http://schemas.microsoft.com/office/drawing/2014/main" val="2124064102"/>
                  </a:ext>
                </a:extLst>
              </a:tr>
              <a:tr h="251122">
                <a:tc>
                  <a:txBody>
                    <a:bodyPr/>
                    <a:lstStyle/>
                    <a:p>
                      <a:pPr algn="ctr" rtl="0" fontAlgn="ctr">
                        <a:buNone/>
                      </a:pPr>
                      <a:r>
                        <a:rPr lang="en-US" sz="1000" b="0" i="0" u="none" strike="noStrike" dirty="0">
                          <a:solidFill>
                            <a:srgbClr val="000000"/>
                          </a:solidFill>
                          <a:effectLst/>
                          <a:latin typeface="+mn-lt"/>
                          <a:ea typeface="+mn-ea"/>
                          <a:cs typeface="+mn-ea"/>
                          <a:sym typeface="+mn-lt"/>
                        </a:rPr>
                        <a:t>170K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79K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15,487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0.11%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10,007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tc>
                  <a:txBody>
                    <a:bodyPr/>
                    <a:lstStyle/>
                    <a:p>
                      <a:pPr algn="ctr" fontAlgn="ctr">
                        <a:buNone/>
                      </a:pPr>
                      <a:r>
                        <a:rPr lang="en-US" altLang="zh-CN" sz="1000" b="0" i="0" u="none" strike="noStrike" dirty="0">
                          <a:solidFill>
                            <a:schemeClr val="tx1"/>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extLst>
                  <a:ext uri="{0D108BD9-81ED-4DB2-BD59-A6C34878D82A}">
                    <a16:rowId xmlns:a16="http://schemas.microsoft.com/office/drawing/2014/main" val="3571911194"/>
                  </a:ext>
                </a:extLst>
              </a:tr>
              <a:tr h="251122">
                <a:tc>
                  <a:txBody>
                    <a:bodyPr/>
                    <a:lstStyle/>
                    <a:p>
                      <a:pPr algn="ctr" rtl="0" fontAlgn="ctr">
                        <a:buNone/>
                      </a:pPr>
                      <a:r>
                        <a:rPr lang="en-US" altLang="zh-CN" sz="1000" b="0" i="0" u="none" strike="noStrike" dirty="0">
                          <a:solidFill>
                            <a:srgbClr val="00B050"/>
                          </a:solidFill>
                          <a:effectLst/>
                          <a:latin typeface="+mn-lt"/>
                          <a:ea typeface="+mn-ea"/>
                          <a:cs typeface="+mn-ea"/>
                          <a:sym typeface="+mn-lt"/>
                        </a:rPr>
                        <a:t>+30%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+30%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+22%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+31PP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-30PP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2448087177"/>
                  </a:ext>
                </a:extLst>
              </a:tr>
            </a:tbl>
          </a:graphicData>
        </a:graphic>
      </p:graphicFrame>
      <p:graphicFrame>
        <p:nvGraphicFramePr>
          <p:cNvPr id="7" name="表格 6">
            <a:extLst>
              <a:ext uri="{FF2B5EF4-FFF2-40B4-BE49-F238E27FC236}">
                <a16:creationId xmlns:a16="http://schemas.microsoft.com/office/drawing/2014/main" id="{0B1D2206-5CB6-ADDC-54A6-766F4A0BA732}"/>
              </a:ext>
            </a:extLst>
          </p:cNvPr>
          <p:cNvGraphicFramePr>
            <a:graphicFrameLocks noGrp="1"/>
          </p:cNvGraphicFramePr>
          <p:nvPr>
            <p:extLst>
              <p:ext uri="{D42A27DB-BD31-4B8C-83A1-F6EECF244321}">
                <p14:modId xmlns:p14="http://schemas.microsoft.com/office/powerpoint/2010/main" val="1122285569"/>
              </p:ext>
            </p:extLst>
          </p:nvPr>
        </p:nvGraphicFramePr>
        <p:xfrm>
          <a:off x="757308" y="891850"/>
          <a:ext cx="1088324" cy="2501030"/>
        </p:xfrm>
        <a:graphic>
          <a:graphicData uri="http://schemas.openxmlformats.org/drawingml/2006/table">
            <a:tbl>
              <a:tblPr firstRow="1" bandRow="1">
                <a:tableStyleId>{5C22544A-7EE6-4342-B048-85BDC9FD1C3A}</a:tableStyleId>
              </a:tblPr>
              <a:tblGrid>
                <a:gridCol w="1088324">
                  <a:extLst>
                    <a:ext uri="{9D8B030D-6E8A-4147-A177-3AD203B41FA5}">
                      <a16:colId xmlns:a16="http://schemas.microsoft.com/office/drawing/2014/main" val="436065415"/>
                    </a:ext>
                  </a:extLst>
                </a:gridCol>
              </a:tblGrid>
              <a:tr h="250103">
                <a:tc>
                  <a:txBody>
                    <a:bodyPr/>
                    <a:lstStyle/>
                    <a:p>
                      <a:pPr algn="ctr"/>
                      <a:r>
                        <a:rPr lang="en-US" altLang="zh-CN" sz="900" b="0" dirty="0">
                          <a:solidFill>
                            <a:schemeClr val="bg1"/>
                          </a:solidFill>
                          <a:latin typeface="+mn-lt"/>
                          <a:ea typeface="+mn-ea"/>
                          <a:cs typeface="+mn-ea"/>
                          <a:sym typeface="+mn-lt"/>
                        </a:rPr>
                        <a:t>KPI</a:t>
                      </a:r>
                      <a:endParaRPr lang="zh-CN" altLang="en-US" sz="900" b="0" dirty="0">
                        <a:solidFill>
                          <a:schemeClr val="bg1"/>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188542319"/>
                  </a:ext>
                </a:extLst>
              </a:tr>
              <a:tr h="250103">
                <a:tc>
                  <a:txBody>
                    <a:bodyPr/>
                    <a:lstStyle/>
                    <a:p>
                      <a:pPr algn="ctr"/>
                      <a:r>
                        <a:rPr lang="en-US" altLang="zh-CN" sz="900" b="0" dirty="0">
                          <a:solidFill>
                            <a:schemeClr val="tx1">
                              <a:lumMod val="95000"/>
                              <a:lumOff val="5000"/>
                            </a:schemeClr>
                          </a:solidFill>
                          <a:latin typeface="+mn-lt"/>
                          <a:ea typeface="+mn-ea"/>
                          <a:cs typeface="+mn-ea"/>
                          <a:sym typeface="+mn-lt"/>
                        </a:rPr>
                        <a:t>TARGET</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0406472"/>
                  </a:ext>
                </a:extLst>
              </a:tr>
              <a:tr h="250103">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500562580"/>
                  </a:ext>
                </a:extLst>
              </a:tr>
              <a:tr h="250103">
                <a:tc>
                  <a:txBody>
                    <a:bodyPr/>
                    <a:lstStyle/>
                    <a:p>
                      <a:pPr algn="ctr"/>
                      <a:r>
                        <a:rPr lang="en-US" altLang="zh-CN" sz="900" b="0" dirty="0">
                          <a:solidFill>
                            <a:schemeClr val="tx1">
                              <a:lumMod val="95000"/>
                              <a:lumOff val="5000"/>
                            </a:schemeClr>
                          </a:solidFill>
                          <a:latin typeface="+mn-lt"/>
                          <a:ea typeface="+mn-ea"/>
                          <a:cs typeface="+mn-ea"/>
                          <a:sym typeface="+mn-lt"/>
                        </a:rPr>
                        <a:t>ACH%</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35900105"/>
                  </a:ext>
                </a:extLst>
              </a:tr>
              <a:tr h="250103">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7034431"/>
                  </a:ext>
                </a:extLst>
              </a:tr>
              <a:tr h="250103">
                <a:tc>
                  <a:txBody>
                    <a:bodyPr/>
                    <a:lstStyle/>
                    <a:p>
                      <a:pPr algn="ctr"/>
                      <a:r>
                        <a:rPr lang="en-US" altLang="zh-CN" sz="900" b="0" dirty="0">
                          <a:latin typeface="+mn-lt"/>
                          <a:ea typeface="+mn-ea"/>
                          <a:cs typeface="+mn-ea"/>
                          <a:sym typeface="+mn-lt"/>
                        </a:rPr>
                        <a:t>YOY TTL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720898759"/>
                  </a:ext>
                </a:extLst>
              </a:tr>
              <a:tr h="2501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SOCIAL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298518529"/>
                  </a:ext>
                </a:extLst>
              </a:tr>
              <a:tr h="2501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FF</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extLst>
                  <a:ext uri="{0D108BD9-81ED-4DB2-BD59-A6C34878D82A}">
                    <a16:rowId xmlns:a16="http://schemas.microsoft.com/office/drawing/2014/main" val="1388190006"/>
                  </a:ext>
                </a:extLst>
              </a:tr>
              <a:tr h="2501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2F2F2"/>
                    </a:solidFill>
                  </a:tcPr>
                </a:tc>
                <a:extLst>
                  <a:ext uri="{0D108BD9-81ED-4DB2-BD59-A6C34878D82A}">
                    <a16:rowId xmlns:a16="http://schemas.microsoft.com/office/drawing/2014/main" val="1649247314"/>
                  </a:ext>
                </a:extLst>
              </a:tr>
              <a:tr h="25010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937842489"/>
                  </a:ext>
                </a:extLst>
              </a:tr>
            </a:tbl>
          </a:graphicData>
        </a:graphic>
      </p:graphicFrame>
      <p:sp>
        <p:nvSpPr>
          <p:cNvPr id="8" name="矩形 7">
            <a:extLst>
              <a:ext uri="{FF2B5EF4-FFF2-40B4-BE49-F238E27FC236}">
                <a16:creationId xmlns:a16="http://schemas.microsoft.com/office/drawing/2014/main" id="{3A336985-5FA1-D2AE-B5E8-A4450FB59F70}"/>
              </a:ext>
            </a:extLst>
          </p:cNvPr>
          <p:cNvSpPr/>
          <p:nvPr/>
        </p:nvSpPr>
        <p:spPr>
          <a:xfrm>
            <a:off x="388505" y="1171574"/>
            <a:ext cx="317876" cy="225809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DTC</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sp>
        <p:nvSpPr>
          <p:cNvPr id="2" name="矩形 1">
            <a:extLst>
              <a:ext uri="{FF2B5EF4-FFF2-40B4-BE49-F238E27FC236}">
                <a16:creationId xmlns:a16="http://schemas.microsoft.com/office/drawing/2014/main" id="{2AF42FC4-C4D7-E5D7-6B06-B9FFD1C41E35}"/>
              </a:ext>
            </a:extLst>
          </p:cNvPr>
          <p:cNvSpPr/>
          <p:nvPr/>
        </p:nvSpPr>
        <p:spPr>
          <a:xfrm>
            <a:off x="376426" y="5005035"/>
            <a:ext cx="317876" cy="180204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WBTQ</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graphicFrame>
        <p:nvGraphicFramePr>
          <p:cNvPr id="9" name="表格 8">
            <a:extLst>
              <a:ext uri="{FF2B5EF4-FFF2-40B4-BE49-F238E27FC236}">
                <a16:creationId xmlns:a16="http://schemas.microsoft.com/office/drawing/2014/main" id="{1D1A7231-5DE5-A0FE-9144-7578B12B82AA}"/>
              </a:ext>
            </a:extLst>
          </p:cNvPr>
          <p:cNvGraphicFramePr>
            <a:graphicFrameLocks noGrp="1"/>
          </p:cNvGraphicFramePr>
          <p:nvPr>
            <p:extLst>
              <p:ext uri="{D42A27DB-BD31-4B8C-83A1-F6EECF244321}">
                <p14:modId xmlns:p14="http://schemas.microsoft.com/office/powerpoint/2010/main" val="2218824998"/>
              </p:ext>
            </p:extLst>
          </p:nvPr>
        </p:nvGraphicFramePr>
        <p:xfrm>
          <a:off x="757308" y="4996303"/>
          <a:ext cx="1064348" cy="1802040"/>
        </p:xfrm>
        <a:graphic>
          <a:graphicData uri="http://schemas.openxmlformats.org/drawingml/2006/table">
            <a:tbl>
              <a:tblPr firstRow="1" bandRow="1">
                <a:tableStyleId>{5C22544A-7EE6-4342-B048-85BDC9FD1C3A}</a:tableStyleId>
              </a:tblPr>
              <a:tblGrid>
                <a:gridCol w="1064348">
                  <a:extLst>
                    <a:ext uri="{9D8B030D-6E8A-4147-A177-3AD203B41FA5}">
                      <a16:colId xmlns:a16="http://schemas.microsoft.com/office/drawing/2014/main" val="436065415"/>
                    </a:ext>
                  </a:extLst>
                </a:gridCol>
              </a:tblGrid>
              <a:tr h="300340">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104512109"/>
                  </a:ext>
                </a:extLst>
              </a:tr>
              <a:tr h="300340">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20898759"/>
                  </a:ext>
                </a:extLst>
              </a:tr>
              <a:tr h="300340">
                <a:tc>
                  <a:txBody>
                    <a:bodyPr/>
                    <a:lstStyle/>
                    <a:p>
                      <a:pPr algn="ctr"/>
                      <a:r>
                        <a:rPr lang="en-US" altLang="zh-CN" sz="900" b="0" dirty="0">
                          <a:latin typeface="+mn-lt"/>
                          <a:ea typeface="+mn-ea"/>
                          <a:cs typeface="+mn-ea"/>
                          <a:sym typeface="+mn-lt"/>
                        </a:rPr>
                        <a:t>YOY TTL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167430217"/>
                  </a:ext>
                </a:extLst>
              </a:tr>
              <a:tr h="3003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SOCIAL</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00777264"/>
                  </a:ext>
                </a:extLst>
              </a:tr>
              <a:tr h="3003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712578434"/>
                  </a:ext>
                </a:extLst>
              </a:tr>
              <a:tr h="3003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512451542"/>
                  </a:ext>
                </a:extLst>
              </a:tr>
            </a:tbl>
          </a:graphicData>
        </a:graphic>
      </p:graphicFrame>
      <p:graphicFrame>
        <p:nvGraphicFramePr>
          <p:cNvPr id="10" name="表格 9">
            <a:extLst>
              <a:ext uri="{FF2B5EF4-FFF2-40B4-BE49-F238E27FC236}">
                <a16:creationId xmlns:a16="http://schemas.microsoft.com/office/drawing/2014/main" id="{14B384B1-AC7E-65C8-DDEA-23E90E5E2769}"/>
              </a:ext>
            </a:extLst>
          </p:cNvPr>
          <p:cNvGraphicFramePr>
            <a:graphicFrameLocks noGrp="1"/>
          </p:cNvGraphicFramePr>
          <p:nvPr>
            <p:extLst>
              <p:ext uri="{D42A27DB-BD31-4B8C-83A1-F6EECF244321}">
                <p14:modId xmlns:p14="http://schemas.microsoft.com/office/powerpoint/2010/main" val="3586672846"/>
              </p:ext>
            </p:extLst>
          </p:nvPr>
        </p:nvGraphicFramePr>
        <p:xfrm>
          <a:off x="2009158" y="5005033"/>
          <a:ext cx="9691632" cy="1793310"/>
        </p:xfrm>
        <a:graphic>
          <a:graphicData uri="http://schemas.openxmlformats.org/drawingml/2006/table">
            <a:tbl>
              <a:tblPr firstRow="1" bandRow="1">
                <a:tableStyleId>{5C22544A-7EE6-4342-B048-85BDC9FD1C3A}</a:tableStyleId>
              </a:tblPr>
              <a:tblGrid>
                <a:gridCol w="1076848">
                  <a:extLst>
                    <a:ext uri="{9D8B030D-6E8A-4147-A177-3AD203B41FA5}">
                      <a16:colId xmlns:a16="http://schemas.microsoft.com/office/drawing/2014/main" val="403842913"/>
                    </a:ext>
                  </a:extLst>
                </a:gridCol>
                <a:gridCol w="1076848">
                  <a:extLst>
                    <a:ext uri="{9D8B030D-6E8A-4147-A177-3AD203B41FA5}">
                      <a16:colId xmlns:a16="http://schemas.microsoft.com/office/drawing/2014/main" val="2725129546"/>
                    </a:ext>
                  </a:extLst>
                </a:gridCol>
                <a:gridCol w="1076848">
                  <a:extLst>
                    <a:ext uri="{9D8B030D-6E8A-4147-A177-3AD203B41FA5}">
                      <a16:colId xmlns:a16="http://schemas.microsoft.com/office/drawing/2014/main" val="2531632161"/>
                    </a:ext>
                  </a:extLst>
                </a:gridCol>
                <a:gridCol w="1076848">
                  <a:extLst>
                    <a:ext uri="{9D8B030D-6E8A-4147-A177-3AD203B41FA5}">
                      <a16:colId xmlns:a16="http://schemas.microsoft.com/office/drawing/2014/main" val="4151505029"/>
                    </a:ext>
                  </a:extLst>
                </a:gridCol>
                <a:gridCol w="1076848">
                  <a:extLst>
                    <a:ext uri="{9D8B030D-6E8A-4147-A177-3AD203B41FA5}">
                      <a16:colId xmlns:a16="http://schemas.microsoft.com/office/drawing/2014/main" val="3152949740"/>
                    </a:ext>
                  </a:extLst>
                </a:gridCol>
                <a:gridCol w="1076848">
                  <a:extLst>
                    <a:ext uri="{9D8B030D-6E8A-4147-A177-3AD203B41FA5}">
                      <a16:colId xmlns:a16="http://schemas.microsoft.com/office/drawing/2014/main" val="3445019813"/>
                    </a:ext>
                  </a:extLst>
                </a:gridCol>
                <a:gridCol w="1076848">
                  <a:extLst>
                    <a:ext uri="{9D8B030D-6E8A-4147-A177-3AD203B41FA5}">
                      <a16:colId xmlns:a16="http://schemas.microsoft.com/office/drawing/2014/main" val="3553362844"/>
                    </a:ext>
                  </a:extLst>
                </a:gridCol>
                <a:gridCol w="1076848">
                  <a:extLst>
                    <a:ext uri="{9D8B030D-6E8A-4147-A177-3AD203B41FA5}">
                      <a16:colId xmlns:a16="http://schemas.microsoft.com/office/drawing/2014/main" val="161234231"/>
                    </a:ext>
                  </a:extLst>
                </a:gridCol>
                <a:gridCol w="1076848">
                  <a:extLst>
                    <a:ext uri="{9D8B030D-6E8A-4147-A177-3AD203B41FA5}">
                      <a16:colId xmlns:a16="http://schemas.microsoft.com/office/drawing/2014/main" val="1065839242"/>
                    </a:ext>
                  </a:extLst>
                </a:gridCol>
              </a:tblGrid>
              <a:tr h="298885">
                <a:tc>
                  <a:txBody>
                    <a:bodyPr/>
                    <a:lstStyle/>
                    <a:p>
                      <a:pPr algn="ctr" rtl="0" fontAlgn="ctr">
                        <a:buNone/>
                      </a:pPr>
                      <a:r>
                        <a:rPr lang="en-US" sz="1000" b="0" i="0" u="none" strike="noStrike" dirty="0">
                          <a:solidFill>
                            <a:srgbClr val="000000"/>
                          </a:solidFill>
                          <a:effectLst/>
                          <a:latin typeface="+mn-lt"/>
                          <a:ea typeface="+mn-ea"/>
                          <a:cs typeface="+mn-ea"/>
                          <a:sym typeface="+mn-lt"/>
                        </a:rPr>
                        <a:t>1.31M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1.14M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9,121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508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5.57%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2,587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85%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918965240"/>
                  </a:ext>
                </a:extLst>
              </a:tr>
              <a:tr h="298885">
                <a:tc>
                  <a:txBody>
                    <a:bodyPr/>
                    <a:lstStyle/>
                    <a:p>
                      <a:pPr algn="ctr" rtl="0" fontAlgn="ctr">
                        <a:buNone/>
                      </a:pPr>
                      <a:r>
                        <a:rPr lang="en-US" sz="1000" b="0" i="0" u="none" strike="noStrike" dirty="0">
                          <a:solidFill>
                            <a:srgbClr val="000000"/>
                          </a:solidFill>
                          <a:effectLst/>
                          <a:latin typeface="+mn-lt"/>
                          <a:ea typeface="+mn-ea"/>
                          <a:cs typeface="+mn-ea"/>
                          <a:sym typeface="+mn-lt"/>
                        </a:rPr>
                        <a:t>1.35M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1.20M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10,378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541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5.21%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2,489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99%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862823610"/>
                  </a:ext>
                </a:extLst>
              </a:tr>
              <a:tr h="298885">
                <a:tc>
                  <a:txBody>
                    <a:bodyPr/>
                    <a:lstStyle/>
                    <a:p>
                      <a:pPr algn="ctr" rtl="0" fontAlgn="ctr">
                        <a:buNone/>
                      </a:pPr>
                      <a:r>
                        <a:rPr lang="en-US" altLang="zh-CN" sz="1000" b="0" i="0" u="none" strike="noStrike" dirty="0">
                          <a:solidFill>
                            <a:srgbClr val="C00000"/>
                          </a:solidFill>
                          <a:effectLst/>
                          <a:latin typeface="+mn-lt"/>
                          <a:ea typeface="+mn-ea"/>
                          <a:cs typeface="+mn-ea"/>
                          <a:sym typeface="+mn-lt"/>
                        </a:rPr>
                        <a:t>-2%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+2PP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-8PP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921968360"/>
                  </a:ext>
                </a:extLst>
              </a:tr>
              <a:tr h="298885">
                <a:tc>
                  <a:txBody>
                    <a:bodyPr/>
                    <a:lstStyle/>
                    <a:p>
                      <a:pPr algn="ctr" rtl="0" fontAlgn="ctr">
                        <a:buNone/>
                      </a:pPr>
                      <a:r>
                        <a:rPr lang="en-US" sz="1000" b="0" i="0" u="none" strike="noStrike" dirty="0">
                          <a:solidFill>
                            <a:srgbClr val="000000"/>
                          </a:solidFill>
                          <a:effectLst/>
                          <a:latin typeface="+mn-lt"/>
                          <a:ea typeface="+mn-ea"/>
                          <a:cs typeface="+mn-ea"/>
                          <a:sym typeface="+mn-lt"/>
                        </a:rPr>
                        <a:t>145.8K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104.2K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0.2K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8.06%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8,574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37%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09878040"/>
                  </a:ext>
                </a:extLst>
              </a:tr>
              <a:tr h="298885">
                <a:tc>
                  <a:txBody>
                    <a:bodyPr/>
                    <a:lstStyle/>
                    <a:p>
                      <a:pPr algn="ctr" rtl="0" fontAlgn="ctr">
                        <a:buNone/>
                      </a:pPr>
                      <a:r>
                        <a:rPr lang="en-US" sz="1000" b="0" i="0" u="none" strike="noStrike" dirty="0">
                          <a:solidFill>
                            <a:srgbClr val="000000"/>
                          </a:solidFill>
                          <a:effectLst/>
                          <a:latin typeface="+mn-lt"/>
                          <a:ea typeface="+mn-ea"/>
                          <a:cs typeface="+mn-ea"/>
                          <a:sym typeface="+mn-lt"/>
                        </a:rPr>
                        <a:t>1.04M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1.00M</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3,150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479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15.21%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2,163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2.8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11%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865375892"/>
                  </a:ext>
                </a:extLst>
              </a:tr>
              <a:tr h="298885">
                <a:tc>
                  <a:txBody>
                    <a:bodyPr/>
                    <a:lstStyle/>
                    <a:p>
                      <a:pPr algn="ctr" rtl="0" fontAlgn="ctr">
                        <a:buNone/>
                      </a:pPr>
                      <a:r>
                        <a:rPr lang="en-US" altLang="zh-CN" sz="1000" b="0" i="0" u="none" strike="noStrike" dirty="0">
                          <a:solidFill>
                            <a:srgbClr val="00B050"/>
                          </a:solidFill>
                          <a:effectLst/>
                          <a:latin typeface="+mn-lt"/>
                          <a:ea typeface="+mn-ea"/>
                          <a:cs typeface="+mn-ea"/>
                          <a:sym typeface="+mn-lt"/>
                        </a:rPr>
                        <a:t>+139%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B050"/>
                          </a:solidFill>
                          <a:effectLst/>
                          <a:latin typeface="+mn-lt"/>
                          <a:ea typeface="+mn-ea"/>
                          <a:cs typeface="+mn-ea"/>
                          <a:sym typeface="+mn-lt"/>
                        </a:rPr>
                        <a:t>+6%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+33%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+26%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+80%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+15%</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+54PP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rgbClr val="00B050"/>
                          </a:solidFill>
                          <a:effectLst/>
                          <a:latin typeface="+mn-lt"/>
                          <a:ea typeface="+mn-ea"/>
                          <a:cs typeface="+mn-ea"/>
                          <a:sym typeface="+mn-lt"/>
                        </a:rPr>
                        <a:t>-57PP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648889611"/>
                  </a:ext>
                </a:extLst>
              </a:tr>
            </a:tbl>
          </a:graphicData>
        </a:graphic>
      </p:graphicFrame>
      <p:graphicFrame>
        <p:nvGraphicFramePr>
          <p:cNvPr id="14" name="表格 13">
            <a:extLst>
              <a:ext uri="{FF2B5EF4-FFF2-40B4-BE49-F238E27FC236}">
                <a16:creationId xmlns:a16="http://schemas.microsoft.com/office/drawing/2014/main" id="{E1F73C5F-FD7E-ADA1-8494-DD5AF226021B}"/>
              </a:ext>
            </a:extLst>
          </p:cNvPr>
          <p:cNvGraphicFramePr>
            <a:graphicFrameLocks noGrp="1"/>
          </p:cNvGraphicFramePr>
          <p:nvPr>
            <p:extLst>
              <p:ext uri="{D42A27DB-BD31-4B8C-83A1-F6EECF244321}">
                <p14:modId xmlns:p14="http://schemas.microsoft.com/office/powerpoint/2010/main" val="496717272"/>
              </p:ext>
            </p:extLst>
          </p:nvPr>
        </p:nvGraphicFramePr>
        <p:xfrm>
          <a:off x="1985137" y="3533362"/>
          <a:ext cx="9691632" cy="1399309"/>
        </p:xfrm>
        <a:graphic>
          <a:graphicData uri="http://schemas.openxmlformats.org/drawingml/2006/table">
            <a:tbl>
              <a:tblPr firstRow="1" bandRow="1">
                <a:tableStyleId>{5C22544A-7EE6-4342-B048-85BDC9FD1C3A}</a:tableStyleId>
              </a:tblPr>
              <a:tblGrid>
                <a:gridCol w="1076848">
                  <a:extLst>
                    <a:ext uri="{9D8B030D-6E8A-4147-A177-3AD203B41FA5}">
                      <a16:colId xmlns:a16="http://schemas.microsoft.com/office/drawing/2014/main" val="403842913"/>
                    </a:ext>
                  </a:extLst>
                </a:gridCol>
                <a:gridCol w="1076848">
                  <a:extLst>
                    <a:ext uri="{9D8B030D-6E8A-4147-A177-3AD203B41FA5}">
                      <a16:colId xmlns:a16="http://schemas.microsoft.com/office/drawing/2014/main" val="2725129546"/>
                    </a:ext>
                  </a:extLst>
                </a:gridCol>
                <a:gridCol w="1076848">
                  <a:extLst>
                    <a:ext uri="{9D8B030D-6E8A-4147-A177-3AD203B41FA5}">
                      <a16:colId xmlns:a16="http://schemas.microsoft.com/office/drawing/2014/main" val="2531632161"/>
                    </a:ext>
                  </a:extLst>
                </a:gridCol>
                <a:gridCol w="1076848">
                  <a:extLst>
                    <a:ext uri="{9D8B030D-6E8A-4147-A177-3AD203B41FA5}">
                      <a16:colId xmlns:a16="http://schemas.microsoft.com/office/drawing/2014/main" val="4151505029"/>
                    </a:ext>
                  </a:extLst>
                </a:gridCol>
                <a:gridCol w="1076848">
                  <a:extLst>
                    <a:ext uri="{9D8B030D-6E8A-4147-A177-3AD203B41FA5}">
                      <a16:colId xmlns:a16="http://schemas.microsoft.com/office/drawing/2014/main" val="3152949740"/>
                    </a:ext>
                  </a:extLst>
                </a:gridCol>
                <a:gridCol w="1076848">
                  <a:extLst>
                    <a:ext uri="{9D8B030D-6E8A-4147-A177-3AD203B41FA5}">
                      <a16:colId xmlns:a16="http://schemas.microsoft.com/office/drawing/2014/main" val="3445019813"/>
                    </a:ext>
                  </a:extLst>
                </a:gridCol>
                <a:gridCol w="1076848">
                  <a:extLst>
                    <a:ext uri="{9D8B030D-6E8A-4147-A177-3AD203B41FA5}">
                      <a16:colId xmlns:a16="http://schemas.microsoft.com/office/drawing/2014/main" val="3553362844"/>
                    </a:ext>
                  </a:extLst>
                </a:gridCol>
                <a:gridCol w="1076848">
                  <a:extLst>
                    <a:ext uri="{9D8B030D-6E8A-4147-A177-3AD203B41FA5}">
                      <a16:colId xmlns:a16="http://schemas.microsoft.com/office/drawing/2014/main" val="161234231"/>
                    </a:ext>
                  </a:extLst>
                </a:gridCol>
                <a:gridCol w="1076848">
                  <a:extLst>
                    <a:ext uri="{9D8B030D-6E8A-4147-A177-3AD203B41FA5}">
                      <a16:colId xmlns:a16="http://schemas.microsoft.com/office/drawing/2014/main" val="1486780217"/>
                    </a:ext>
                  </a:extLst>
                </a:gridCol>
              </a:tblGrid>
              <a:tr h="223419">
                <a:tc>
                  <a:txBody>
                    <a:bodyPr/>
                    <a:lstStyle/>
                    <a:p>
                      <a:pPr algn="ctr" rtl="0" fontAlgn="ctr">
                        <a:buNone/>
                      </a:pPr>
                      <a:r>
                        <a:rPr lang="en-US" sz="1000" b="0" i="0" u="none" strike="noStrike" dirty="0">
                          <a:solidFill>
                            <a:srgbClr val="000000"/>
                          </a:solidFill>
                          <a:effectLst/>
                          <a:latin typeface="+mn-lt"/>
                          <a:ea typeface="+mn-ea"/>
                          <a:cs typeface="+mn-ea"/>
                          <a:sym typeface="+mn-lt"/>
                        </a:rPr>
                        <a:t>46.2K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46.2K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9,756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0.07%</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6,600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US" altLang="zh-CN" sz="900" b="0" i="0" u="none" strike="noStrike" dirty="0">
                          <a:solidFill>
                            <a:srgbClr val="000000"/>
                          </a:solidFill>
                          <a:effectLst/>
                          <a:latin typeface="+mn-lt"/>
                          <a:ea typeface="+mn-ea"/>
                          <a:cs typeface="+mn-ea"/>
                          <a:sym typeface="+mn-lt"/>
                        </a:rPr>
                        <a:t>18%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159358892"/>
                  </a:ext>
                </a:extLst>
              </a:tr>
              <a:tr h="235178">
                <a:tc>
                  <a:txBody>
                    <a:bodyPr/>
                    <a:lstStyle/>
                    <a:p>
                      <a:pPr algn="ctr" rtl="0" fontAlgn="ctr">
                        <a:buNone/>
                      </a:pPr>
                      <a:r>
                        <a:rPr lang="en-US" sz="1000" b="0" i="0" u="none" strike="noStrike" dirty="0">
                          <a:solidFill>
                            <a:srgbClr val="000000"/>
                          </a:solidFill>
                          <a:effectLst/>
                          <a:latin typeface="+mn-lt"/>
                          <a:ea typeface="+mn-ea"/>
                          <a:cs typeface="+mn-ea"/>
                          <a:sym typeface="+mn-lt"/>
                        </a:rPr>
                        <a:t>137.4K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104.9K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17,053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17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0.10%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8,080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24%</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50%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700401201"/>
                  </a:ext>
                </a:extLst>
              </a:tr>
              <a:tr h="235178">
                <a:tc>
                  <a:txBody>
                    <a:bodyPr/>
                    <a:lstStyle/>
                    <a:p>
                      <a:pPr algn="ctr" rtl="0" fontAlgn="ctr">
                        <a:buNone/>
                      </a:pPr>
                      <a:r>
                        <a:rPr lang="en-US" altLang="zh-CN" sz="1000" b="0" i="0" u="none" strike="noStrike" dirty="0">
                          <a:solidFill>
                            <a:srgbClr val="C00000"/>
                          </a:solidFill>
                          <a:effectLst/>
                          <a:latin typeface="+mn-lt"/>
                          <a:ea typeface="+mn-ea"/>
                          <a:cs typeface="+mn-ea"/>
                          <a:sym typeface="+mn-lt"/>
                        </a:rPr>
                        <a:t>-66%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-56%</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C00000"/>
                          </a:solidFill>
                          <a:effectLst/>
                          <a:latin typeface="+mn-lt"/>
                          <a:ea typeface="+mn-ea"/>
                          <a:cs typeface="+mn-ea"/>
                          <a:sym typeface="+mn-lt"/>
                        </a:rPr>
                        <a:t>-43%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-59%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-18%</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C00000"/>
                          </a:solidFill>
                          <a:effectLst/>
                          <a:latin typeface="+mn-lt"/>
                          <a:ea typeface="+mn-ea"/>
                          <a:cs typeface="+mn-ea"/>
                          <a:sym typeface="+mn-lt"/>
                        </a:rPr>
                        <a:t>-24PP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-32PP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3844283"/>
                  </a:ext>
                </a:extLst>
              </a:tr>
              <a:tr h="235178">
                <a:tc>
                  <a:txBody>
                    <a:bodyPr/>
                    <a:lstStyle/>
                    <a:p>
                      <a:pPr algn="ctr" rtl="0" fontAlgn="ctr">
                        <a:buNone/>
                      </a:pPr>
                      <a:r>
                        <a:rPr lang="en-US" sz="1000" b="0" i="0" u="none" strike="noStrike" dirty="0">
                          <a:solidFill>
                            <a:srgbClr val="000000"/>
                          </a:solidFill>
                          <a:effectLst/>
                          <a:latin typeface="+mn-lt"/>
                          <a:ea typeface="+mn-ea"/>
                          <a:cs typeface="+mn-ea"/>
                          <a:sym typeface="+mn-lt"/>
                        </a:rPr>
                        <a:t>21.3K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a:solidFill>
                            <a:srgbClr val="000000"/>
                          </a:solidFill>
                          <a:effectLst/>
                          <a:latin typeface="+mn-lt"/>
                          <a:ea typeface="+mn-ea"/>
                          <a:cs typeface="+mn-ea"/>
                          <a:sym typeface="+mn-lt"/>
                        </a:rPr>
                        <a:t>21.3K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4,259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1.0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19%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12274722"/>
                  </a:ext>
                </a:extLst>
              </a:tr>
              <a:tr h="235178">
                <a:tc>
                  <a:txBody>
                    <a:bodyPr/>
                    <a:lstStyle/>
                    <a:p>
                      <a:pPr algn="ctr" rtl="0" fontAlgn="ctr">
                        <a:buNone/>
                      </a:pPr>
                      <a:r>
                        <a:rPr lang="en-US" sz="1000" b="0" i="0" u="none" strike="noStrike">
                          <a:solidFill>
                            <a:srgbClr val="000000"/>
                          </a:solidFill>
                          <a:effectLst/>
                          <a:latin typeface="+mn-lt"/>
                          <a:ea typeface="+mn-ea"/>
                          <a:cs typeface="+mn-ea"/>
                          <a:sym typeface="+mn-lt"/>
                        </a:rPr>
                        <a:t>36.5K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sz="1000" b="0" i="0" u="none" strike="noStrike" dirty="0">
                          <a:solidFill>
                            <a:srgbClr val="000000"/>
                          </a:solidFill>
                          <a:effectLst/>
                          <a:latin typeface="+mn-lt"/>
                          <a:ea typeface="+mn-ea"/>
                          <a:cs typeface="+mn-ea"/>
                          <a:sym typeface="+mn-lt"/>
                        </a:rPr>
                        <a:t>17.3K</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9,134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a:solidFill>
                            <a:srgbClr val="000000"/>
                          </a:solidFill>
                          <a:effectLst/>
                          <a:latin typeface="+mn-lt"/>
                          <a:ea typeface="+mn-ea"/>
                          <a:cs typeface="+mn-ea"/>
                          <a:sym typeface="+mn-lt"/>
                        </a:rPr>
                        <a:t>1.5 </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rtl="0" fontAlgn="ctr">
                        <a:buNone/>
                      </a:pPr>
                      <a:r>
                        <a:rPr lang="en-US" altLang="zh-CN" sz="1000" b="0" i="0" u="none" strike="noStrike" dirty="0">
                          <a:solidFill>
                            <a:srgbClr val="000000"/>
                          </a:solidFill>
                          <a:effectLst/>
                          <a:latin typeface="+mn-lt"/>
                          <a:ea typeface="+mn-ea"/>
                          <a:cs typeface="+mn-ea"/>
                          <a:sym typeface="+mn-lt"/>
                        </a:rPr>
                        <a:t>53%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fontAlgn="ctr">
                        <a:buNone/>
                      </a:pPr>
                      <a:r>
                        <a:rPr lang="en-US" altLang="zh-CN" sz="1000" b="0" i="0" u="none" strike="noStrike" dirty="0">
                          <a:solidFill>
                            <a:srgbClr val="000000"/>
                          </a:solidFill>
                          <a:effectLst/>
                          <a:latin typeface="+mn-lt"/>
                          <a:ea typeface="+mn-ea"/>
                          <a:cs typeface="+mn-ea"/>
                          <a:sym typeface="+mn-lt"/>
                        </a:rPr>
                        <a:t>23%</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205367791"/>
                  </a:ext>
                </a:extLst>
              </a:tr>
              <a:tr h="235178">
                <a:tc>
                  <a:txBody>
                    <a:bodyPr/>
                    <a:lstStyle/>
                    <a:p>
                      <a:pPr algn="ctr" rtl="0" fontAlgn="ctr">
                        <a:buNone/>
                      </a:pPr>
                      <a:r>
                        <a:rPr lang="en-US" altLang="zh-CN" sz="1000" b="0" i="0" u="none" strike="noStrike" dirty="0">
                          <a:solidFill>
                            <a:srgbClr val="C00000"/>
                          </a:solidFill>
                          <a:effectLst/>
                          <a:latin typeface="+mn-lt"/>
                          <a:ea typeface="+mn-ea"/>
                          <a:cs typeface="+mn-ea"/>
                          <a:sym typeface="+mn-lt"/>
                        </a:rPr>
                        <a:t>-50%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00B050"/>
                          </a:solidFill>
                          <a:effectLst/>
                          <a:latin typeface="+mn-lt"/>
                          <a:ea typeface="+mn-ea"/>
                          <a:cs typeface="+mn-ea"/>
                          <a:sym typeface="+mn-lt"/>
                        </a:rPr>
                        <a:t>+50%</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-29%</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-52%</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-31%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altLang="zh-CN" sz="1000" b="0" i="0" u="none" strike="noStrike" dirty="0">
                          <a:solidFill>
                            <a:srgbClr val="C00000"/>
                          </a:solidFill>
                          <a:effectLst/>
                          <a:latin typeface="+mn-lt"/>
                          <a:ea typeface="+mn-ea"/>
                          <a:cs typeface="+mn-ea"/>
                          <a:sym typeface="+mn-lt"/>
                        </a:rPr>
                        <a:t>-11%</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chemeClr val="tx1"/>
                          </a:solidFill>
                          <a:effectLst/>
                          <a:latin typeface="+mn-lt"/>
                          <a:ea typeface="+mn-ea"/>
                          <a:cs typeface="+mn-ea"/>
                          <a:sym typeface="+mn-lt"/>
                        </a:rPr>
                        <a:t>0PP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pPr algn="ctr" rtl="0" fontAlgn="ctr">
                        <a:buNone/>
                      </a:pPr>
                      <a:r>
                        <a:rPr lang="en-US" sz="1000" b="0" i="0" u="none" strike="noStrike" dirty="0">
                          <a:solidFill>
                            <a:schemeClr val="tx1"/>
                          </a:solidFill>
                          <a:effectLst/>
                          <a:latin typeface="+mn-lt"/>
                          <a:ea typeface="+mn-ea"/>
                          <a:cs typeface="+mn-ea"/>
                          <a:sym typeface="+mn-lt"/>
                        </a:rPr>
                        <a:t>0PP</a:t>
                      </a:r>
                    </a:p>
                  </a:txBody>
                  <a:tcPr marL="0" marR="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320826637"/>
                  </a:ext>
                </a:extLst>
              </a:tr>
            </a:tbl>
          </a:graphicData>
        </a:graphic>
      </p:graphicFrame>
      <p:graphicFrame>
        <p:nvGraphicFramePr>
          <p:cNvPr id="15" name="表格 14">
            <a:extLst>
              <a:ext uri="{FF2B5EF4-FFF2-40B4-BE49-F238E27FC236}">
                <a16:creationId xmlns:a16="http://schemas.microsoft.com/office/drawing/2014/main" id="{97CD9EF5-B472-1AF0-C5A4-8CA70B25FD8F}"/>
              </a:ext>
            </a:extLst>
          </p:cNvPr>
          <p:cNvGraphicFramePr>
            <a:graphicFrameLocks noGrp="1"/>
          </p:cNvGraphicFramePr>
          <p:nvPr>
            <p:extLst>
              <p:ext uri="{D42A27DB-BD31-4B8C-83A1-F6EECF244321}">
                <p14:modId xmlns:p14="http://schemas.microsoft.com/office/powerpoint/2010/main" val="89349418"/>
              </p:ext>
            </p:extLst>
          </p:nvPr>
        </p:nvGraphicFramePr>
        <p:xfrm>
          <a:off x="785588" y="3533361"/>
          <a:ext cx="1066763" cy="1399308"/>
        </p:xfrm>
        <a:graphic>
          <a:graphicData uri="http://schemas.openxmlformats.org/drawingml/2006/table">
            <a:tbl>
              <a:tblPr firstRow="1" bandRow="1">
                <a:tableStyleId>{5C22544A-7EE6-4342-B048-85BDC9FD1C3A}</a:tableStyleId>
              </a:tblPr>
              <a:tblGrid>
                <a:gridCol w="1066763">
                  <a:extLst>
                    <a:ext uri="{9D8B030D-6E8A-4147-A177-3AD203B41FA5}">
                      <a16:colId xmlns:a16="http://schemas.microsoft.com/office/drawing/2014/main" val="436065415"/>
                    </a:ext>
                  </a:extLst>
                </a:gridCol>
              </a:tblGrid>
              <a:tr h="233218">
                <a:tc>
                  <a:txBody>
                    <a:bodyPr/>
                    <a:lstStyle/>
                    <a:p>
                      <a:pPr algn="ctr"/>
                      <a:r>
                        <a:rPr lang="en-US" altLang="zh-CN" sz="900" b="0" dirty="0">
                          <a:solidFill>
                            <a:schemeClr val="tx1">
                              <a:lumMod val="95000"/>
                              <a:lumOff val="5000"/>
                            </a:schemeClr>
                          </a:solidFill>
                          <a:latin typeface="+mn-lt"/>
                          <a:ea typeface="+mn-ea"/>
                          <a:cs typeface="+mn-ea"/>
                          <a:sym typeface="+mn-lt"/>
                        </a:rPr>
                        <a:t>TY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299528949"/>
                  </a:ext>
                </a:extLst>
              </a:tr>
              <a:tr h="233218">
                <a:tc>
                  <a:txBody>
                    <a:bodyPr/>
                    <a:lstStyle/>
                    <a:p>
                      <a:pPr algn="ctr"/>
                      <a:r>
                        <a:rPr lang="en-US" altLang="zh-CN" sz="900" b="0" dirty="0">
                          <a:solidFill>
                            <a:schemeClr val="tx1">
                              <a:lumMod val="95000"/>
                              <a:lumOff val="5000"/>
                            </a:schemeClr>
                          </a:solidFill>
                          <a:latin typeface="+mn-lt"/>
                          <a:ea typeface="+mn-ea"/>
                          <a:cs typeface="+mn-ea"/>
                          <a:sym typeface="+mn-lt"/>
                        </a:rPr>
                        <a:t>LY TTL</a:t>
                      </a:r>
                      <a:endParaRPr lang="zh-CN" altLang="en-US" sz="900" b="0" dirty="0">
                        <a:solidFill>
                          <a:schemeClr val="tx1">
                            <a:lumMod val="95000"/>
                            <a:lumOff val="5000"/>
                          </a:schemeClr>
                        </a:solidFill>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720898759"/>
                  </a:ext>
                </a:extLst>
              </a:tr>
              <a:tr h="233218">
                <a:tc>
                  <a:txBody>
                    <a:bodyPr/>
                    <a:lstStyle/>
                    <a:p>
                      <a:pPr algn="ctr"/>
                      <a:r>
                        <a:rPr lang="en-US" altLang="zh-CN" sz="900" b="0" dirty="0">
                          <a:latin typeface="+mn-lt"/>
                          <a:ea typeface="+mn-ea"/>
                          <a:cs typeface="+mn-ea"/>
                          <a:sym typeface="+mn-lt"/>
                        </a:rPr>
                        <a:t>YOY</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167430217"/>
                  </a:ext>
                </a:extLst>
              </a:tr>
              <a:tr h="23321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TY </a:t>
                      </a:r>
                      <a:r>
                        <a:rPr lang="zh-CN" altLang="en-US" sz="900" b="0" dirty="0">
                          <a:latin typeface="+mn-lt"/>
                          <a:ea typeface="+mn-ea"/>
                          <a:cs typeface="+mn-ea"/>
                          <a:sym typeface="+mn-lt"/>
                        </a:rPr>
                        <a:t>导购</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997221442"/>
                  </a:ext>
                </a:extLst>
              </a:tr>
              <a:tr h="23321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LY </a:t>
                      </a:r>
                      <a:r>
                        <a:rPr lang="zh-CN" altLang="en-US" sz="900" b="0" dirty="0">
                          <a:latin typeface="+mn-lt"/>
                          <a:ea typeface="+mn-ea"/>
                          <a:cs typeface="+mn-ea"/>
                          <a:sym typeface="+mn-lt"/>
                        </a:rPr>
                        <a:t>导购</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881628532"/>
                  </a:ext>
                </a:extLst>
              </a:tr>
              <a:tr h="23321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dirty="0">
                          <a:latin typeface="+mn-lt"/>
                          <a:ea typeface="+mn-ea"/>
                          <a:cs typeface="+mn-ea"/>
                          <a:sym typeface="+mn-lt"/>
                        </a:rPr>
                        <a:t>YOY ORGANIC</a:t>
                      </a:r>
                      <a:endParaRPr lang="zh-CN" altLang="en-US" sz="900" b="0" dirty="0">
                        <a:latin typeface="+mn-lt"/>
                        <a:ea typeface="+mn-ea"/>
                        <a:cs typeface="+mn-ea"/>
                        <a:sym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349221296"/>
                  </a:ext>
                </a:extLst>
              </a:tr>
            </a:tbl>
          </a:graphicData>
        </a:graphic>
      </p:graphicFrame>
      <p:sp>
        <p:nvSpPr>
          <p:cNvPr id="17" name="矩形 16">
            <a:extLst>
              <a:ext uri="{FF2B5EF4-FFF2-40B4-BE49-F238E27FC236}">
                <a16:creationId xmlns:a16="http://schemas.microsoft.com/office/drawing/2014/main" id="{3BF445E4-729E-ECDD-A50B-65FDB14CB604}"/>
              </a:ext>
            </a:extLst>
          </p:cNvPr>
          <p:cNvSpPr/>
          <p:nvPr/>
        </p:nvSpPr>
        <p:spPr>
          <a:xfrm>
            <a:off x="388505" y="3533360"/>
            <a:ext cx="317876" cy="139930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00" b="1" i="0" u="none" strike="noStrike" kern="1200" cap="none" spc="300" normalizeH="0" baseline="0" noProof="0" dirty="0">
                <a:ln>
                  <a:noFill/>
                </a:ln>
                <a:solidFill>
                  <a:prstClr val="white"/>
                </a:solidFill>
                <a:effectLst/>
                <a:uLnTx/>
                <a:uFillTx/>
                <a:cs typeface="+mn-ea"/>
                <a:sym typeface="+mn-lt"/>
              </a:rPr>
              <a:t>OFS</a:t>
            </a:r>
            <a:endParaRPr kumimoji="0" lang="zh-CN" altLang="en-US" sz="900" b="1" i="0" u="none" strike="noStrike" kern="1200" cap="none" spc="300" normalizeH="0" baseline="0" noProof="0" dirty="0">
              <a:ln>
                <a:noFill/>
              </a:ln>
              <a:solidFill>
                <a:prstClr val="white"/>
              </a:solidFill>
              <a:effectLst/>
              <a:uLnTx/>
              <a:uFillTx/>
              <a:cs typeface="+mn-ea"/>
              <a:sym typeface="+mn-lt"/>
            </a:endParaRPr>
          </a:p>
        </p:txBody>
      </p:sp>
    </p:spTree>
    <p:custDataLst>
      <p:tags r:id="rId1"/>
    </p:custDataLst>
    <p:extLst>
      <p:ext uri="{BB962C8B-B14F-4D97-AF65-F5344CB8AC3E}">
        <p14:creationId xmlns:p14="http://schemas.microsoft.com/office/powerpoint/2010/main" val="2382147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think-cell data - do not delete" hidden="1">
            <a:extLst>
              <a:ext uri="{FF2B5EF4-FFF2-40B4-BE49-F238E27FC236}">
                <a16:creationId xmlns:a16="http://schemas.microsoft.com/office/drawing/2014/main" id="{C651A9A7-6D3F-DBA0-4349-DF55DDEDA6E8}"/>
              </a:ext>
            </a:extLst>
          </p:cNvPr>
          <p:cNvGraphicFramePr>
            <a:graphicFrameLocks noChangeAspect="1"/>
          </p:cNvGraphicFramePr>
          <p:nvPr>
            <p:custDataLst>
              <p:tags r:id="rId1"/>
            </p:custDataLst>
            <p:extLst>
              <p:ext uri="{D42A27DB-BD31-4B8C-83A1-F6EECF244321}">
                <p14:modId xmlns:p14="http://schemas.microsoft.com/office/powerpoint/2010/main" val="292227458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395" imgH="394" progId="TCLayout.ActiveDocument.1">
                  <p:embed/>
                </p:oleObj>
              </mc:Choice>
              <mc:Fallback>
                <p:oleObj name="think-cell 幻灯片" r:id="rId4" imgW="395" imgH="394" progId="TCLayout.ActiveDocument.1">
                  <p:embed/>
                  <p:pic>
                    <p:nvPicPr>
                      <p:cNvPr id="22" name="think-cell data - do not delete" hidden="1">
                        <a:extLst>
                          <a:ext uri="{FF2B5EF4-FFF2-40B4-BE49-F238E27FC236}">
                            <a16:creationId xmlns:a16="http://schemas.microsoft.com/office/drawing/2014/main" id="{C651A9A7-6D3F-DBA0-4349-DF55DDEDA6E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3" name="标题 3">
            <a:extLst>
              <a:ext uri="{FF2B5EF4-FFF2-40B4-BE49-F238E27FC236}">
                <a16:creationId xmlns:a16="http://schemas.microsoft.com/office/drawing/2014/main" id="{B3D5FE04-2ABC-04AE-0EB3-2190D54FB20E}"/>
              </a:ext>
            </a:extLst>
          </p:cNvPr>
          <p:cNvSpPr>
            <a:spLocks noGrp="1"/>
          </p:cNvSpPr>
          <p:nvPr>
            <p:ph type="title"/>
          </p:nvPr>
        </p:nvSpPr>
        <p:spPr>
          <a:xfrm>
            <a:off x="334963" y="263162"/>
            <a:ext cx="11522074" cy="307777"/>
          </a:xfrm>
        </p:spPr>
        <p:txBody>
          <a:bodyPr vert="horz"/>
          <a:lstStyle/>
          <a:p>
            <a:r>
              <a:rPr lang="en-US" altLang="zh-CN" sz="2000" b="1" dirty="0">
                <a:latin typeface="+mn-lt"/>
                <a:ea typeface="+mn-ea"/>
                <a:cs typeface="+mn-ea"/>
                <a:sym typeface="+mn-lt"/>
              </a:rPr>
              <a:t>BU26 CAMPAIGN REVIEW</a:t>
            </a:r>
            <a:endParaRPr lang="zh-CN" altLang="en-US" sz="2000" b="1" dirty="0">
              <a:latin typeface="+mn-lt"/>
              <a:ea typeface="+mn-ea"/>
              <a:cs typeface="+mn-ea"/>
              <a:sym typeface="+mn-lt"/>
            </a:endParaRPr>
          </a:p>
        </p:txBody>
      </p:sp>
      <p:cxnSp>
        <p:nvCxnSpPr>
          <p:cNvPr id="25" name="直接连接符 24">
            <a:extLst>
              <a:ext uri="{FF2B5EF4-FFF2-40B4-BE49-F238E27FC236}">
                <a16:creationId xmlns:a16="http://schemas.microsoft.com/office/drawing/2014/main" id="{A75DD397-82B3-DEC2-79C3-08A1A52A0DA0}"/>
              </a:ext>
            </a:extLst>
          </p:cNvPr>
          <p:cNvCxnSpPr>
            <a:cxnSpLocks/>
            <a:endCxn id="5" idx="2"/>
          </p:cNvCxnSpPr>
          <p:nvPr/>
        </p:nvCxnSpPr>
        <p:spPr>
          <a:xfrm flipV="1">
            <a:off x="5406722" y="1665614"/>
            <a:ext cx="3672359" cy="12159"/>
          </a:xfrm>
          <a:prstGeom prst="line">
            <a:avLst/>
          </a:prstGeom>
          <a:ln w="57150">
            <a:gradFill>
              <a:gsLst>
                <a:gs pos="0">
                  <a:schemeClr val="bg1"/>
                </a:gs>
                <a:gs pos="100000">
                  <a:srgbClr val="C00000"/>
                </a:gs>
              </a:gsLst>
              <a:lin ang="0" scaled="0"/>
            </a:gradFill>
          </a:ln>
        </p:spPr>
        <p:style>
          <a:lnRef idx="1">
            <a:schemeClr val="accent1"/>
          </a:lnRef>
          <a:fillRef idx="0">
            <a:schemeClr val="accent1"/>
          </a:fillRef>
          <a:effectRef idx="0">
            <a:schemeClr val="accent1"/>
          </a:effectRef>
          <a:fontRef idx="minor">
            <a:schemeClr val="tx1"/>
          </a:fontRef>
        </p:style>
      </p:cxnSp>
      <p:grpSp>
        <p:nvGrpSpPr>
          <p:cNvPr id="2" name="组合 1">
            <a:extLst>
              <a:ext uri="{FF2B5EF4-FFF2-40B4-BE49-F238E27FC236}">
                <a16:creationId xmlns:a16="http://schemas.microsoft.com/office/drawing/2014/main" id="{714337E0-DAEF-C89A-3DBF-C9625F3008CA}"/>
              </a:ext>
            </a:extLst>
          </p:cNvPr>
          <p:cNvGrpSpPr/>
          <p:nvPr/>
        </p:nvGrpSpPr>
        <p:grpSpPr>
          <a:xfrm>
            <a:off x="722331" y="1559854"/>
            <a:ext cx="4840302" cy="211520"/>
            <a:chOff x="722331" y="1559854"/>
            <a:chExt cx="4840302" cy="211520"/>
          </a:xfrm>
        </p:grpSpPr>
        <p:cxnSp>
          <p:nvCxnSpPr>
            <p:cNvPr id="47" name="直接连接符 46">
              <a:extLst>
                <a:ext uri="{FF2B5EF4-FFF2-40B4-BE49-F238E27FC236}">
                  <a16:creationId xmlns:a16="http://schemas.microsoft.com/office/drawing/2014/main" id="{780D37F4-546C-C989-A7D0-EA294F5459D2}"/>
                </a:ext>
              </a:extLst>
            </p:cNvPr>
            <p:cNvCxnSpPr>
              <a:cxnSpLocks/>
            </p:cNvCxnSpPr>
            <p:nvPr/>
          </p:nvCxnSpPr>
          <p:spPr>
            <a:xfrm flipV="1">
              <a:off x="722331" y="1666757"/>
              <a:ext cx="4840302" cy="14985"/>
            </a:xfrm>
            <a:prstGeom prst="line">
              <a:avLst/>
            </a:prstGeom>
            <a:ln w="57150">
              <a:gradFill>
                <a:gsLst>
                  <a:gs pos="26000">
                    <a:srgbClr val="808080"/>
                  </a:gs>
                  <a:gs pos="0">
                    <a:schemeClr val="bg1"/>
                  </a:gs>
                  <a:gs pos="100000">
                    <a:srgbClr val="000000"/>
                  </a:gs>
                </a:gsLst>
                <a:lin ang="0" scaled="0"/>
              </a:gradFill>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DFE665D0-A611-DF98-B5EF-02EF5502BCA0}"/>
                </a:ext>
              </a:extLst>
            </p:cNvPr>
            <p:cNvSpPr/>
            <p:nvPr/>
          </p:nvSpPr>
          <p:spPr>
            <a:xfrm>
              <a:off x="1295965" y="1559854"/>
              <a:ext cx="211520" cy="211520"/>
            </a:xfrm>
            <a:prstGeom prst="ellipse">
              <a:avLst/>
            </a:prstGeom>
            <a:solidFill>
              <a:schemeClr val="tx1">
                <a:lumMod val="95000"/>
                <a:lumOff val="5000"/>
              </a:schemeClr>
            </a:soli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椭圆 27">
              <a:extLst>
                <a:ext uri="{FF2B5EF4-FFF2-40B4-BE49-F238E27FC236}">
                  <a16:creationId xmlns:a16="http://schemas.microsoft.com/office/drawing/2014/main" id="{935ECB0F-80E8-A5D8-1A28-7FFD3057CA94}"/>
                </a:ext>
              </a:extLst>
            </p:cNvPr>
            <p:cNvSpPr/>
            <p:nvPr/>
          </p:nvSpPr>
          <p:spPr>
            <a:xfrm>
              <a:off x="3327909" y="1559854"/>
              <a:ext cx="211520" cy="211520"/>
            </a:xfrm>
            <a:prstGeom prst="ellipse">
              <a:avLst/>
            </a:prstGeom>
            <a:solidFill>
              <a:schemeClr val="tx1">
                <a:lumMod val="95000"/>
                <a:lumOff val="5000"/>
              </a:schemeClr>
            </a:soli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9" name="椭圆 28">
            <a:extLst>
              <a:ext uri="{FF2B5EF4-FFF2-40B4-BE49-F238E27FC236}">
                <a16:creationId xmlns:a16="http://schemas.microsoft.com/office/drawing/2014/main" id="{1119A7BB-53AF-EDF3-FFE0-AD26943DFC70}"/>
              </a:ext>
            </a:extLst>
          </p:cNvPr>
          <p:cNvSpPr/>
          <p:nvPr/>
        </p:nvSpPr>
        <p:spPr>
          <a:xfrm>
            <a:off x="5359853" y="1559854"/>
            <a:ext cx="211520" cy="211520"/>
          </a:xfrm>
          <a:prstGeom prst="ellipse">
            <a:avLst/>
          </a:prstGeom>
          <a:solidFill>
            <a:srgbClr val="C00000"/>
          </a:soli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矩形 29">
            <a:extLst>
              <a:ext uri="{FF2B5EF4-FFF2-40B4-BE49-F238E27FC236}">
                <a16:creationId xmlns:a16="http://schemas.microsoft.com/office/drawing/2014/main" id="{78A57A8C-4EFA-23DA-5680-A41987C69395}"/>
              </a:ext>
            </a:extLst>
          </p:cNvPr>
          <p:cNvSpPr/>
          <p:nvPr/>
        </p:nvSpPr>
        <p:spPr>
          <a:xfrm>
            <a:off x="940539" y="1921290"/>
            <a:ext cx="925253" cy="276999"/>
          </a:xfrm>
          <a:prstGeom prst="rect">
            <a:avLst/>
          </a:prstGeom>
        </p:spPr>
        <p:txBody>
          <a:bodyPr wrap="none">
            <a:spAutoFit/>
          </a:bodyPr>
          <a:lstStyle/>
          <a:p>
            <a:pPr algn="ctr"/>
            <a:r>
              <a:rPr lang="en-US" altLang="zh-CN" sz="1200" dirty="0">
                <a:cs typeface="+mn-ea"/>
                <a:sym typeface="+mn-lt"/>
              </a:rPr>
              <a:t>10-May-25</a:t>
            </a:r>
            <a:endParaRPr lang="zh-CN" altLang="en-US" sz="1200" dirty="0">
              <a:cs typeface="+mn-ea"/>
              <a:sym typeface="+mn-lt"/>
            </a:endParaRPr>
          </a:p>
        </p:txBody>
      </p:sp>
      <p:sp>
        <p:nvSpPr>
          <p:cNvPr id="31" name="矩形 30">
            <a:extLst>
              <a:ext uri="{FF2B5EF4-FFF2-40B4-BE49-F238E27FC236}">
                <a16:creationId xmlns:a16="http://schemas.microsoft.com/office/drawing/2014/main" id="{A8E6B018-6D20-2C36-439B-91E2A01B6F05}"/>
              </a:ext>
            </a:extLst>
          </p:cNvPr>
          <p:cNvSpPr/>
          <p:nvPr/>
        </p:nvSpPr>
        <p:spPr>
          <a:xfrm>
            <a:off x="3010858" y="1921290"/>
            <a:ext cx="881973" cy="276999"/>
          </a:xfrm>
          <a:prstGeom prst="rect">
            <a:avLst/>
          </a:prstGeom>
        </p:spPr>
        <p:txBody>
          <a:bodyPr wrap="none">
            <a:spAutoFit/>
          </a:bodyPr>
          <a:lstStyle/>
          <a:p>
            <a:pPr algn="ctr"/>
            <a:r>
              <a:rPr lang="en-US" altLang="zh-CN" sz="1200" dirty="0">
                <a:cs typeface="+mn-ea"/>
                <a:sym typeface="+mn-lt"/>
              </a:rPr>
              <a:t>20-Jun-25</a:t>
            </a:r>
            <a:endParaRPr lang="zh-CN" altLang="en-US" sz="1200" dirty="0">
              <a:cs typeface="+mn-ea"/>
              <a:sym typeface="+mn-lt"/>
            </a:endParaRPr>
          </a:p>
        </p:txBody>
      </p:sp>
      <p:sp>
        <p:nvSpPr>
          <p:cNvPr id="32" name="矩形 31">
            <a:extLst>
              <a:ext uri="{FF2B5EF4-FFF2-40B4-BE49-F238E27FC236}">
                <a16:creationId xmlns:a16="http://schemas.microsoft.com/office/drawing/2014/main" id="{68E6D929-DB69-8FF4-EBAD-451A50060BC0}"/>
              </a:ext>
            </a:extLst>
          </p:cNvPr>
          <p:cNvSpPr/>
          <p:nvPr/>
        </p:nvSpPr>
        <p:spPr>
          <a:xfrm>
            <a:off x="5071560" y="1921290"/>
            <a:ext cx="835485" cy="276999"/>
          </a:xfrm>
          <a:prstGeom prst="rect">
            <a:avLst/>
          </a:prstGeom>
        </p:spPr>
        <p:txBody>
          <a:bodyPr wrap="none">
            <a:spAutoFit/>
          </a:bodyPr>
          <a:lstStyle/>
          <a:p>
            <a:pPr algn="ctr"/>
            <a:r>
              <a:rPr lang="en-US" altLang="zh-CN" sz="1200" dirty="0">
                <a:cs typeface="+mn-ea"/>
                <a:sym typeface="+mn-lt"/>
              </a:rPr>
              <a:t>29-Jul-25</a:t>
            </a:r>
            <a:endParaRPr lang="zh-CN" altLang="en-US" sz="1200" dirty="0">
              <a:cs typeface="+mn-ea"/>
              <a:sym typeface="+mn-lt"/>
            </a:endParaRPr>
          </a:p>
        </p:txBody>
      </p:sp>
      <p:pic>
        <p:nvPicPr>
          <p:cNvPr id="34" name="Picture 4" descr="查看图片">
            <a:extLst>
              <a:ext uri="{FF2B5EF4-FFF2-40B4-BE49-F238E27FC236}">
                <a16:creationId xmlns:a16="http://schemas.microsoft.com/office/drawing/2014/main" id="{D5AA537A-FC08-D0C5-DCEC-EBBC133C3F6B}"/>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8309" t="26986" r="6510" b="26986"/>
          <a:stretch/>
        </p:blipFill>
        <p:spPr bwMode="auto">
          <a:xfrm>
            <a:off x="5995555" y="1011054"/>
            <a:ext cx="1011024" cy="546318"/>
          </a:xfrm>
          <a:prstGeom prst="rect">
            <a:avLst/>
          </a:prstGeom>
          <a:noFill/>
          <a:extLst>
            <a:ext uri="{909E8E84-426E-40DD-AFC4-6F175D3DCCD1}">
              <a14:hiddenFill xmlns:a14="http://schemas.microsoft.com/office/drawing/2010/main">
                <a:solidFill>
                  <a:srgbClr val="FFFFFF"/>
                </a:solidFill>
              </a14:hiddenFill>
            </a:ext>
          </a:extLst>
        </p:spPr>
      </p:pic>
      <p:sp>
        <p:nvSpPr>
          <p:cNvPr id="37" name="椭圆 36">
            <a:extLst>
              <a:ext uri="{FF2B5EF4-FFF2-40B4-BE49-F238E27FC236}">
                <a16:creationId xmlns:a16="http://schemas.microsoft.com/office/drawing/2014/main" id="{AE71A91B-818E-FFE1-35DA-F4E6245FE627}"/>
              </a:ext>
            </a:extLst>
          </p:cNvPr>
          <p:cNvSpPr/>
          <p:nvPr/>
        </p:nvSpPr>
        <p:spPr>
          <a:xfrm>
            <a:off x="7391796" y="1559854"/>
            <a:ext cx="211520" cy="211520"/>
          </a:xfrm>
          <a:prstGeom prst="ellipse">
            <a:avLst/>
          </a:prstGeom>
          <a:solidFill>
            <a:srgbClr val="C00000"/>
          </a:soli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矩形 37">
            <a:extLst>
              <a:ext uri="{FF2B5EF4-FFF2-40B4-BE49-F238E27FC236}">
                <a16:creationId xmlns:a16="http://schemas.microsoft.com/office/drawing/2014/main" id="{C72D4197-3A4F-F26D-9D6D-708CCDD51C6F}"/>
              </a:ext>
            </a:extLst>
          </p:cNvPr>
          <p:cNvSpPr/>
          <p:nvPr/>
        </p:nvSpPr>
        <p:spPr>
          <a:xfrm>
            <a:off x="7040861" y="1921290"/>
            <a:ext cx="913391" cy="276999"/>
          </a:xfrm>
          <a:prstGeom prst="rect">
            <a:avLst/>
          </a:prstGeom>
        </p:spPr>
        <p:txBody>
          <a:bodyPr wrap="none">
            <a:spAutoFit/>
          </a:bodyPr>
          <a:lstStyle/>
          <a:p>
            <a:pPr algn="ctr"/>
            <a:r>
              <a:rPr lang="en-US" altLang="zh-CN" sz="1200" dirty="0">
                <a:cs typeface="+mn-ea"/>
                <a:sym typeface="+mn-lt"/>
              </a:rPr>
              <a:t>29-Aug-25</a:t>
            </a:r>
            <a:endParaRPr lang="zh-CN" altLang="en-US" sz="1200" dirty="0">
              <a:cs typeface="+mn-ea"/>
              <a:sym typeface="+mn-lt"/>
            </a:endParaRPr>
          </a:p>
        </p:txBody>
      </p:sp>
      <p:graphicFrame>
        <p:nvGraphicFramePr>
          <p:cNvPr id="45" name="表格 44">
            <a:extLst>
              <a:ext uri="{FF2B5EF4-FFF2-40B4-BE49-F238E27FC236}">
                <a16:creationId xmlns:a16="http://schemas.microsoft.com/office/drawing/2014/main" id="{3A139573-CBD3-7C8D-5B59-42E3EAA40914}"/>
              </a:ext>
            </a:extLst>
          </p:cNvPr>
          <p:cNvGraphicFramePr>
            <a:graphicFrameLocks noGrp="1"/>
          </p:cNvGraphicFramePr>
          <p:nvPr>
            <p:extLst>
              <p:ext uri="{D42A27DB-BD31-4B8C-83A1-F6EECF244321}">
                <p14:modId xmlns:p14="http://schemas.microsoft.com/office/powerpoint/2010/main" val="1199022569"/>
              </p:ext>
            </p:extLst>
          </p:nvPr>
        </p:nvGraphicFramePr>
        <p:xfrm>
          <a:off x="857176" y="2360940"/>
          <a:ext cx="3095767" cy="4352700"/>
        </p:xfrm>
        <a:graphic>
          <a:graphicData uri="http://schemas.openxmlformats.org/drawingml/2006/table">
            <a:tbl>
              <a:tblPr firstRow="1" bandRow="1">
                <a:tableStyleId>{8EC20E35-A176-4012-BC5E-935CFFF8708E}</a:tableStyleId>
              </a:tblPr>
              <a:tblGrid>
                <a:gridCol w="753175">
                  <a:extLst>
                    <a:ext uri="{9D8B030D-6E8A-4147-A177-3AD203B41FA5}">
                      <a16:colId xmlns:a16="http://schemas.microsoft.com/office/drawing/2014/main" val="1870385056"/>
                    </a:ext>
                  </a:extLst>
                </a:gridCol>
                <a:gridCol w="780864">
                  <a:extLst>
                    <a:ext uri="{9D8B030D-6E8A-4147-A177-3AD203B41FA5}">
                      <a16:colId xmlns:a16="http://schemas.microsoft.com/office/drawing/2014/main" val="1048695110"/>
                    </a:ext>
                  </a:extLst>
                </a:gridCol>
                <a:gridCol w="780864">
                  <a:extLst>
                    <a:ext uri="{9D8B030D-6E8A-4147-A177-3AD203B41FA5}">
                      <a16:colId xmlns:a16="http://schemas.microsoft.com/office/drawing/2014/main" val="4227990688"/>
                    </a:ext>
                  </a:extLst>
                </a:gridCol>
                <a:gridCol w="780864">
                  <a:extLst>
                    <a:ext uri="{9D8B030D-6E8A-4147-A177-3AD203B41FA5}">
                      <a16:colId xmlns:a16="http://schemas.microsoft.com/office/drawing/2014/main" val="3204734928"/>
                    </a:ext>
                  </a:extLst>
                </a:gridCol>
              </a:tblGrid>
              <a:tr h="395700">
                <a:tc>
                  <a:txBody>
                    <a:bodyPr/>
                    <a:lstStyle/>
                    <a:p>
                      <a:pPr algn="ctr"/>
                      <a:r>
                        <a:rPr lang="en-US" altLang="zh-CN" sz="1000" b="0" dirty="0">
                          <a:solidFill>
                            <a:schemeClr val="bg1"/>
                          </a:solidFill>
                          <a:latin typeface="+mn-lt"/>
                          <a:ea typeface="+mn-ea"/>
                          <a:cs typeface="+mn-ea"/>
                          <a:sym typeface="+mn-lt"/>
                        </a:rPr>
                        <a:t>KPI</a:t>
                      </a:r>
                      <a:endParaRPr lang="zh-CN" altLang="en-US" sz="1000" b="0" i="0" dirty="0">
                        <a:solidFill>
                          <a:schemeClr val="bg1"/>
                        </a:solidFill>
                        <a:latin typeface="+mn-lt"/>
                        <a:ea typeface="+mn-ea"/>
                        <a:cs typeface="+mn-ea"/>
                        <a:sym typeface="+mn-lt"/>
                      </a:endParaRPr>
                    </a:p>
                  </a:txBody>
                  <a:tcPr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algn="ctr" rtl="0" fontAlgn="ctr"/>
                      <a:r>
                        <a:rPr lang="en-US" altLang="zh-CN" sz="1000" b="0" u="none" strike="noStrike" dirty="0">
                          <a:solidFill>
                            <a:srgbClr val="FFFFFF"/>
                          </a:solidFill>
                          <a:effectLst/>
                          <a:latin typeface="+mn-lt"/>
                          <a:ea typeface="+mn-ea"/>
                          <a:cs typeface="+mn-ea"/>
                          <a:sym typeface="+mn-lt"/>
                        </a:rPr>
                        <a:t>TY 618</a:t>
                      </a:r>
                      <a:endParaRPr lang="en-US" altLang="zh-CN" sz="1000" b="0" i="0" u="none" strike="noStrike" dirty="0">
                        <a:solidFill>
                          <a:srgbClr val="FFFFFF"/>
                        </a:solidFill>
                        <a:effectLst/>
                        <a:latin typeface="+mn-lt"/>
                        <a:ea typeface="+mn-ea"/>
                        <a:cs typeface="+mn-ea"/>
                        <a:sym typeface="+mn-lt"/>
                      </a:endParaRPr>
                    </a:p>
                  </a:txBody>
                  <a:tcPr marL="5797" marR="5797" marT="5797" marB="0"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algn="ctr" rtl="0" fontAlgn="ctr"/>
                      <a:r>
                        <a:rPr lang="en-US" sz="1000" b="0" i="0" u="none" strike="noStrike" dirty="0">
                          <a:solidFill>
                            <a:srgbClr val="FFFFFF"/>
                          </a:solidFill>
                          <a:effectLst/>
                          <a:latin typeface="+mn-lt"/>
                          <a:ea typeface="+mn-ea"/>
                          <a:cs typeface="+mn-ea"/>
                          <a:sym typeface="+mn-lt"/>
                        </a:rPr>
                        <a:t>LY 618</a:t>
                      </a:r>
                    </a:p>
                  </a:txBody>
                  <a:tcPr marL="5797" marR="5797" marT="5797" marB="0"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algn="ctr" rtl="0" fontAlgn="ctr"/>
                      <a:r>
                        <a:rPr lang="en-US" sz="1000" b="0" u="none" strike="noStrike" dirty="0">
                          <a:solidFill>
                            <a:srgbClr val="FFFFFF"/>
                          </a:solidFill>
                          <a:effectLst/>
                          <a:latin typeface="+mn-lt"/>
                          <a:ea typeface="+mn-ea"/>
                          <a:cs typeface="+mn-ea"/>
                          <a:sym typeface="+mn-lt"/>
                        </a:rPr>
                        <a:t>YOY</a:t>
                      </a:r>
                      <a:endParaRPr lang="en-US" sz="1000" b="0" i="0" u="none" strike="noStrike" dirty="0">
                        <a:solidFill>
                          <a:srgbClr val="FFFFFF"/>
                        </a:solidFill>
                        <a:effectLst/>
                        <a:latin typeface="+mn-lt"/>
                        <a:ea typeface="+mn-ea"/>
                        <a:cs typeface="+mn-ea"/>
                        <a:sym typeface="+mn-lt"/>
                      </a:endParaRPr>
                    </a:p>
                  </a:txBody>
                  <a:tcPr marL="5797" marR="5797" marT="5797" marB="0" anchor="ctr">
                    <a:lnL>
                      <a:noFill/>
                    </a:lnL>
                    <a:lnR>
                      <a:noFill/>
                    </a:lnR>
                    <a:lnT w="254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1602186045"/>
                  </a:ext>
                </a:extLst>
              </a:tr>
              <a:tr h="395700">
                <a:tc>
                  <a:txBody>
                    <a:bodyPr/>
                    <a:lstStyle/>
                    <a:p>
                      <a:pPr algn="ctr" rtl="0" fontAlgn="ctr"/>
                      <a:r>
                        <a:rPr lang="en-US" sz="1000" b="0" u="none" strike="noStrike" dirty="0">
                          <a:solidFill>
                            <a:srgbClr val="000000"/>
                          </a:solidFill>
                          <a:effectLst/>
                          <a:latin typeface="+mn-lt"/>
                          <a:ea typeface="+mn-ea"/>
                          <a:cs typeface="+mn-ea"/>
                          <a:sym typeface="+mn-lt"/>
                        </a:rPr>
                        <a:t>GMV </a:t>
                      </a:r>
                      <a:endParaRPr lang="en-US" sz="1000" b="0" i="1" u="none" strike="noStrike" dirty="0">
                        <a:solidFill>
                          <a:srgbClr val="000000"/>
                        </a:solidFill>
                        <a:effectLst/>
                        <a:latin typeface="+mn-lt"/>
                        <a:ea typeface="+mn-ea"/>
                        <a:cs typeface="+mn-ea"/>
                        <a:sym typeface="+mn-lt"/>
                      </a:endParaRPr>
                    </a:p>
                  </a:txBody>
                  <a:tcPr marL="5797" marR="5797" marT="5797" marB="0" anchor="ctr">
                    <a:lnT w="25400" cmpd="sng">
                      <a:noFill/>
                    </a:lnT>
                  </a:tcPr>
                </a:tc>
                <a:tc>
                  <a:txBody>
                    <a:bodyPr/>
                    <a:lstStyle/>
                    <a:p>
                      <a:pPr algn="ctr" fontAlgn="ctr">
                        <a:buNone/>
                      </a:pPr>
                      <a:r>
                        <a:rPr lang="en-US" sz="1000" b="0" i="0" u="none" strike="noStrike" dirty="0">
                          <a:solidFill>
                            <a:srgbClr val="000000"/>
                          </a:solidFill>
                          <a:effectLst/>
                          <a:latin typeface="+mn-lt"/>
                          <a:ea typeface="+mn-ea"/>
                          <a:cs typeface="+mn-ea"/>
                          <a:sym typeface="+mn-lt"/>
                        </a:rPr>
                        <a:t>10.02M</a:t>
                      </a:r>
                    </a:p>
                  </a:txBody>
                  <a:tcPr marL="0" marR="0" marT="0" marB="0" anchor="ctr">
                    <a:lnT w="25400" cmpd="sng">
                      <a:noFill/>
                    </a:lnT>
                  </a:tcPr>
                </a:tc>
                <a:tc>
                  <a:txBody>
                    <a:bodyPr/>
                    <a:lstStyle/>
                    <a:p>
                      <a:pPr algn="ctr" fontAlgn="ctr">
                        <a:buNone/>
                      </a:pPr>
                      <a:r>
                        <a:rPr lang="en-US" sz="1000" b="0" i="0" u="none" strike="noStrike" dirty="0">
                          <a:solidFill>
                            <a:srgbClr val="000000"/>
                          </a:solidFill>
                          <a:effectLst/>
                          <a:latin typeface="+mn-lt"/>
                          <a:ea typeface="+mn-ea"/>
                          <a:cs typeface="+mn-ea"/>
                          <a:sym typeface="+mn-lt"/>
                        </a:rPr>
                        <a:t>8.96M</a:t>
                      </a:r>
                    </a:p>
                  </a:txBody>
                  <a:tcPr marL="0" marR="0" marT="0" marB="0" anchor="ctr">
                    <a:lnT w="25400" cmpd="sng">
                      <a:noFill/>
                    </a:lnT>
                  </a:tcPr>
                </a:tc>
                <a:tc>
                  <a:txBody>
                    <a:bodyPr/>
                    <a:lstStyle/>
                    <a:p>
                      <a:pPr algn="ctr" fontAlgn="ctr">
                        <a:buNone/>
                      </a:pPr>
                      <a:r>
                        <a:rPr lang="en-US" altLang="zh-CN" sz="1000" b="0" i="0" u="none" strike="noStrike" dirty="0">
                          <a:solidFill>
                            <a:srgbClr val="00B050"/>
                          </a:solidFill>
                          <a:effectLst/>
                          <a:latin typeface="+mn-lt"/>
                          <a:ea typeface="+mn-ea"/>
                          <a:cs typeface="+mn-ea"/>
                          <a:sym typeface="+mn-lt"/>
                        </a:rPr>
                        <a:t>+12%</a:t>
                      </a:r>
                    </a:p>
                  </a:txBody>
                  <a:tcPr marL="0" marR="0" marT="0" marB="0" anchor="ctr">
                    <a:lnT w="25400" cmpd="sng">
                      <a:noFill/>
                    </a:lnT>
                  </a:tcPr>
                </a:tc>
                <a:extLst>
                  <a:ext uri="{0D108BD9-81ED-4DB2-BD59-A6C34878D82A}">
                    <a16:rowId xmlns:a16="http://schemas.microsoft.com/office/drawing/2014/main" val="1821014944"/>
                  </a:ext>
                </a:extLst>
              </a:tr>
              <a:tr h="395700">
                <a:tc>
                  <a:txBody>
                    <a:bodyPr/>
                    <a:lstStyle/>
                    <a:p>
                      <a:pPr algn="ctr" rtl="0" fontAlgn="ctr"/>
                      <a:r>
                        <a:rPr lang="en-US" sz="1000" b="0" u="none" strike="noStrike" dirty="0">
                          <a:solidFill>
                            <a:srgbClr val="000000"/>
                          </a:solidFill>
                          <a:effectLst/>
                          <a:latin typeface="+mn-lt"/>
                          <a:ea typeface="+mn-ea"/>
                          <a:cs typeface="+mn-ea"/>
                          <a:sym typeface="+mn-lt"/>
                        </a:rPr>
                        <a:t>NET</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sz="1000" b="0" i="0" u="none" strike="noStrike" dirty="0">
                          <a:solidFill>
                            <a:srgbClr val="000000"/>
                          </a:solidFill>
                          <a:effectLst/>
                          <a:latin typeface="+mn-lt"/>
                          <a:ea typeface="+mn-ea"/>
                          <a:cs typeface="+mn-ea"/>
                          <a:sym typeface="+mn-lt"/>
                        </a:rPr>
                        <a:t>4.06M</a:t>
                      </a:r>
                    </a:p>
                  </a:txBody>
                  <a:tcPr marL="0" marR="0" marT="0" marB="0" anchor="ctr"/>
                </a:tc>
                <a:tc>
                  <a:txBody>
                    <a:bodyPr/>
                    <a:lstStyle/>
                    <a:p>
                      <a:pPr algn="ctr" fontAlgn="ctr">
                        <a:buNone/>
                      </a:pPr>
                      <a:r>
                        <a:rPr lang="en-US" sz="1000" b="0" i="0" u="none" strike="noStrike" dirty="0">
                          <a:solidFill>
                            <a:srgbClr val="000000"/>
                          </a:solidFill>
                          <a:effectLst/>
                          <a:latin typeface="+mn-lt"/>
                          <a:ea typeface="+mn-ea"/>
                          <a:cs typeface="+mn-ea"/>
                          <a:sym typeface="+mn-lt"/>
                        </a:rPr>
                        <a:t>3.56M</a:t>
                      </a:r>
                    </a:p>
                  </a:txBody>
                  <a:tcPr marL="0" marR="0" marT="0" marB="0" anchor="ctr"/>
                </a:tc>
                <a:tc>
                  <a:txBody>
                    <a:bodyPr/>
                    <a:lstStyle/>
                    <a:p>
                      <a:pPr algn="ctr" fontAlgn="ctr">
                        <a:buNone/>
                      </a:pPr>
                      <a:r>
                        <a:rPr lang="en-US" altLang="zh-CN" sz="1000" b="0" i="0" u="none" strike="noStrike" dirty="0">
                          <a:solidFill>
                            <a:srgbClr val="00B050"/>
                          </a:solidFill>
                          <a:effectLst/>
                          <a:latin typeface="+mn-lt"/>
                          <a:ea typeface="+mn-ea"/>
                          <a:cs typeface="+mn-ea"/>
                          <a:sym typeface="+mn-lt"/>
                        </a:rPr>
                        <a:t>+14%</a:t>
                      </a:r>
                    </a:p>
                  </a:txBody>
                  <a:tcPr marL="0" marR="0" marT="0" marB="0" anchor="ctr"/>
                </a:tc>
                <a:extLst>
                  <a:ext uri="{0D108BD9-81ED-4DB2-BD59-A6C34878D82A}">
                    <a16:rowId xmlns:a16="http://schemas.microsoft.com/office/drawing/2014/main" val="706510924"/>
                  </a:ext>
                </a:extLst>
              </a:tr>
              <a:tr h="395700">
                <a:tc>
                  <a:txBody>
                    <a:bodyPr/>
                    <a:lstStyle/>
                    <a:p>
                      <a:pPr algn="ctr" rtl="0" fontAlgn="ctr"/>
                      <a:r>
                        <a:rPr lang="en-US" sz="1000" b="0" u="none" strike="noStrike">
                          <a:solidFill>
                            <a:srgbClr val="000000"/>
                          </a:solidFill>
                          <a:effectLst/>
                          <a:latin typeface="+mn-lt"/>
                          <a:ea typeface="+mn-ea"/>
                          <a:cs typeface="+mn-ea"/>
                          <a:sym typeface="+mn-lt"/>
                        </a:rPr>
                        <a:t>UV</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sz="1000" b="0" i="0" u="none" strike="noStrike" dirty="0">
                          <a:solidFill>
                            <a:srgbClr val="000000"/>
                          </a:solidFill>
                          <a:effectLst/>
                          <a:latin typeface="+mn-lt"/>
                          <a:ea typeface="+mn-ea"/>
                          <a:cs typeface="+mn-ea"/>
                          <a:sym typeface="+mn-lt"/>
                        </a:rPr>
                        <a:t>1.08M</a:t>
                      </a:r>
                    </a:p>
                  </a:txBody>
                  <a:tcPr marL="0" marR="0" marT="0" marB="0" anchor="ctr"/>
                </a:tc>
                <a:tc>
                  <a:txBody>
                    <a:bodyPr/>
                    <a:lstStyle/>
                    <a:p>
                      <a:pPr algn="ctr" fontAlgn="ctr">
                        <a:buNone/>
                      </a:pPr>
                      <a:r>
                        <a:rPr lang="en-US" sz="1000" b="0" i="0" u="none" strike="noStrike">
                          <a:solidFill>
                            <a:srgbClr val="000000"/>
                          </a:solidFill>
                          <a:effectLst/>
                          <a:latin typeface="+mn-lt"/>
                          <a:ea typeface="+mn-ea"/>
                          <a:cs typeface="+mn-ea"/>
                          <a:sym typeface="+mn-lt"/>
                        </a:rPr>
                        <a:t>1.35M</a:t>
                      </a:r>
                    </a:p>
                  </a:txBody>
                  <a:tcPr marL="0" marR="0" marT="0" marB="0" anchor="ctr"/>
                </a:tc>
                <a:tc>
                  <a:txBody>
                    <a:bodyPr/>
                    <a:lstStyle/>
                    <a:p>
                      <a:pPr algn="ctr" fontAlgn="ctr">
                        <a:buNone/>
                      </a:pPr>
                      <a:r>
                        <a:rPr lang="en-US" altLang="zh-CN" sz="1000" b="0" i="0" u="none" strike="noStrike" dirty="0">
                          <a:solidFill>
                            <a:srgbClr val="C00000"/>
                          </a:solidFill>
                          <a:effectLst/>
                          <a:latin typeface="+mn-lt"/>
                          <a:ea typeface="+mn-ea"/>
                          <a:cs typeface="+mn-ea"/>
                          <a:sym typeface="+mn-lt"/>
                        </a:rPr>
                        <a:t>-20%</a:t>
                      </a:r>
                    </a:p>
                  </a:txBody>
                  <a:tcPr marL="0" marR="0" marT="0" marB="0" anchor="ctr"/>
                </a:tc>
                <a:extLst>
                  <a:ext uri="{0D108BD9-81ED-4DB2-BD59-A6C34878D82A}">
                    <a16:rowId xmlns:a16="http://schemas.microsoft.com/office/drawing/2014/main" val="1928588220"/>
                  </a:ext>
                </a:extLst>
              </a:tr>
              <a:tr h="395700">
                <a:tc>
                  <a:txBody>
                    <a:bodyPr/>
                    <a:lstStyle/>
                    <a:p>
                      <a:pPr algn="ctr" rtl="0" fontAlgn="ctr"/>
                      <a:r>
                        <a:rPr lang="en-US" sz="1000" b="0" u="none" strike="noStrike">
                          <a:solidFill>
                            <a:srgbClr val="000000"/>
                          </a:solidFill>
                          <a:effectLst/>
                          <a:latin typeface="+mn-lt"/>
                          <a:ea typeface="+mn-ea"/>
                          <a:cs typeface="+mn-ea"/>
                          <a:sym typeface="+mn-lt"/>
                        </a:rPr>
                        <a:t>BUYERS</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3,262</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3232</a:t>
                      </a:r>
                    </a:p>
                  </a:txBody>
                  <a:tcPr marL="0" marR="0" marT="0" marB="0" anchor="ctr"/>
                </a:tc>
                <a:tc>
                  <a:txBody>
                    <a:bodyPr/>
                    <a:lstStyle/>
                    <a:p>
                      <a:pPr algn="ctr" fontAlgn="ctr">
                        <a:buNone/>
                      </a:pPr>
                      <a:r>
                        <a:rPr lang="en-US" altLang="zh-CN" sz="1000" b="0" i="0" u="none" strike="noStrike" dirty="0">
                          <a:solidFill>
                            <a:srgbClr val="00B050"/>
                          </a:solidFill>
                          <a:effectLst/>
                          <a:latin typeface="+mn-lt"/>
                          <a:ea typeface="+mn-ea"/>
                          <a:cs typeface="+mn-ea"/>
                          <a:sym typeface="+mn-lt"/>
                        </a:rPr>
                        <a:t>+1%</a:t>
                      </a:r>
                    </a:p>
                  </a:txBody>
                  <a:tcPr marL="0" marR="0" marT="0" marB="0" anchor="ctr"/>
                </a:tc>
                <a:extLst>
                  <a:ext uri="{0D108BD9-81ED-4DB2-BD59-A6C34878D82A}">
                    <a16:rowId xmlns:a16="http://schemas.microsoft.com/office/drawing/2014/main" val="3402479197"/>
                  </a:ext>
                </a:extLst>
              </a:tr>
              <a:tr h="395700">
                <a:tc>
                  <a:txBody>
                    <a:bodyPr/>
                    <a:lstStyle/>
                    <a:p>
                      <a:pPr algn="ctr" rtl="0" fontAlgn="ctr"/>
                      <a:r>
                        <a:rPr lang="en-US" sz="1000" b="0" u="none" strike="noStrike">
                          <a:solidFill>
                            <a:srgbClr val="000000"/>
                          </a:solidFill>
                          <a:effectLst/>
                          <a:latin typeface="+mn-lt"/>
                          <a:ea typeface="+mn-ea"/>
                          <a:cs typeface="+mn-ea"/>
                          <a:sym typeface="+mn-lt"/>
                        </a:rPr>
                        <a:t>CR</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0.30%</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0.24%</a:t>
                      </a:r>
                    </a:p>
                  </a:txBody>
                  <a:tcPr marL="0" marR="0" marT="0" marB="0" anchor="ctr"/>
                </a:tc>
                <a:tc>
                  <a:txBody>
                    <a:bodyPr/>
                    <a:lstStyle/>
                    <a:p>
                      <a:pPr algn="ctr" fontAlgn="ctr">
                        <a:buNone/>
                      </a:pPr>
                      <a:r>
                        <a:rPr lang="en-US" altLang="zh-CN" sz="1000" b="0" i="0" u="none" strike="noStrike" dirty="0">
                          <a:solidFill>
                            <a:srgbClr val="00B050"/>
                          </a:solidFill>
                          <a:effectLst/>
                          <a:latin typeface="+mn-lt"/>
                          <a:ea typeface="+mn-ea"/>
                          <a:cs typeface="+mn-ea"/>
                          <a:sym typeface="+mn-lt"/>
                        </a:rPr>
                        <a:t>+26%</a:t>
                      </a:r>
                    </a:p>
                  </a:txBody>
                  <a:tcPr marL="0" marR="0" marT="0" marB="0" anchor="ctr"/>
                </a:tc>
                <a:extLst>
                  <a:ext uri="{0D108BD9-81ED-4DB2-BD59-A6C34878D82A}">
                    <a16:rowId xmlns:a16="http://schemas.microsoft.com/office/drawing/2014/main" val="1040698649"/>
                  </a:ext>
                </a:extLst>
              </a:tr>
              <a:tr h="395700">
                <a:tc>
                  <a:txBody>
                    <a:bodyPr/>
                    <a:lstStyle/>
                    <a:p>
                      <a:pPr algn="ctr" rtl="0" fontAlgn="ctr"/>
                      <a:r>
                        <a:rPr lang="en-US" sz="1000" b="0" u="none" strike="noStrike" dirty="0">
                          <a:solidFill>
                            <a:srgbClr val="000000"/>
                          </a:solidFill>
                          <a:effectLst/>
                          <a:latin typeface="+mn-lt"/>
                          <a:ea typeface="+mn-ea"/>
                          <a:cs typeface="+mn-ea"/>
                          <a:sym typeface="+mn-lt"/>
                        </a:rPr>
                        <a:t>ATV</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3,072</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2,771</a:t>
                      </a:r>
                    </a:p>
                  </a:txBody>
                  <a:tcPr marL="0" marR="0" marT="0" marB="0" anchor="ctr"/>
                </a:tc>
                <a:tc>
                  <a:txBody>
                    <a:bodyPr/>
                    <a:lstStyle/>
                    <a:p>
                      <a:pPr algn="ctr" fontAlgn="ctr">
                        <a:buNone/>
                      </a:pPr>
                      <a:r>
                        <a:rPr lang="en-US" altLang="zh-CN" sz="1000" b="0" i="0" u="none" strike="noStrike" dirty="0">
                          <a:solidFill>
                            <a:srgbClr val="00B050"/>
                          </a:solidFill>
                          <a:effectLst/>
                          <a:latin typeface="+mn-lt"/>
                          <a:ea typeface="+mn-ea"/>
                          <a:cs typeface="+mn-ea"/>
                          <a:sym typeface="+mn-lt"/>
                        </a:rPr>
                        <a:t>+11%</a:t>
                      </a:r>
                    </a:p>
                  </a:txBody>
                  <a:tcPr marL="0" marR="0" marT="0" marB="0" anchor="ctr"/>
                </a:tc>
                <a:extLst>
                  <a:ext uri="{0D108BD9-81ED-4DB2-BD59-A6C34878D82A}">
                    <a16:rowId xmlns:a16="http://schemas.microsoft.com/office/drawing/2014/main" val="4004114562"/>
                  </a:ext>
                </a:extLst>
              </a:tr>
              <a:tr h="395700">
                <a:tc>
                  <a:txBody>
                    <a:bodyPr/>
                    <a:lstStyle/>
                    <a:p>
                      <a:pPr algn="ctr" rtl="0" fontAlgn="ctr"/>
                      <a:r>
                        <a:rPr lang="en-US" sz="1000" b="0" u="none" strike="noStrike">
                          <a:solidFill>
                            <a:srgbClr val="000000"/>
                          </a:solidFill>
                          <a:effectLst/>
                          <a:latin typeface="+mn-lt"/>
                          <a:ea typeface="+mn-ea"/>
                          <a:cs typeface="+mn-ea"/>
                          <a:sym typeface="+mn-lt"/>
                        </a:rPr>
                        <a:t>UPT</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1.3</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1.3</a:t>
                      </a:r>
                    </a:p>
                  </a:txBody>
                  <a:tcPr marL="0" marR="0" marT="0" marB="0" anchor="ctr"/>
                </a:tc>
                <a:tc>
                  <a:txBody>
                    <a:bodyPr/>
                    <a:lstStyle/>
                    <a:p>
                      <a:pPr algn="ctr" fontAlgn="ctr">
                        <a:buNone/>
                      </a:pPr>
                      <a:r>
                        <a:rPr lang="en-US" altLang="zh-CN" sz="1000" b="0" i="0" u="none" strike="noStrike" dirty="0">
                          <a:solidFill>
                            <a:srgbClr val="C00000"/>
                          </a:solidFill>
                          <a:effectLst/>
                          <a:latin typeface="+mn-lt"/>
                          <a:ea typeface="+mn-ea"/>
                          <a:cs typeface="+mn-ea"/>
                          <a:sym typeface="+mn-lt"/>
                        </a:rPr>
                        <a:t>-3%</a:t>
                      </a:r>
                    </a:p>
                  </a:txBody>
                  <a:tcPr marL="0" marR="0" marT="0" marB="0" anchor="ctr"/>
                </a:tc>
                <a:extLst>
                  <a:ext uri="{0D108BD9-81ED-4DB2-BD59-A6C34878D82A}">
                    <a16:rowId xmlns:a16="http://schemas.microsoft.com/office/drawing/2014/main" val="3358130204"/>
                  </a:ext>
                </a:extLst>
              </a:tr>
              <a:tr h="395700">
                <a:tc>
                  <a:txBody>
                    <a:bodyPr/>
                    <a:lstStyle/>
                    <a:p>
                      <a:pPr algn="ctr" rtl="0" fontAlgn="ctr"/>
                      <a:r>
                        <a:rPr lang="en-US" sz="1000" b="0" u="none" strike="noStrike">
                          <a:solidFill>
                            <a:srgbClr val="000000"/>
                          </a:solidFill>
                          <a:effectLst/>
                          <a:latin typeface="+mn-lt"/>
                          <a:ea typeface="+mn-ea"/>
                          <a:cs typeface="+mn-ea"/>
                          <a:sym typeface="+mn-lt"/>
                        </a:rPr>
                        <a:t>RRC</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59%</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60%</a:t>
                      </a:r>
                    </a:p>
                  </a:txBody>
                  <a:tcPr marL="0" marR="0" marT="0" marB="0" anchor="ctr"/>
                </a:tc>
                <a:tc>
                  <a:txBody>
                    <a:bodyPr/>
                    <a:lstStyle/>
                    <a:p>
                      <a:pPr algn="ctr" fontAlgn="ctr">
                        <a:buNone/>
                      </a:pPr>
                      <a:r>
                        <a:rPr lang="en-US" sz="1000" b="0" i="0" u="none" strike="noStrike" dirty="0">
                          <a:solidFill>
                            <a:srgbClr val="00B050"/>
                          </a:solidFill>
                          <a:effectLst/>
                          <a:latin typeface="+mn-lt"/>
                          <a:ea typeface="+mn-ea"/>
                          <a:cs typeface="+mn-ea"/>
                          <a:sym typeface="+mn-lt"/>
                        </a:rPr>
                        <a:t>-1PP</a:t>
                      </a:r>
                    </a:p>
                  </a:txBody>
                  <a:tcPr marL="0" marR="0" marT="0" marB="0" anchor="ctr"/>
                </a:tc>
                <a:extLst>
                  <a:ext uri="{0D108BD9-81ED-4DB2-BD59-A6C34878D82A}">
                    <a16:rowId xmlns:a16="http://schemas.microsoft.com/office/drawing/2014/main" val="1799643644"/>
                  </a:ext>
                </a:extLst>
              </a:tr>
              <a:tr h="395700">
                <a:tc>
                  <a:txBody>
                    <a:bodyPr/>
                    <a:lstStyle/>
                    <a:p>
                      <a:pPr algn="ctr" fontAlgn="ctr"/>
                      <a:r>
                        <a:rPr lang="en-US" sz="1000" b="0" u="none" strike="noStrike" dirty="0">
                          <a:solidFill>
                            <a:srgbClr val="000000"/>
                          </a:solidFill>
                          <a:effectLst/>
                          <a:latin typeface="+mn-lt"/>
                          <a:ea typeface="+mn-ea"/>
                          <a:cs typeface="+mn-ea"/>
                          <a:sym typeface="+mn-lt"/>
                        </a:rPr>
                        <a:t>NET MD%</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68%</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73%</a:t>
                      </a:r>
                    </a:p>
                  </a:txBody>
                  <a:tcPr marL="0" marR="0" marT="0" marB="0" anchor="ctr"/>
                </a:tc>
                <a:tc>
                  <a:txBody>
                    <a:bodyPr/>
                    <a:lstStyle/>
                    <a:p>
                      <a:pPr algn="ctr" fontAlgn="ctr">
                        <a:buNone/>
                      </a:pPr>
                      <a:r>
                        <a:rPr lang="en-US" sz="1000" b="0" i="0" u="none" strike="noStrike" dirty="0">
                          <a:solidFill>
                            <a:srgbClr val="00B050"/>
                          </a:solidFill>
                          <a:effectLst/>
                          <a:latin typeface="+mn-lt"/>
                          <a:ea typeface="+mn-ea"/>
                          <a:cs typeface="+mn-ea"/>
                          <a:sym typeface="+mn-lt"/>
                        </a:rPr>
                        <a:t>-5PP</a:t>
                      </a:r>
                    </a:p>
                  </a:txBody>
                  <a:tcPr marL="0" marR="0" marT="0" marB="0" anchor="ctr"/>
                </a:tc>
                <a:extLst>
                  <a:ext uri="{0D108BD9-81ED-4DB2-BD59-A6C34878D82A}">
                    <a16:rowId xmlns:a16="http://schemas.microsoft.com/office/drawing/2014/main" val="1792201885"/>
                  </a:ext>
                </a:extLst>
              </a:tr>
              <a:tr h="395700">
                <a:tc>
                  <a:txBody>
                    <a:bodyPr/>
                    <a:lstStyle/>
                    <a:p>
                      <a:pPr algn="ctr" fontAlgn="ctr"/>
                      <a:r>
                        <a:rPr lang="en-US" sz="1000" b="0" u="none" strike="noStrike" dirty="0">
                          <a:solidFill>
                            <a:srgbClr val="000000"/>
                          </a:solidFill>
                          <a:effectLst/>
                          <a:latin typeface="+mn-lt"/>
                          <a:ea typeface="+mn-ea"/>
                          <a:cs typeface="+mn-ea"/>
                          <a:sym typeface="+mn-lt"/>
                        </a:rPr>
                        <a:t>NET SHARE</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28%</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23%</a:t>
                      </a:r>
                    </a:p>
                  </a:txBody>
                  <a:tcPr marL="0" marR="0" marT="0" marB="0" anchor="ctr"/>
                </a:tc>
                <a:tc>
                  <a:txBody>
                    <a:bodyPr/>
                    <a:lstStyle/>
                    <a:p>
                      <a:pPr algn="ctr" fontAlgn="ctr">
                        <a:buNone/>
                      </a:pPr>
                      <a:r>
                        <a:rPr lang="en-US" sz="1000" b="0" i="0" u="none" strike="noStrike" dirty="0">
                          <a:solidFill>
                            <a:srgbClr val="00B050"/>
                          </a:solidFill>
                          <a:effectLst/>
                          <a:latin typeface="+mn-lt"/>
                          <a:ea typeface="+mn-ea"/>
                          <a:cs typeface="+mn-ea"/>
                          <a:sym typeface="+mn-lt"/>
                        </a:rPr>
                        <a:t>+5PP</a:t>
                      </a:r>
                    </a:p>
                  </a:txBody>
                  <a:tcPr marL="0" marR="0" marT="0" marB="0" anchor="ctr"/>
                </a:tc>
                <a:extLst>
                  <a:ext uri="{0D108BD9-81ED-4DB2-BD59-A6C34878D82A}">
                    <a16:rowId xmlns:a16="http://schemas.microsoft.com/office/drawing/2014/main" val="3111838928"/>
                  </a:ext>
                </a:extLst>
              </a:tr>
            </a:tbl>
          </a:graphicData>
        </a:graphic>
      </p:graphicFrame>
      <p:pic>
        <p:nvPicPr>
          <p:cNvPr id="51" name="图片 50">
            <a:extLst>
              <a:ext uri="{FF2B5EF4-FFF2-40B4-BE49-F238E27FC236}">
                <a16:creationId xmlns:a16="http://schemas.microsoft.com/office/drawing/2014/main" id="{4029B82A-877B-66B0-DBCF-F05652305CB5}"/>
              </a:ext>
            </a:extLst>
          </p:cNvPr>
          <p:cNvPicPr>
            <a:picLocks noChangeAspect="1"/>
          </p:cNvPicPr>
          <p:nvPr/>
        </p:nvPicPr>
        <p:blipFill>
          <a:blip r:embed="rId7"/>
          <a:stretch>
            <a:fillRect/>
          </a:stretch>
        </p:blipFill>
        <p:spPr>
          <a:xfrm>
            <a:off x="1938729" y="1039237"/>
            <a:ext cx="1161344" cy="486375"/>
          </a:xfrm>
          <a:prstGeom prst="rect">
            <a:avLst/>
          </a:prstGeom>
        </p:spPr>
      </p:pic>
      <p:graphicFrame>
        <p:nvGraphicFramePr>
          <p:cNvPr id="54" name="表格 53">
            <a:extLst>
              <a:ext uri="{FF2B5EF4-FFF2-40B4-BE49-F238E27FC236}">
                <a16:creationId xmlns:a16="http://schemas.microsoft.com/office/drawing/2014/main" id="{C4469563-87C6-FCFA-9B3A-887AA7F9C8D8}"/>
              </a:ext>
            </a:extLst>
          </p:cNvPr>
          <p:cNvGraphicFramePr>
            <a:graphicFrameLocks noGrp="1"/>
          </p:cNvGraphicFramePr>
          <p:nvPr>
            <p:extLst>
              <p:ext uri="{D42A27DB-BD31-4B8C-83A1-F6EECF244321}">
                <p14:modId xmlns:p14="http://schemas.microsoft.com/office/powerpoint/2010/main" val="1401258900"/>
              </p:ext>
            </p:extLst>
          </p:nvPr>
        </p:nvGraphicFramePr>
        <p:xfrm>
          <a:off x="4930941" y="2360940"/>
          <a:ext cx="3095767" cy="4352700"/>
        </p:xfrm>
        <a:graphic>
          <a:graphicData uri="http://schemas.openxmlformats.org/drawingml/2006/table">
            <a:tbl>
              <a:tblPr firstRow="1" bandRow="1">
                <a:tableStyleId>{8EC20E35-A176-4012-BC5E-935CFFF8708E}</a:tableStyleId>
              </a:tblPr>
              <a:tblGrid>
                <a:gridCol w="753175">
                  <a:extLst>
                    <a:ext uri="{9D8B030D-6E8A-4147-A177-3AD203B41FA5}">
                      <a16:colId xmlns:a16="http://schemas.microsoft.com/office/drawing/2014/main" val="1870385056"/>
                    </a:ext>
                  </a:extLst>
                </a:gridCol>
                <a:gridCol w="780864">
                  <a:extLst>
                    <a:ext uri="{9D8B030D-6E8A-4147-A177-3AD203B41FA5}">
                      <a16:colId xmlns:a16="http://schemas.microsoft.com/office/drawing/2014/main" val="1048695110"/>
                    </a:ext>
                  </a:extLst>
                </a:gridCol>
                <a:gridCol w="780864">
                  <a:extLst>
                    <a:ext uri="{9D8B030D-6E8A-4147-A177-3AD203B41FA5}">
                      <a16:colId xmlns:a16="http://schemas.microsoft.com/office/drawing/2014/main" val="4227990688"/>
                    </a:ext>
                  </a:extLst>
                </a:gridCol>
                <a:gridCol w="780864">
                  <a:extLst>
                    <a:ext uri="{9D8B030D-6E8A-4147-A177-3AD203B41FA5}">
                      <a16:colId xmlns:a16="http://schemas.microsoft.com/office/drawing/2014/main" val="3204734928"/>
                    </a:ext>
                  </a:extLst>
                </a:gridCol>
              </a:tblGrid>
              <a:tr h="395700">
                <a:tc>
                  <a:txBody>
                    <a:bodyPr/>
                    <a:lstStyle/>
                    <a:p>
                      <a:pPr algn="ctr"/>
                      <a:r>
                        <a:rPr lang="en-US" altLang="zh-CN" sz="1000" b="0" dirty="0">
                          <a:solidFill>
                            <a:schemeClr val="bg1"/>
                          </a:solidFill>
                          <a:latin typeface="+mn-lt"/>
                          <a:ea typeface="+mn-ea"/>
                          <a:cs typeface="+mn-ea"/>
                          <a:sym typeface="+mn-lt"/>
                        </a:rPr>
                        <a:t>KPI</a:t>
                      </a:r>
                      <a:endParaRPr lang="zh-CN" altLang="en-US" sz="1000" b="0" i="0" dirty="0">
                        <a:solidFill>
                          <a:schemeClr val="bg1"/>
                        </a:solidFill>
                        <a:latin typeface="+mn-lt"/>
                        <a:ea typeface="+mn-ea"/>
                        <a:cs typeface="+mn-ea"/>
                        <a:sym typeface="+mn-lt"/>
                      </a:endParaRPr>
                    </a:p>
                  </a:txBody>
                  <a:tcPr anchor="ctr">
                    <a:lnL>
                      <a:noFill/>
                    </a:lnL>
                    <a:lnR>
                      <a:noFill/>
                    </a:lnR>
                    <a:lnT w="25400" cmpd="sng">
                      <a:noFill/>
                    </a:lnT>
                    <a:lnB w="25400" cmpd="sng">
                      <a:noFill/>
                    </a:lnB>
                    <a:lnTlToBr w="12700" cmpd="sng">
                      <a:noFill/>
                      <a:prstDash val="solid"/>
                    </a:lnTlToBr>
                    <a:lnBlToTr w="12700" cmpd="sng">
                      <a:noFill/>
                      <a:prstDash val="solid"/>
                    </a:lnBlToTr>
                    <a:solidFill>
                      <a:srgbClr val="C00000"/>
                    </a:solidFill>
                  </a:tcPr>
                </a:tc>
                <a:tc>
                  <a:txBody>
                    <a:bodyPr/>
                    <a:lstStyle/>
                    <a:p>
                      <a:pPr algn="ctr" rtl="0" fontAlgn="ctr"/>
                      <a:r>
                        <a:rPr lang="en-US" altLang="zh-CN" sz="1000" b="0" u="none" strike="noStrike" dirty="0">
                          <a:solidFill>
                            <a:srgbClr val="FFFFFF"/>
                          </a:solidFill>
                          <a:effectLst/>
                          <a:latin typeface="+mn-lt"/>
                          <a:ea typeface="+mn-ea"/>
                          <a:cs typeface="+mn-ea"/>
                          <a:sym typeface="+mn-lt"/>
                        </a:rPr>
                        <a:t>TY CVD</a:t>
                      </a:r>
                      <a:endParaRPr lang="en-US" altLang="zh-CN" sz="1000" b="0" i="0" u="none" strike="noStrike" dirty="0">
                        <a:solidFill>
                          <a:srgbClr val="FFFFFF"/>
                        </a:solidFill>
                        <a:effectLst/>
                        <a:latin typeface="+mn-lt"/>
                        <a:ea typeface="+mn-ea"/>
                        <a:cs typeface="+mn-ea"/>
                        <a:sym typeface="+mn-lt"/>
                      </a:endParaRPr>
                    </a:p>
                  </a:txBody>
                  <a:tcPr marL="5797" marR="5797" marT="5797" marB="0" anchor="ctr">
                    <a:lnL>
                      <a:noFill/>
                    </a:lnL>
                    <a:lnR>
                      <a:noFill/>
                    </a:lnR>
                    <a:lnT w="25400" cmpd="sng">
                      <a:noFill/>
                    </a:lnT>
                    <a:lnB w="25400" cmpd="sng">
                      <a:noFill/>
                    </a:lnB>
                    <a:lnTlToBr w="12700" cmpd="sng">
                      <a:noFill/>
                      <a:prstDash val="solid"/>
                    </a:lnTlToBr>
                    <a:lnBlToTr w="12700" cmpd="sng">
                      <a:noFill/>
                      <a:prstDash val="solid"/>
                    </a:lnBlToTr>
                    <a:solidFill>
                      <a:srgbClr val="C00000"/>
                    </a:solidFill>
                  </a:tcPr>
                </a:tc>
                <a:tc>
                  <a:txBody>
                    <a:bodyPr/>
                    <a:lstStyle/>
                    <a:p>
                      <a:pPr algn="ctr" rtl="0" fontAlgn="ctr"/>
                      <a:r>
                        <a:rPr lang="en-US" sz="1000" b="0" i="0" u="none" strike="noStrike" dirty="0">
                          <a:solidFill>
                            <a:srgbClr val="FFFFFF"/>
                          </a:solidFill>
                          <a:effectLst/>
                          <a:latin typeface="+mn-lt"/>
                          <a:ea typeface="+mn-ea"/>
                          <a:cs typeface="+mn-ea"/>
                          <a:sym typeface="+mn-lt"/>
                        </a:rPr>
                        <a:t>LY CVD</a:t>
                      </a:r>
                    </a:p>
                  </a:txBody>
                  <a:tcPr marL="5797" marR="5797" marT="5797" marB="0" anchor="ctr">
                    <a:lnL>
                      <a:noFill/>
                    </a:lnL>
                    <a:lnR>
                      <a:noFill/>
                    </a:lnR>
                    <a:lnT w="25400" cmpd="sng">
                      <a:noFill/>
                    </a:lnT>
                    <a:lnB w="25400" cmpd="sng">
                      <a:noFill/>
                    </a:lnB>
                    <a:lnTlToBr w="12700" cmpd="sng">
                      <a:noFill/>
                      <a:prstDash val="solid"/>
                    </a:lnTlToBr>
                    <a:lnBlToTr w="12700" cmpd="sng">
                      <a:noFill/>
                      <a:prstDash val="solid"/>
                    </a:lnBlToTr>
                    <a:solidFill>
                      <a:srgbClr val="C00000"/>
                    </a:solidFill>
                  </a:tcPr>
                </a:tc>
                <a:tc>
                  <a:txBody>
                    <a:bodyPr/>
                    <a:lstStyle/>
                    <a:p>
                      <a:pPr algn="ctr" rtl="0" fontAlgn="ctr"/>
                      <a:r>
                        <a:rPr lang="en-US" sz="1000" b="0" u="none" strike="noStrike" dirty="0">
                          <a:solidFill>
                            <a:srgbClr val="FFFFFF"/>
                          </a:solidFill>
                          <a:effectLst/>
                          <a:latin typeface="+mn-lt"/>
                          <a:ea typeface="+mn-ea"/>
                          <a:cs typeface="+mn-ea"/>
                          <a:sym typeface="+mn-lt"/>
                        </a:rPr>
                        <a:t>YOY</a:t>
                      </a:r>
                      <a:endParaRPr lang="en-US" sz="1000" b="0" i="0" u="none" strike="noStrike" dirty="0">
                        <a:solidFill>
                          <a:srgbClr val="FFFFFF"/>
                        </a:solidFill>
                        <a:effectLst/>
                        <a:latin typeface="+mn-lt"/>
                        <a:ea typeface="+mn-ea"/>
                        <a:cs typeface="+mn-ea"/>
                        <a:sym typeface="+mn-lt"/>
                      </a:endParaRPr>
                    </a:p>
                  </a:txBody>
                  <a:tcPr marL="5797" marR="5797" marT="5797" marB="0" anchor="ctr">
                    <a:lnL>
                      <a:noFill/>
                    </a:lnL>
                    <a:lnR>
                      <a:noFill/>
                    </a:lnR>
                    <a:lnT w="25400" cmpd="sng">
                      <a:noFill/>
                    </a:lnT>
                    <a:lnB w="25400" cmpd="sng">
                      <a:noFill/>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1602186045"/>
                  </a:ext>
                </a:extLst>
              </a:tr>
              <a:tr h="395700">
                <a:tc>
                  <a:txBody>
                    <a:bodyPr/>
                    <a:lstStyle/>
                    <a:p>
                      <a:pPr algn="ctr" rtl="0" fontAlgn="ctr"/>
                      <a:r>
                        <a:rPr lang="en-US" sz="1000" b="0" u="none" strike="noStrike" dirty="0">
                          <a:solidFill>
                            <a:srgbClr val="000000"/>
                          </a:solidFill>
                          <a:effectLst/>
                          <a:latin typeface="+mn-lt"/>
                          <a:ea typeface="+mn-ea"/>
                          <a:cs typeface="+mn-ea"/>
                          <a:sym typeface="+mn-lt"/>
                        </a:rPr>
                        <a:t>GMV </a:t>
                      </a:r>
                      <a:endParaRPr lang="en-US" sz="1000" b="0" i="1" u="none" strike="noStrike" dirty="0">
                        <a:solidFill>
                          <a:srgbClr val="000000"/>
                        </a:solidFill>
                        <a:effectLst/>
                        <a:latin typeface="+mn-lt"/>
                        <a:ea typeface="+mn-ea"/>
                        <a:cs typeface="+mn-ea"/>
                        <a:sym typeface="+mn-lt"/>
                      </a:endParaRPr>
                    </a:p>
                  </a:txBody>
                  <a:tcPr marL="5797" marR="5797" marT="5797" marB="0" anchor="ctr">
                    <a:lnT w="25400" cmpd="sng">
                      <a:noFill/>
                    </a:lnT>
                  </a:tcPr>
                </a:tc>
                <a:tc>
                  <a:txBody>
                    <a:bodyPr/>
                    <a:lstStyle/>
                    <a:p>
                      <a:pPr algn="ctr" fontAlgn="ctr">
                        <a:buNone/>
                      </a:pPr>
                      <a:r>
                        <a:rPr lang="en-US" sz="1000" b="0" i="0" u="none" strike="noStrike" dirty="0">
                          <a:solidFill>
                            <a:srgbClr val="000000"/>
                          </a:solidFill>
                          <a:effectLst/>
                          <a:latin typeface="+mn-lt"/>
                          <a:ea typeface="+mn-ea"/>
                          <a:cs typeface="+mn-ea"/>
                          <a:sym typeface="+mn-lt"/>
                        </a:rPr>
                        <a:t>1.75M</a:t>
                      </a:r>
                    </a:p>
                  </a:txBody>
                  <a:tcPr marL="0" marR="0" marT="0" marB="0" anchor="ctr">
                    <a:lnT w="25400" cmpd="sng">
                      <a:noFill/>
                    </a:lnT>
                  </a:tcPr>
                </a:tc>
                <a:tc>
                  <a:txBody>
                    <a:bodyPr/>
                    <a:lstStyle/>
                    <a:p>
                      <a:pPr algn="ctr" fontAlgn="ctr">
                        <a:buNone/>
                      </a:pPr>
                      <a:r>
                        <a:rPr lang="en-US" sz="1000" b="0" i="0" u="none" strike="noStrike" dirty="0">
                          <a:solidFill>
                            <a:srgbClr val="000000"/>
                          </a:solidFill>
                          <a:effectLst/>
                          <a:latin typeface="+mn-lt"/>
                          <a:ea typeface="+mn-ea"/>
                          <a:cs typeface="+mn-ea"/>
                          <a:sym typeface="+mn-lt"/>
                        </a:rPr>
                        <a:t>1.05M</a:t>
                      </a:r>
                    </a:p>
                  </a:txBody>
                  <a:tcPr marL="0" marR="0" marT="0" marB="0" anchor="ctr">
                    <a:lnT w="25400" cmpd="sng">
                      <a:noFill/>
                    </a:lnT>
                  </a:tcPr>
                </a:tc>
                <a:tc>
                  <a:txBody>
                    <a:bodyPr/>
                    <a:lstStyle/>
                    <a:p>
                      <a:pPr algn="ctr" fontAlgn="ctr">
                        <a:buNone/>
                      </a:pPr>
                      <a:r>
                        <a:rPr lang="en-US" altLang="zh-CN" sz="1000" b="0" i="0" u="none" strike="noStrike" dirty="0">
                          <a:solidFill>
                            <a:srgbClr val="00B050"/>
                          </a:solidFill>
                          <a:effectLst/>
                          <a:latin typeface="+mn-lt"/>
                          <a:ea typeface="+mn-ea"/>
                          <a:cs typeface="+mn-ea"/>
                          <a:sym typeface="+mn-lt"/>
                        </a:rPr>
                        <a:t>+66%</a:t>
                      </a:r>
                    </a:p>
                  </a:txBody>
                  <a:tcPr marL="0" marR="0" marT="0" marB="0" anchor="ctr">
                    <a:lnT w="25400" cmpd="sng">
                      <a:noFill/>
                    </a:lnT>
                  </a:tcPr>
                </a:tc>
                <a:extLst>
                  <a:ext uri="{0D108BD9-81ED-4DB2-BD59-A6C34878D82A}">
                    <a16:rowId xmlns:a16="http://schemas.microsoft.com/office/drawing/2014/main" val="1821014944"/>
                  </a:ext>
                </a:extLst>
              </a:tr>
              <a:tr h="395700">
                <a:tc>
                  <a:txBody>
                    <a:bodyPr/>
                    <a:lstStyle/>
                    <a:p>
                      <a:pPr algn="ctr" rtl="0" fontAlgn="ctr"/>
                      <a:r>
                        <a:rPr lang="en-US" sz="1000" b="0" u="none" strike="noStrike" dirty="0">
                          <a:solidFill>
                            <a:srgbClr val="000000"/>
                          </a:solidFill>
                          <a:effectLst/>
                          <a:latin typeface="+mn-lt"/>
                          <a:ea typeface="+mn-ea"/>
                          <a:cs typeface="+mn-ea"/>
                          <a:sym typeface="+mn-lt"/>
                        </a:rPr>
                        <a:t>NET</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sz="1000" b="0" i="0" u="none" strike="noStrike" dirty="0">
                          <a:solidFill>
                            <a:srgbClr val="000000"/>
                          </a:solidFill>
                          <a:effectLst/>
                          <a:latin typeface="+mn-lt"/>
                          <a:ea typeface="+mn-ea"/>
                          <a:cs typeface="+mn-ea"/>
                          <a:sym typeface="+mn-lt"/>
                        </a:rPr>
                        <a:t>0.83M</a:t>
                      </a:r>
                    </a:p>
                  </a:txBody>
                  <a:tcPr marL="0" marR="0" marT="0" marB="0" anchor="ctr"/>
                </a:tc>
                <a:tc>
                  <a:txBody>
                    <a:bodyPr/>
                    <a:lstStyle/>
                    <a:p>
                      <a:pPr algn="ctr" fontAlgn="ctr">
                        <a:buNone/>
                      </a:pPr>
                      <a:r>
                        <a:rPr lang="en-US" sz="1000" b="0" i="0" u="none" strike="noStrike" dirty="0">
                          <a:solidFill>
                            <a:srgbClr val="000000"/>
                          </a:solidFill>
                          <a:effectLst/>
                          <a:latin typeface="+mn-lt"/>
                          <a:ea typeface="+mn-ea"/>
                          <a:cs typeface="+mn-ea"/>
                          <a:sym typeface="+mn-lt"/>
                        </a:rPr>
                        <a:t>0.56M</a:t>
                      </a:r>
                    </a:p>
                  </a:txBody>
                  <a:tcPr marL="0" marR="0" marT="0" marB="0" anchor="ctr"/>
                </a:tc>
                <a:tc>
                  <a:txBody>
                    <a:bodyPr/>
                    <a:lstStyle/>
                    <a:p>
                      <a:pPr algn="ctr" fontAlgn="ctr">
                        <a:buNone/>
                      </a:pPr>
                      <a:r>
                        <a:rPr lang="en-US" altLang="zh-CN" sz="1000" b="0" i="0" u="none" strike="noStrike" dirty="0">
                          <a:solidFill>
                            <a:srgbClr val="00B050"/>
                          </a:solidFill>
                          <a:effectLst/>
                          <a:latin typeface="+mn-lt"/>
                          <a:ea typeface="+mn-ea"/>
                          <a:cs typeface="+mn-ea"/>
                          <a:sym typeface="+mn-lt"/>
                        </a:rPr>
                        <a:t>+48%</a:t>
                      </a:r>
                    </a:p>
                  </a:txBody>
                  <a:tcPr marL="0" marR="0" marT="0" marB="0" anchor="ctr"/>
                </a:tc>
                <a:extLst>
                  <a:ext uri="{0D108BD9-81ED-4DB2-BD59-A6C34878D82A}">
                    <a16:rowId xmlns:a16="http://schemas.microsoft.com/office/drawing/2014/main" val="706510924"/>
                  </a:ext>
                </a:extLst>
              </a:tr>
              <a:tr h="395700">
                <a:tc>
                  <a:txBody>
                    <a:bodyPr/>
                    <a:lstStyle/>
                    <a:p>
                      <a:pPr algn="ctr" rtl="0" fontAlgn="ctr"/>
                      <a:r>
                        <a:rPr lang="en-US" sz="1000" b="0" u="none" strike="noStrike">
                          <a:solidFill>
                            <a:srgbClr val="000000"/>
                          </a:solidFill>
                          <a:effectLst/>
                          <a:latin typeface="+mn-lt"/>
                          <a:ea typeface="+mn-ea"/>
                          <a:cs typeface="+mn-ea"/>
                          <a:sym typeface="+mn-lt"/>
                        </a:rPr>
                        <a:t>UV</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sz="1000" b="0" i="0" u="none" strike="noStrike" dirty="0">
                          <a:solidFill>
                            <a:srgbClr val="000000"/>
                          </a:solidFill>
                          <a:effectLst/>
                          <a:latin typeface="+mn-lt"/>
                          <a:ea typeface="+mn-ea"/>
                          <a:cs typeface="+mn-ea"/>
                          <a:sym typeface="+mn-lt"/>
                        </a:rPr>
                        <a:t>0.41M</a:t>
                      </a:r>
                    </a:p>
                  </a:txBody>
                  <a:tcPr marL="0" marR="0" marT="0" marB="0" anchor="ctr"/>
                </a:tc>
                <a:tc>
                  <a:txBody>
                    <a:bodyPr/>
                    <a:lstStyle/>
                    <a:p>
                      <a:pPr algn="ctr" fontAlgn="ctr">
                        <a:buNone/>
                      </a:pPr>
                      <a:r>
                        <a:rPr lang="en-US" sz="1000" b="0" i="0" u="none" strike="noStrike" dirty="0">
                          <a:solidFill>
                            <a:srgbClr val="000000"/>
                          </a:solidFill>
                          <a:effectLst/>
                          <a:latin typeface="+mn-lt"/>
                          <a:ea typeface="+mn-ea"/>
                          <a:cs typeface="+mn-ea"/>
                          <a:sym typeface="+mn-lt"/>
                        </a:rPr>
                        <a:t>0.46M</a:t>
                      </a:r>
                    </a:p>
                  </a:txBody>
                  <a:tcPr marL="0" marR="0" marT="0" marB="0" anchor="ctr"/>
                </a:tc>
                <a:tc>
                  <a:txBody>
                    <a:bodyPr/>
                    <a:lstStyle/>
                    <a:p>
                      <a:pPr algn="ctr" fontAlgn="ctr">
                        <a:buNone/>
                      </a:pPr>
                      <a:r>
                        <a:rPr lang="en-US" altLang="zh-CN" sz="1000" b="0" i="0" u="none" strike="noStrike" dirty="0">
                          <a:solidFill>
                            <a:srgbClr val="C00000"/>
                          </a:solidFill>
                          <a:effectLst/>
                          <a:latin typeface="+mn-lt"/>
                          <a:ea typeface="+mn-ea"/>
                          <a:cs typeface="+mn-ea"/>
                          <a:sym typeface="+mn-lt"/>
                        </a:rPr>
                        <a:t>-11%</a:t>
                      </a:r>
                    </a:p>
                  </a:txBody>
                  <a:tcPr marL="0" marR="0" marT="0" marB="0" anchor="ctr"/>
                </a:tc>
                <a:extLst>
                  <a:ext uri="{0D108BD9-81ED-4DB2-BD59-A6C34878D82A}">
                    <a16:rowId xmlns:a16="http://schemas.microsoft.com/office/drawing/2014/main" val="1928588220"/>
                  </a:ext>
                </a:extLst>
              </a:tr>
              <a:tr h="395700">
                <a:tc>
                  <a:txBody>
                    <a:bodyPr/>
                    <a:lstStyle/>
                    <a:p>
                      <a:pPr algn="ctr" rtl="0" fontAlgn="ctr"/>
                      <a:r>
                        <a:rPr lang="en-US" sz="1000" b="0" u="none" strike="noStrike">
                          <a:solidFill>
                            <a:srgbClr val="000000"/>
                          </a:solidFill>
                          <a:effectLst/>
                          <a:latin typeface="+mn-lt"/>
                          <a:ea typeface="+mn-ea"/>
                          <a:cs typeface="+mn-ea"/>
                          <a:sym typeface="+mn-lt"/>
                        </a:rPr>
                        <a:t>BUYERS</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397</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262</a:t>
                      </a:r>
                    </a:p>
                  </a:txBody>
                  <a:tcPr marL="0" marR="0" marT="0" marB="0" anchor="ctr"/>
                </a:tc>
                <a:tc>
                  <a:txBody>
                    <a:bodyPr/>
                    <a:lstStyle/>
                    <a:p>
                      <a:pPr algn="ctr" fontAlgn="ctr">
                        <a:buNone/>
                      </a:pPr>
                      <a:r>
                        <a:rPr lang="en-US" altLang="zh-CN" sz="1000" b="0" i="0" u="none" strike="noStrike" dirty="0">
                          <a:solidFill>
                            <a:srgbClr val="00B050"/>
                          </a:solidFill>
                          <a:effectLst/>
                          <a:latin typeface="+mn-lt"/>
                          <a:ea typeface="+mn-ea"/>
                          <a:cs typeface="+mn-ea"/>
                          <a:sym typeface="+mn-lt"/>
                        </a:rPr>
                        <a:t>+52%</a:t>
                      </a:r>
                    </a:p>
                  </a:txBody>
                  <a:tcPr marL="0" marR="0" marT="0" marB="0" anchor="ctr"/>
                </a:tc>
                <a:extLst>
                  <a:ext uri="{0D108BD9-81ED-4DB2-BD59-A6C34878D82A}">
                    <a16:rowId xmlns:a16="http://schemas.microsoft.com/office/drawing/2014/main" val="3402479197"/>
                  </a:ext>
                </a:extLst>
              </a:tr>
              <a:tr h="395700">
                <a:tc>
                  <a:txBody>
                    <a:bodyPr/>
                    <a:lstStyle/>
                    <a:p>
                      <a:pPr algn="ctr" rtl="0" fontAlgn="ctr"/>
                      <a:r>
                        <a:rPr lang="en-US" sz="1000" b="0" u="none" strike="noStrike">
                          <a:solidFill>
                            <a:srgbClr val="000000"/>
                          </a:solidFill>
                          <a:effectLst/>
                          <a:latin typeface="+mn-lt"/>
                          <a:ea typeface="+mn-ea"/>
                          <a:cs typeface="+mn-ea"/>
                          <a:sym typeface="+mn-lt"/>
                        </a:rPr>
                        <a:t>CR</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0.10%</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0.06%</a:t>
                      </a:r>
                    </a:p>
                  </a:txBody>
                  <a:tcPr marL="0" marR="0" marT="0" marB="0" anchor="ctr"/>
                </a:tc>
                <a:tc>
                  <a:txBody>
                    <a:bodyPr/>
                    <a:lstStyle/>
                    <a:p>
                      <a:pPr algn="ctr" fontAlgn="ctr">
                        <a:buNone/>
                      </a:pPr>
                      <a:r>
                        <a:rPr lang="en-US" altLang="zh-CN" sz="1000" b="0" i="0" u="none" strike="noStrike" dirty="0">
                          <a:solidFill>
                            <a:srgbClr val="00B050"/>
                          </a:solidFill>
                          <a:effectLst/>
                          <a:latin typeface="+mn-lt"/>
                          <a:ea typeface="+mn-ea"/>
                          <a:cs typeface="+mn-ea"/>
                          <a:sym typeface="+mn-lt"/>
                        </a:rPr>
                        <a:t>+71%</a:t>
                      </a:r>
                    </a:p>
                  </a:txBody>
                  <a:tcPr marL="0" marR="0" marT="0" marB="0" anchor="ctr"/>
                </a:tc>
                <a:extLst>
                  <a:ext uri="{0D108BD9-81ED-4DB2-BD59-A6C34878D82A}">
                    <a16:rowId xmlns:a16="http://schemas.microsoft.com/office/drawing/2014/main" val="1040698649"/>
                  </a:ext>
                </a:extLst>
              </a:tr>
              <a:tr h="395700">
                <a:tc>
                  <a:txBody>
                    <a:bodyPr/>
                    <a:lstStyle/>
                    <a:p>
                      <a:pPr algn="ctr" rtl="0" fontAlgn="ctr"/>
                      <a:r>
                        <a:rPr lang="en-US" sz="1000" b="0" u="none" strike="noStrike" dirty="0">
                          <a:solidFill>
                            <a:srgbClr val="000000"/>
                          </a:solidFill>
                          <a:effectLst/>
                          <a:latin typeface="+mn-lt"/>
                          <a:ea typeface="+mn-ea"/>
                          <a:cs typeface="+mn-ea"/>
                          <a:sym typeface="+mn-lt"/>
                        </a:rPr>
                        <a:t>ATV</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4,398</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4,019</a:t>
                      </a:r>
                    </a:p>
                  </a:txBody>
                  <a:tcPr marL="0" marR="0" marT="0" marB="0" anchor="ctr"/>
                </a:tc>
                <a:tc>
                  <a:txBody>
                    <a:bodyPr/>
                    <a:lstStyle/>
                    <a:p>
                      <a:pPr algn="ctr" fontAlgn="ctr">
                        <a:buNone/>
                      </a:pPr>
                      <a:r>
                        <a:rPr lang="en-US" altLang="zh-CN" sz="1000" b="0" i="0" u="none" strike="noStrike" dirty="0">
                          <a:solidFill>
                            <a:srgbClr val="00B050"/>
                          </a:solidFill>
                          <a:effectLst/>
                          <a:latin typeface="+mn-lt"/>
                          <a:ea typeface="+mn-ea"/>
                          <a:cs typeface="+mn-ea"/>
                          <a:sym typeface="+mn-lt"/>
                        </a:rPr>
                        <a:t>+9%</a:t>
                      </a:r>
                    </a:p>
                  </a:txBody>
                  <a:tcPr marL="0" marR="0" marT="0" marB="0" anchor="ctr"/>
                </a:tc>
                <a:extLst>
                  <a:ext uri="{0D108BD9-81ED-4DB2-BD59-A6C34878D82A}">
                    <a16:rowId xmlns:a16="http://schemas.microsoft.com/office/drawing/2014/main" val="4004114562"/>
                  </a:ext>
                </a:extLst>
              </a:tr>
              <a:tr h="395700">
                <a:tc>
                  <a:txBody>
                    <a:bodyPr/>
                    <a:lstStyle/>
                    <a:p>
                      <a:pPr algn="ctr" rtl="0" fontAlgn="ctr"/>
                      <a:r>
                        <a:rPr lang="en-US" sz="1000" b="0" u="none" strike="noStrike">
                          <a:solidFill>
                            <a:srgbClr val="000000"/>
                          </a:solidFill>
                          <a:effectLst/>
                          <a:latin typeface="+mn-lt"/>
                          <a:ea typeface="+mn-ea"/>
                          <a:cs typeface="+mn-ea"/>
                          <a:sym typeface="+mn-lt"/>
                        </a:rPr>
                        <a:t>UPT</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1.3</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1.2</a:t>
                      </a:r>
                    </a:p>
                  </a:txBody>
                  <a:tcPr marL="0" marR="0" marT="0" marB="0" anchor="ctr"/>
                </a:tc>
                <a:tc>
                  <a:txBody>
                    <a:bodyPr/>
                    <a:lstStyle/>
                    <a:p>
                      <a:pPr algn="ctr" fontAlgn="ctr">
                        <a:buNone/>
                      </a:pPr>
                      <a:r>
                        <a:rPr lang="en-US" altLang="zh-CN" sz="1000" b="0" i="0" u="none" strike="noStrike" dirty="0">
                          <a:solidFill>
                            <a:srgbClr val="00B050"/>
                          </a:solidFill>
                          <a:effectLst/>
                          <a:latin typeface="+mn-lt"/>
                          <a:ea typeface="+mn-ea"/>
                          <a:cs typeface="+mn-ea"/>
                          <a:sym typeface="+mn-lt"/>
                        </a:rPr>
                        <a:t>+5%</a:t>
                      </a:r>
                    </a:p>
                  </a:txBody>
                  <a:tcPr marL="0" marR="0" marT="0" marB="0" anchor="ctr"/>
                </a:tc>
                <a:extLst>
                  <a:ext uri="{0D108BD9-81ED-4DB2-BD59-A6C34878D82A}">
                    <a16:rowId xmlns:a16="http://schemas.microsoft.com/office/drawing/2014/main" val="3358130204"/>
                  </a:ext>
                </a:extLst>
              </a:tr>
              <a:tr h="395700">
                <a:tc>
                  <a:txBody>
                    <a:bodyPr/>
                    <a:lstStyle/>
                    <a:p>
                      <a:pPr algn="ctr" rtl="0" fontAlgn="ctr"/>
                      <a:r>
                        <a:rPr lang="en-US" sz="1000" b="0" u="none" strike="noStrike">
                          <a:solidFill>
                            <a:srgbClr val="000000"/>
                          </a:solidFill>
                          <a:effectLst/>
                          <a:latin typeface="+mn-lt"/>
                          <a:ea typeface="+mn-ea"/>
                          <a:cs typeface="+mn-ea"/>
                          <a:sym typeface="+mn-lt"/>
                        </a:rPr>
                        <a:t>RRC</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52%</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47%</a:t>
                      </a:r>
                    </a:p>
                  </a:txBody>
                  <a:tcPr marL="0" marR="0" marT="0" marB="0" anchor="ctr"/>
                </a:tc>
                <a:tc>
                  <a:txBody>
                    <a:bodyPr/>
                    <a:lstStyle/>
                    <a:p>
                      <a:pPr algn="ctr" fontAlgn="ctr">
                        <a:buNone/>
                      </a:pPr>
                      <a:r>
                        <a:rPr lang="en-US" sz="1000" b="0" i="0" u="none" strike="noStrike" dirty="0">
                          <a:solidFill>
                            <a:srgbClr val="C00000"/>
                          </a:solidFill>
                          <a:effectLst/>
                          <a:latin typeface="+mn-lt"/>
                          <a:ea typeface="+mn-ea"/>
                          <a:cs typeface="+mn-ea"/>
                          <a:sym typeface="+mn-lt"/>
                        </a:rPr>
                        <a:t>+5PP</a:t>
                      </a:r>
                    </a:p>
                  </a:txBody>
                  <a:tcPr marL="0" marR="0" marT="0" marB="0" anchor="ctr"/>
                </a:tc>
                <a:extLst>
                  <a:ext uri="{0D108BD9-81ED-4DB2-BD59-A6C34878D82A}">
                    <a16:rowId xmlns:a16="http://schemas.microsoft.com/office/drawing/2014/main" val="1799643644"/>
                  </a:ext>
                </a:extLst>
              </a:tr>
              <a:tr h="395700">
                <a:tc>
                  <a:txBody>
                    <a:bodyPr/>
                    <a:lstStyle/>
                    <a:p>
                      <a:pPr algn="ctr" fontAlgn="ctr"/>
                      <a:r>
                        <a:rPr lang="en-US" sz="1000" b="0" u="none" strike="noStrike" dirty="0">
                          <a:solidFill>
                            <a:srgbClr val="000000"/>
                          </a:solidFill>
                          <a:effectLst/>
                          <a:latin typeface="+mn-lt"/>
                          <a:ea typeface="+mn-ea"/>
                          <a:cs typeface="+mn-ea"/>
                          <a:sym typeface="+mn-lt"/>
                        </a:rPr>
                        <a:t>NET MD%</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21%</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12%</a:t>
                      </a:r>
                    </a:p>
                  </a:txBody>
                  <a:tcPr marL="0" marR="0" marT="0" marB="0" anchor="ctr"/>
                </a:tc>
                <a:tc>
                  <a:txBody>
                    <a:bodyPr/>
                    <a:lstStyle/>
                    <a:p>
                      <a:pPr algn="ctr" fontAlgn="ctr">
                        <a:buNone/>
                      </a:pPr>
                      <a:r>
                        <a:rPr lang="en-US" sz="1000" b="0" i="0" u="none" strike="noStrike" dirty="0">
                          <a:solidFill>
                            <a:srgbClr val="C00000"/>
                          </a:solidFill>
                          <a:effectLst/>
                          <a:latin typeface="+mn-lt"/>
                          <a:ea typeface="+mn-ea"/>
                          <a:cs typeface="+mn-ea"/>
                          <a:sym typeface="+mn-lt"/>
                        </a:rPr>
                        <a:t>+10PP</a:t>
                      </a:r>
                    </a:p>
                  </a:txBody>
                  <a:tcPr marL="0" marR="0" marT="0" marB="0" anchor="ctr"/>
                </a:tc>
                <a:extLst>
                  <a:ext uri="{0D108BD9-81ED-4DB2-BD59-A6C34878D82A}">
                    <a16:rowId xmlns:a16="http://schemas.microsoft.com/office/drawing/2014/main" val="1792201885"/>
                  </a:ext>
                </a:extLst>
              </a:tr>
              <a:tr h="395700">
                <a:tc>
                  <a:txBody>
                    <a:bodyPr/>
                    <a:lstStyle/>
                    <a:p>
                      <a:pPr algn="ctr" fontAlgn="ctr"/>
                      <a:r>
                        <a:rPr lang="en-US" sz="1000" b="0" u="none" strike="noStrike" dirty="0">
                          <a:solidFill>
                            <a:srgbClr val="000000"/>
                          </a:solidFill>
                          <a:effectLst/>
                          <a:latin typeface="+mn-lt"/>
                          <a:ea typeface="+mn-ea"/>
                          <a:cs typeface="+mn-ea"/>
                          <a:sym typeface="+mn-lt"/>
                        </a:rPr>
                        <a:t>NET SHARE</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6%</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4%</a:t>
                      </a:r>
                    </a:p>
                  </a:txBody>
                  <a:tcPr marL="0" marR="0" marT="0" marB="0" anchor="ctr"/>
                </a:tc>
                <a:tc>
                  <a:txBody>
                    <a:bodyPr/>
                    <a:lstStyle/>
                    <a:p>
                      <a:pPr algn="ctr" fontAlgn="ctr">
                        <a:buNone/>
                      </a:pPr>
                      <a:r>
                        <a:rPr lang="en-US" sz="1000" b="0" i="0" u="none" strike="noStrike" dirty="0">
                          <a:solidFill>
                            <a:srgbClr val="00B050"/>
                          </a:solidFill>
                          <a:effectLst/>
                          <a:latin typeface="+mn-lt"/>
                          <a:ea typeface="+mn-ea"/>
                          <a:cs typeface="+mn-ea"/>
                          <a:sym typeface="+mn-lt"/>
                        </a:rPr>
                        <a:t>+2PP</a:t>
                      </a:r>
                    </a:p>
                  </a:txBody>
                  <a:tcPr marL="0" marR="0" marT="0" marB="0" anchor="ctr"/>
                </a:tc>
                <a:extLst>
                  <a:ext uri="{0D108BD9-81ED-4DB2-BD59-A6C34878D82A}">
                    <a16:rowId xmlns:a16="http://schemas.microsoft.com/office/drawing/2014/main" val="3111838928"/>
                  </a:ext>
                </a:extLst>
              </a:tr>
            </a:tbl>
          </a:graphicData>
        </a:graphic>
      </p:graphicFrame>
      <p:grpSp>
        <p:nvGrpSpPr>
          <p:cNvPr id="10" name="组合 9">
            <a:extLst>
              <a:ext uri="{FF2B5EF4-FFF2-40B4-BE49-F238E27FC236}">
                <a16:creationId xmlns:a16="http://schemas.microsoft.com/office/drawing/2014/main" id="{1B800AB9-186A-1D8A-320B-F347B3E23CE3}"/>
              </a:ext>
            </a:extLst>
          </p:cNvPr>
          <p:cNvGrpSpPr/>
          <p:nvPr/>
        </p:nvGrpSpPr>
        <p:grpSpPr>
          <a:xfrm>
            <a:off x="9079081" y="1559854"/>
            <a:ext cx="3058564" cy="211520"/>
            <a:chOff x="9079081" y="1559854"/>
            <a:chExt cx="3058564" cy="211520"/>
          </a:xfrm>
        </p:grpSpPr>
        <p:sp>
          <p:nvSpPr>
            <p:cNvPr id="26" name="直角三角形 25">
              <a:extLst>
                <a:ext uri="{FF2B5EF4-FFF2-40B4-BE49-F238E27FC236}">
                  <a16:creationId xmlns:a16="http://schemas.microsoft.com/office/drawing/2014/main" id="{9F495FFB-1CCB-6C19-FE54-0B53137AB8BB}"/>
                </a:ext>
              </a:extLst>
            </p:cNvPr>
            <p:cNvSpPr/>
            <p:nvPr/>
          </p:nvSpPr>
          <p:spPr>
            <a:xfrm>
              <a:off x="11463340" y="1567289"/>
              <a:ext cx="674305" cy="125098"/>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3" name="组合 2">
              <a:extLst>
                <a:ext uri="{FF2B5EF4-FFF2-40B4-BE49-F238E27FC236}">
                  <a16:creationId xmlns:a16="http://schemas.microsoft.com/office/drawing/2014/main" id="{DFBEFEDD-7F1F-0276-75B2-AF9EA3BCCA68}"/>
                </a:ext>
              </a:extLst>
            </p:cNvPr>
            <p:cNvGrpSpPr/>
            <p:nvPr/>
          </p:nvGrpSpPr>
          <p:grpSpPr>
            <a:xfrm>
              <a:off x="9079081" y="1559854"/>
              <a:ext cx="2706486" cy="211520"/>
              <a:chOff x="1536474" y="1559854"/>
              <a:chExt cx="2706486" cy="211520"/>
            </a:xfrm>
          </p:grpSpPr>
          <p:cxnSp>
            <p:nvCxnSpPr>
              <p:cNvPr id="4" name="直接连接符 3">
                <a:extLst>
                  <a:ext uri="{FF2B5EF4-FFF2-40B4-BE49-F238E27FC236}">
                    <a16:creationId xmlns:a16="http://schemas.microsoft.com/office/drawing/2014/main" id="{919394AE-BB7A-F1E2-A76D-0FC3C0EE351A}"/>
                  </a:ext>
                </a:extLst>
              </p:cNvPr>
              <p:cNvCxnSpPr>
                <a:cxnSpLocks/>
              </p:cNvCxnSpPr>
              <p:nvPr/>
            </p:nvCxnSpPr>
            <p:spPr>
              <a:xfrm>
                <a:off x="1618192" y="1665614"/>
                <a:ext cx="2624768" cy="0"/>
              </a:xfrm>
              <a:prstGeom prst="line">
                <a:avLst/>
              </a:prstGeom>
              <a:ln w="57150">
                <a:gradFill>
                  <a:gsLst>
                    <a:gs pos="26000">
                      <a:srgbClr val="808080"/>
                    </a:gs>
                    <a:gs pos="0">
                      <a:schemeClr val="bg1"/>
                    </a:gs>
                    <a:gs pos="100000">
                      <a:srgbClr val="000000"/>
                    </a:gs>
                  </a:gsLst>
                  <a:lin ang="0" scaled="0"/>
                </a:gradFill>
              </a:ln>
            </p:spPr>
            <p:style>
              <a:lnRef idx="1">
                <a:schemeClr val="accent1"/>
              </a:lnRef>
              <a:fillRef idx="0">
                <a:schemeClr val="accent1"/>
              </a:fillRef>
              <a:effectRef idx="0">
                <a:schemeClr val="accent1"/>
              </a:effectRef>
              <a:fontRef idx="minor">
                <a:schemeClr val="tx1"/>
              </a:fontRef>
            </p:style>
          </p:cxnSp>
          <p:sp>
            <p:nvSpPr>
              <p:cNvPr id="5" name="椭圆 4">
                <a:extLst>
                  <a:ext uri="{FF2B5EF4-FFF2-40B4-BE49-F238E27FC236}">
                    <a16:creationId xmlns:a16="http://schemas.microsoft.com/office/drawing/2014/main" id="{D46173AB-2222-4201-E440-59B8F0262B48}"/>
                  </a:ext>
                </a:extLst>
              </p:cNvPr>
              <p:cNvSpPr/>
              <p:nvPr/>
            </p:nvSpPr>
            <p:spPr>
              <a:xfrm>
                <a:off x="1536474" y="1559854"/>
                <a:ext cx="211520" cy="211520"/>
              </a:xfrm>
              <a:prstGeom prst="ellipse">
                <a:avLst/>
              </a:prstGeom>
              <a:solidFill>
                <a:schemeClr val="tx1">
                  <a:lumMod val="95000"/>
                  <a:lumOff val="5000"/>
                </a:schemeClr>
              </a:soli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椭圆 5">
                <a:extLst>
                  <a:ext uri="{FF2B5EF4-FFF2-40B4-BE49-F238E27FC236}">
                    <a16:creationId xmlns:a16="http://schemas.microsoft.com/office/drawing/2014/main" id="{6D444554-1380-D106-59BA-B98759C9414C}"/>
                  </a:ext>
                </a:extLst>
              </p:cNvPr>
              <p:cNvSpPr/>
              <p:nvPr/>
            </p:nvSpPr>
            <p:spPr>
              <a:xfrm>
                <a:off x="3651567" y="1559854"/>
                <a:ext cx="211520" cy="211520"/>
              </a:xfrm>
              <a:prstGeom prst="ellipse">
                <a:avLst/>
              </a:prstGeom>
              <a:solidFill>
                <a:schemeClr val="tx1">
                  <a:lumMod val="95000"/>
                  <a:lumOff val="5000"/>
                </a:schemeClr>
              </a:soli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aphicFrame>
        <p:nvGraphicFramePr>
          <p:cNvPr id="13" name="表格 12">
            <a:extLst>
              <a:ext uri="{FF2B5EF4-FFF2-40B4-BE49-F238E27FC236}">
                <a16:creationId xmlns:a16="http://schemas.microsoft.com/office/drawing/2014/main" id="{D7C47779-647E-B0CA-D159-D41233764E56}"/>
              </a:ext>
            </a:extLst>
          </p:cNvPr>
          <p:cNvGraphicFramePr>
            <a:graphicFrameLocks noGrp="1"/>
          </p:cNvGraphicFramePr>
          <p:nvPr>
            <p:extLst>
              <p:ext uri="{D42A27DB-BD31-4B8C-83A1-F6EECF244321}">
                <p14:modId xmlns:p14="http://schemas.microsoft.com/office/powerpoint/2010/main" val="2100822371"/>
              </p:ext>
            </p:extLst>
          </p:nvPr>
        </p:nvGraphicFramePr>
        <p:xfrm>
          <a:off x="8761270" y="2360940"/>
          <a:ext cx="3095767" cy="4352700"/>
        </p:xfrm>
        <a:graphic>
          <a:graphicData uri="http://schemas.openxmlformats.org/drawingml/2006/table">
            <a:tbl>
              <a:tblPr firstRow="1" bandRow="1">
                <a:tableStyleId>{8EC20E35-A176-4012-BC5E-935CFFF8708E}</a:tableStyleId>
              </a:tblPr>
              <a:tblGrid>
                <a:gridCol w="753175">
                  <a:extLst>
                    <a:ext uri="{9D8B030D-6E8A-4147-A177-3AD203B41FA5}">
                      <a16:colId xmlns:a16="http://schemas.microsoft.com/office/drawing/2014/main" val="1870385056"/>
                    </a:ext>
                  </a:extLst>
                </a:gridCol>
                <a:gridCol w="780864">
                  <a:extLst>
                    <a:ext uri="{9D8B030D-6E8A-4147-A177-3AD203B41FA5}">
                      <a16:colId xmlns:a16="http://schemas.microsoft.com/office/drawing/2014/main" val="1048695110"/>
                    </a:ext>
                  </a:extLst>
                </a:gridCol>
                <a:gridCol w="780864">
                  <a:extLst>
                    <a:ext uri="{9D8B030D-6E8A-4147-A177-3AD203B41FA5}">
                      <a16:colId xmlns:a16="http://schemas.microsoft.com/office/drawing/2014/main" val="4227990688"/>
                    </a:ext>
                  </a:extLst>
                </a:gridCol>
                <a:gridCol w="780864">
                  <a:extLst>
                    <a:ext uri="{9D8B030D-6E8A-4147-A177-3AD203B41FA5}">
                      <a16:colId xmlns:a16="http://schemas.microsoft.com/office/drawing/2014/main" val="3204734928"/>
                    </a:ext>
                  </a:extLst>
                </a:gridCol>
              </a:tblGrid>
              <a:tr h="395700">
                <a:tc>
                  <a:txBody>
                    <a:bodyPr/>
                    <a:lstStyle/>
                    <a:p>
                      <a:pPr algn="ctr"/>
                      <a:r>
                        <a:rPr lang="en-US" altLang="zh-CN" sz="1000" b="0" dirty="0">
                          <a:solidFill>
                            <a:schemeClr val="bg1"/>
                          </a:solidFill>
                          <a:latin typeface="+mn-lt"/>
                          <a:ea typeface="+mn-ea"/>
                          <a:cs typeface="+mn-ea"/>
                          <a:sym typeface="+mn-lt"/>
                        </a:rPr>
                        <a:t>KPI</a:t>
                      </a:r>
                      <a:endParaRPr lang="zh-CN" altLang="en-US" sz="1000" b="0" i="0" dirty="0">
                        <a:solidFill>
                          <a:schemeClr val="bg1"/>
                        </a:solidFill>
                        <a:latin typeface="+mn-lt"/>
                        <a:ea typeface="+mn-ea"/>
                        <a:cs typeface="+mn-ea"/>
                        <a:sym typeface="+mn-lt"/>
                      </a:endParaRPr>
                    </a:p>
                  </a:txBody>
                  <a:tcPr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algn="ctr" rtl="0" fontAlgn="ctr"/>
                      <a:r>
                        <a:rPr lang="en-US" altLang="zh-CN" sz="1000" b="0" u="none" strike="noStrike" dirty="0">
                          <a:solidFill>
                            <a:srgbClr val="FFFFFF"/>
                          </a:solidFill>
                          <a:effectLst/>
                          <a:latin typeface="+mn-lt"/>
                          <a:ea typeface="+mn-ea"/>
                          <a:cs typeface="+mn-ea"/>
                          <a:sym typeface="+mn-lt"/>
                        </a:rPr>
                        <a:t>TY D11</a:t>
                      </a:r>
                      <a:endParaRPr lang="en-US" altLang="zh-CN" sz="1000" b="0" i="0" u="none" strike="noStrike" dirty="0">
                        <a:solidFill>
                          <a:srgbClr val="FFFFFF"/>
                        </a:solidFill>
                        <a:effectLst/>
                        <a:latin typeface="+mn-lt"/>
                        <a:ea typeface="+mn-ea"/>
                        <a:cs typeface="+mn-ea"/>
                        <a:sym typeface="+mn-lt"/>
                      </a:endParaRPr>
                    </a:p>
                  </a:txBody>
                  <a:tcPr marL="5797" marR="5797" marT="5797" marB="0"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algn="ctr" rtl="0" fontAlgn="ctr"/>
                      <a:r>
                        <a:rPr lang="en-US" sz="1000" b="0" i="0" u="none" strike="noStrike" dirty="0">
                          <a:solidFill>
                            <a:srgbClr val="FFFFFF"/>
                          </a:solidFill>
                          <a:effectLst/>
                          <a:latin typeface="+mn-lt"/>
                          <a:ea typeface="+mn-ea"/>
                          <a:cs typeface="+mn-ea"/>
                          <a:sym typeface="+mn-lt"/>
                        </a:rPr>
                        <a:t>LY D11</a:t>
                      </a:r>
                    </a:p>
                  </a:txBody>
                  <a:tcPr marL="5797" marR="5797" marT="5797" marB="0"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algn="ctr" rtl="0" fontAlgn="ctr"/>
                      <a:r>
                        <a:rPr lang="en-US" sz="1000" b="0" u="none" strike="noStrike" dirty="0">
                          <a:solidFill>
                            <a:srgbClr val="FFFFFF"/>
                          </a:solidFill>
                          <a:effectLst/>
                          <a:latin typeface="+mn-lt"/>
                          <a:ea typeface="+mn-ea"/>
                          <a:cs typeface="+mn-ea"/>
                          <a:sym typeface="+mn-lt"/>
                        </a:rPr>
                        <a:t>YOY</a:t>
                      </a:r>
                      <a:endParaRPr lang="en-US" sz="1000" b="0" i="0" u="none" strike="noStrike" dirty="0">
                        <a:solidFill>
                          <a:srgbClr val="FFFFFF"/>
                        </a:solidFill>
                        <a:effectLst/>
                        <a:latin typeface="+mn-lt"/>
                        <a:ea typeface="+mn-ea"/>
                        <a:cs typeface="+mn-ea"/>
                        <a:sym typeface="+mn-lt"/>
                      </a:endParaRPr>
                    </a:p>
                  </a:txBody>
                  <a:tcPr marL="5797" marR="5797" marT="5797" marB="0" anchor="ctr">
                    <a:lnL>
                      <a:noFill/>
                    </a:lnL>
                    <a:lnR>
                      <a:noFill/>
                    </a:lnR>
                    <a:lnT w="254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1602186045"/>
                  </a:ext>
                </a:extLst>
              </a:tr>
              <a:tr h="395700">
                <a:tc>
                  <a:txBody>
                    <a:bodyPr/>
                    <a:lstStyle/>
                    <a:p>
                      <a:pPr algn="ctr" rtl="0" fontAlgn="ctr"/>
                      <a:r>
                        <a:rPr lang="en-US" sz="1000" b="0" u="none" strike="noStrike" dirty="0">
                          <a:solidFill>
                            <a:srgbClr val="000000"/>
                          </a:solidFill>
                          <a:effectLst/>
                          <a:latin typeface="+mn-lt"/>
                          <a:ea typeface="+mn-ea"/>
                          <a:cs typeface="+mn-ea"/>
                          <a:sym typeface="+mn-lt"/>
                        </a:rPr>
                        <a:t>GMV </a:t>
                      </a:r>
                      <a:endParaRPr lang="en-US" sz="1000" b="0" i="1" u="none" strike="noStrike" dirty="0">
                        <a:solidFill>
                          <a:srgbClr val="000000"/>
                        </a:solidFill>
                        <a:effectLst/>
                        <a:latin typeface="+mn-lt"/>
                        <a:ea typeface="+mn-ea"/>
                        <a:cs typeface="+mn-ea"/>
                        <a:sym typeface="+mn-lt"/>
                      </a:endParaRPr>
                    </a:p>
                  </a:txBody>
                  <a:tcPr marL="5797" marR="5797" marT="5797" marB="0" anchor="ctr">
                    <a:lnT w="25400" cmpd="sng">
                      <a:noFill/>
                    </a:lnT>
                  </a:tcPr>
                </a:tc>
                <a:tc>
                  <a:txBody>
                    <a:bodyPr/>
                    <a:lstStyle/>
                    <a:p>
                      <a:pPr algn="ctr" fontAlgn="ctr">
                        <a:buNone/>
                      </a:pPr>
                      <a:r>
                        <a:rPr lang="en-US" sz="1000" b="0" i="0" u="none" strike="noStrike" dirty="0">
                          <a:solidFill>
                            <a:srgbClr val="000000"/>
                          </a:solidFill>
                          <a:effectLst/>
                          <a:latin typeface="+mn-lt"/>
                          <a:ea typeface="+mn-ea"/>
                          <a:cs typeface="+mn-ea"/>
                          <a:sym typeface="+mn-lt"/>
                        </a:rPr>
                        <a:t>11.08M</a:t>
                      </a:r>
                    </a:p>
                  </a:txBody>
                  <a:tcPr marL="0" marR="0" marT="0" marB="0" anchor="ctr">
                    <a:lnT w="25400" cmpd="sng">
                      <a:noFill/>
                    </a:lnT>
                  </a:tcPr>
                </a:tc>
                <a:tc>
                  <a:txBody>
                    <a:bodyPr/>
                    <a:lstStyle/>
                    <a:p>
                      <a:pPr algn="ctr" fontAlgn="ctr">
                        <a:buNone/>
                      </a:pPr>
                      <a:r>
                        <a:rPr lang="en-US" sz="1000" b="0" i="0" u="none" strike="noStrike" dirty="0">
                          <a:solidFill>
                            <a:srgbClr val="000000"/>
                          </a:solidFill>
                          <a:effectLst/>
                          <a:latin typeface="+mn-lt"/>
                          <a:ea typeface="+mn-ea"/>
                          <a:cs typeface="+mn-ea"/>
                          <a:sym typeface="+mn-lt"/>
                        </a:rPr>
                        <a:t>21.77M</a:t>
                      </a:r>
                    </a:p>
                  </a:txBody>
                  <a:tcPr marL="0" marR="0" marT="0" marB="0" anchor="ctr">
                    <a:lnT w="25400" cmpd="sng">
                      <a:noFill/>
                    </a:lnT>
                  </a:tcPr>
                </a:tc>
                <a:tc>
                  <a:txBody>
                    <a:bodyPr/>
                    <a:lstStyle/>
                    <a:p>
                      <a:pPr algn="ctr" fontAlgn="ctr">
                        <a:buNone/>
                      </a:pPr>
                      <a:r>
                        <a:rPr lang="en-US" altLang="zh-CN" sz="1000" b="0" i="0" u="none" strike="noStrike" dirty="0">
                          <a:solidFill>
                            <a:srgbClr val="C00000"/>
                          </a:solidFill>
                          <a:effectLst/>
                          <a:latin typeface="+mn-lt"/>
                          <a:ea typeface="+mn-ea"/>
                          <a:cs typeface="+mn-ea"/>
                          <a:sym typeface="+mn-lt"/>
                        </a:rPr>
                        <a:t>-49%</a:t>
                      </a:r>
                    </a:p>
                  </a:txBody>
                  <a:tcPr marL="0" marR="0" marT="0" marB="0" anchor="ctr">
                    <a:lnT w="25400" cmpd="sng">
                      <a:noFill/>
                    </a:lnT>
                  </a:tcPr>
                </a:tc>
                <a:extLst>
                  <a:ext uri="{0D108BD9-81ED-4DB2-BD59-A6C34878D82A}">
                    <a16:rowId xmlns:a16="http://schemas.microsoft.com/office/drawing/2014/main" val="1821014944"/>
                  </a:ext>
                </a:extLst>
              </a:tr>
              <a:tr h="395700">
                <a:tc>
                  <a:txBody>
                    <a:bodyPr/>
                    <a:lstStyle/>
                    <a:p>
                      <a:pPr algn="ctr" rtl="0" fontAlgn="ctr"/>
                      <a:r>
                        <a:rPr lang="en-US" sz="1000" b="0" u="none" strike="noStrike" dirty="0">
                          <a:solidFill>
                            <a:srgbClr val="000000"/>
                          </a:solidFill>
                          <a:effectLst/>
                          <a:latin typeface="+mn-lt"/>
                          <a:ea typeface="+mn-ea"/>
                          <a:cs typeface="+mn-ea"/>
                          <a:sym typeface="+mn-lt"/>
                        </a:rPr>
                        <a:t>NET</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sz="1000" b="0" i="0" u="none" strike="noStrike" dirty="0">
                          <a:solidFill>
                            <a:srgbClr val="000000"/>
                          </a:solidFill>
                          <a:effectLst/>
                          <a:latin typeface="+mn-lt"/>
                          <a:ea typeface="+mn-ea"/>
                          <a:cs typeface="+mn-ea"/>
                          <a:sym typeface="+mn-lt"/>
                        </a:rPr>
                        <a:t>4.78M</a:t>
                      </a:r>
                    </a:p>
                  </a:txBody>
                  <a:tcPr marL="0" marR="0" marT="0" marB="0" anchor="ctr"/>
                </a:tc>
                <a:tc>
                  <a:txBody>
                    <a:bodyPr/>
                    <a:lstStyle/>
                    <a:p>
                      <a:pPr algn="ctr" fontAlgn="ctr">
                        <a:buNone/>
                      </a:pPr>
                      <a:r>
                        <a:rPr lang="en-US" sz="1000" b="0" i="0" u="none" strike="noStrike" dirty="0">
                          <a:solidFill>
                            <a:srgbClr val="000000"/>
                          </a:solidFill>
                          <a:effectLst/>
                          <a:latin typeface="+mn-lt"/>
                          <a:ea typeface="+mn-ea"/>
                          <a:cs typeface="+mn-ea"/>
                          <a:sym typeface="+mn-lt"/>
                        </a:rPr>
                        <a:t>5.93M</a:t>
                      </a:r>
                    </a:p>
                  </a:txBody>
                  <a:tcPr marL="0" marR="0" marT="0" marB="0" anchor="ctr"/>
                </a:tc>
                <a:tc>
                  <a:txBody>
                    <a:bodyPr/>
                    <a:lstStyle/>
                    <a:p>
                      <a:pPr algn="ctr" fontAlgn="ctr">
                        <a:buNone/>
                      </a:pPr>
                      <a:r>
                        <a:rPr lang="en-US" altLang="zh-CN" sz="1000" b="0" i="0" u="none" strike="noStrike" dirty="0">
                          <a:solidFill>
                            <a:srgbClr val="C00000"/>
                          </a:solidFill>
                          <a:effectLst/>
                          <a:latin typeface="+mn-lt"/>
                          <a:ea typeface="+mn-ea"/>
                          <a:cs typeface="+mn-ea"/>
                          <a:sym typeface="+mn-lt"/>
                        </a:rPr>
                        <a:t>-19%</a:t>
                      </a:r>
                    </a:p>
                  </a:txBody>
                  <a:tcPr marL="0" marR="0" marT="0" marB="0" anchor="ctr"/>
                </a:tc>
                <a:extLst>
                  <a:ext uri="{0D108BD9-81ED-4DB2-BD59-A6C34878D82A}">
                    <a16:rowId xmlns:a16="http://schemas.microsoft.com/office/drawing/2014/main" val="706510924"/>
                  </a:ext>
                </a:extLst>
              </a:tr>
              <a:tr h="395700">
                <a:tc>
                  <a:txBody>
                    <a:bodyPr/>
                    <a:lstStyle/>
                    <a:p>
                      <a:pPr algn="ctr" rtl="0" fontAlgn="ctr"/>
                      <a:r>
                        <a:rPr lang="en-US" sz="1000" b="0" u="none" strike="noStrike">
                          <a:solidFill>
                            <a:srgbClr val="000000"/>
                          </a:solidFill>
                          <a:effectLst/>
                          <a:latin typeface="+mn-lt"/>
                          <a:ea typeface="+mn-ea"/>
                          <a:cs typeface="+mn-ea"/>
                          <a:sym typeface="+mn-lt"/>
                        </a:rPr>
                        <a:t>UV</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sz="1000" b="0" i="0" u="none" strike="noStrike" dirty="0">
                          <a:solidFill>
                            <a:srgbClr val="000000"/>
                          </a:solidFill>
                          <a:effectLst/>
                          <a:latin typeface="+mn-lt"/>
                          <a:ea typeface="+mn-ea"/>
                          <a:cs typeface="+mn-ea"/>
                          <a:sym typeface="+mn-lt"/>
                        </a:rPr>
                        <a:t>1.70M</a:t>
                      </a:r>
                    </a:p>
                  </a:txBody>
                  <a:tcPr marL="0" marR="0" marT="0" marB="0" anchor="ctr"/>
                </a:tc>
                <a:tc>
                  <a:txBody>
                    <a:bodyPr/>
                    <a:lstStyle/>
                    <a:p>
                      <a:pPr algn="ctr" fontAlgn="ctr">
                        <a:buNone/>
                      </a:pPr>
                      <a:r>
                        <a:rPr lang="en-US" sz="1000" b="0" i="0" u="none" strike="noStrike">
                          <a:solidFill>
                            <a:srgbClr val="000000"/>
                          </a:solidFill>
                          <a:effectLst/>
                          <a:latin typeface="+mn-lt"/>
                          <a:ea typeface="+mn-ea"/>
                          <a:cs typeface="+mn-ea"/>
                          <a:sym typeface="+mn-lt"/>
                        </a:rPr>
                        <a:t>0.80M</a:t>
                      </a:r>
                    </a:p>
                  </a:txBody>
                  <a:tcPr marL="0" marR="0" marT="0" marB="0" anchor="ctr"/>
                </a:tc>
                <a:tc>
                  <a:txBody>
                    <a:bodyPr/>
                    <a:lstStyle/>
                    <a:p>
                      <a:pPr algn="ctr" fontAlgn="ctr">
                        <a:buNone/>
                      </a:pPr>
                      <a:r>
                        <a:rPr lang="en-US" altLang="zh-CN" sz="1000" b="0" i="0" u="none" strike="noStrike" dirty="0">
                          <a:solidFill>
                            <a:srgbClr val="00B050"/>
                          </a:solidFill>
                          <a:effectLst/>
                          <a:latin typeface="+mn-lt"/>
                          <a:ea typeface="+mn-ea"/>
                          <a:cs typeface="+mn-ea"/>
                          <a:sym typeface="+mn-lt"/>
                        </a:rPr>
                        <a:t>+112%</a:t>
                      </a:r>
                    </a:p>
                  </a:txBody>
                  <a:tcPr marL="0" marR="0" marT="0" marB="0" anchor="ctr"/>
                </a:tc>
                <a:extLst>
                  <a:ext uri="{0D108BD9-81ED-4DB2-BD59-A6C34878D82A}">
                    <a16:rowId xmlns:a16="http://schemas.microsoft.com/office/drawing/2014/main" val="1928588220"/>
                  </a:ext>
                </a:extLst>
              </a:tr>
              <a:tr h="395700">
                <a:tc>
                  <a:txBody>
                    <a:bodyPr/>
                    <a:lstStyle/>
                    <a:p>
                      <a:pPr algn="ctr" rtl="0" fontAlgn="ctr"/>
                      <a:r>
                        <a:rPr lang="en-US" sz="1000" b="0" u="none" strike="noStrike">
                          <a:solidFill>
                            <a:srgbClr val="000000"/>
                          </a:solidFill>
                          <a:effectLst/>
                          <a:latin typeface="+mn-lt"/>
                          <a:ea typeface="+mn-ea"/>
                          <a:cs typeface="+mn-ea"/>
                          <a:sym typeface="+mn-lt"/>
                        </a:rPr>
                        <a:t>BUYERS</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2,494</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5,201</a:t>
                      </a:r>
                    </a:p>
                  </a:txBody>
                  <a:tcPr marL="0" marR="0" marT="0" marB="0" anchor="ctr"/>
                </a:tc>
                <a:tc>
                  <a:txBody>
                    <a:bodyPr/>
                    <a:lstStyle/>
                    <a:p>
                      <a:pPr algn="ctr" fontAlgn="ctr">
                        <a:buNone/>
                      </a:pPr>
                      <a:r>
                        <a:rPr lang="en-US" altLang="zh-CN" sz="1000" b="0" i="0" u="none" strike="noStrike" dirty="0">
                          <a:solidFill>
                            <a:srgbClr val="C00000"/>
                          </a:solidFill>
                          <a:effectLst/>
                          <a:latin typeface="+mn-lt"/>
                          <a:ea typeface="+mn-ea"/>
                          <a:cs typeface="+mn-ea"/>
                          <a:sym typeface="+mn-lt"/>
                        </a:rPr>
                        <a:t>-52%</a:t>
                      </a:r>
                    </a:p>
                  </a:txBody>
                  <a:tcPr marL="0" marR="0" marT="0" marB="0" anchor="ctr"/>
                </a:tc>
                <a:extLst>
                  <a:ext uri="{0D108BD9-81ED-4DB2-BD59-A6C34878D82A}">
                    <a16:rowId xmlns:a16="http://schemas.microsoft.com/office/drawing/2014/main" val="3402479197"/>
                  </a:ext>
                </a:extLst>
              </a:tr>
              <a:tr h="395700">
                <a:tc>
                  <a:txBody>
                    <a:bodyPr/>
                    <a:lstStyle/>
                    <a:p>
                      <a:pPr algn="ctr" rtl="0" fontAlgn="ctr"/>
                      <a:r>
                        <a:rPr lang="en-US" sz="1000" b="0" u="none" strike="noStrike">
                          <a:solidFill>
                            <a:srgbClr val="000000"/>
                          </a:solidFill>
                          <a:effectLst/>
                          <a:latin typeface="+mn-lt"/>
                          <a:ea typeface="+mn-ea"/>
                          <a:cs typeface="+mn-ea"/>
                          <a:sym typeface="+mn-lt"/>
                        </a:rPr>
                        <a:t>CR</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0.15%</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0.65%</a:t>
                      </a:r>
                    </a:p>
                  </a:txBody>
                  <a:tcPr marL="0" marR="0" marT="0" marB="0" anchor="ctr"/>
                </a:tc>
                <a:tc>
                  <a:txBody>
                    <a:bodyPr/>
                    <a:lstStyle/>
                    <a:p>
                      <a:pPr algn="ctr" fontAlgn="ctr">
                        <a:buNone/>
                      </a:pPr>
                      <a:r>
                        <a:rPr lang="en-US" altLang="zh-CN" sz="1000" b="0" i="0" u="none" strike="noStrike" dirty="0">
                          <a:solidFill>
                            <a:srgbClr val="C00000"/>
                          </a:solidFill>
                          <a:effectLst/>
                          <a:latin typeface="+mn-lt"/>
                          <a:ea typeface="+mn-ea"/>
                          <a:cs typeface="+mn-ea"/>
                          <a:sym typeface="+mn-lt"/>
                        </a:rPr>
                        <a:t>-77%</a:t>
                      </a:r>
                    </a:p>
                  </a:txBody>
                  <a:tcPr marL="0" marR="0" marT="0" marB="0" anchor="ctr"/>
                </a:tc>
                <a:extLst>
                  <a:ext uri="{0D108BD9-81ED-4DB2-BD59-A6C34878D82A}">
                    <a16:rowId xmlns:a16="http://schemas.microsoft.com/office/drawing/2014/main" val="1040698649"/>
                  </a:ext>
                </a:extLst>
              </a:tr>
              <a:tr h="395700">
                <a:tc>
                  <a:txBody>
                    <a:bodyPr/>
                    <a:lstStyle/>
                    <a:p>
                      <a:pPr algn="ctr" rtl="0" fontAlgn="ctr"/>
                      <a:r>
                        <a:rPr lang="en-US" sz="1000" b="0" u="none" strike="noStrike" dirty="0">
                          <a:solidFill>
                            <a:srgbClr val="000000"/>
                          </a:solidFill>
                          <a:effectLst/>
                          <a:latin typeface="+mn-lt"/>
                          <a:ea typeface="+mn-ea"/>
                          <a:cs typeface="+mn-ea"/>
                          <a:sym typeface="+mn-lt"/>
                        </a:rPr>
                        <a:t>ATV</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4,444</a:t>
                      </a:r>
                    </a:p>
                  </a:txBody>
                  <a:tcPr marL="0" marR="0" marT="0" marB="0" anchor="ctr"/>
                </a:tc>
                <a:tc>
                  <a:txBody>
                    <a:bodyPr/>
                    <a:lstStyle/>
                    <a:p>
                      <a:pPr algn="ctr" fontAlgn="ctr">
                        <a:buNone/>
                      </a:pPr>
                      <a:r>
                        <a:rPr lang="en-US" altLang="zh-CN" sz="1000" b="0" i="0" u="none" strike="noStrike">
                          <a:solidFill>
                            <a:srgbClr val="000000"/>
                          </a:solidFill>
                          <a:effectLst/>
                          <a:latin typeface="+mn-lt"/>
                          <a:ea typeface="+mn-ea"/>
                          <a:cs typeface="+mn-ea"/>
                          <a:sym typeface="+mn-lt"/>
                        </a:rPr>
                        <a:t>4,186</a:t>
                      </a:r>
                    </a:p>
                  </a:txBody>
                  <a:tcPr marL="0" marR="0" marT="0" marB="0" anchor="ctr"/>
                </a:tc>
                <a:tc>
                  <a:txBody>
                    <a:bodyPr/>
                    <a:lstStyle/>
                    <a:p>
                      <a:pPr algn="ctr" fontAlgn="ctr">
                        <a:buNone/>
                      </a:pPr>
                      <a:r>
                        <a:rPr lang="en-US" altLang="zh-CN" sz="1000" b="0" i="0" u="none" strike="noStrike" dirty="0">
                          <a:solidFill>
                            <a:srgbClr val="00B050"/>
                          </a:solidFill>
                          <a:effectLst/>
                          <a:latin typeface="+mn-lt"/>
                          <a:ea typeface="+mn-ea"/>
                          <a:cs typeface="+mn-ea"/>
                          <a:sym typeface="+mn-lt"/>
                        </a:rPr>
                        <a:t>+6%</a:t>
                      </a:r>
                    </a:p>
                  </a:txBody>
                  <a:tcPr marL="0" marR="0" marT="0" marB="0" anchor="ctr"/>
                </a:tc>
                <a:extLst>
                  <a:ext uri="{0D108BD9-81ED-4DB2-BD59-A6C34878D82A}">
                    <a16:rowId xmlns:a16="http://schemas.microsoft.com/office/drawing/2014/main" val="4004114562"/>
                  </a:ext>
                </a:extLst>
              </a:tr>
              <a:tr h="395700">
                <a:tc>
                  <a:txBody>
                    <a:bodyPr/>
                    <a:lstStyle/>
                    <a:p>
                      <a:pPr algn="ctr" rtl="0" fontAlgn="ctr"/>
                      <a:r>
                        <a:rPr lang="en-US" sz="1000" b="0" u="none" strike="noStrike">
                          <a:solidFill>
                            <a:srgbClr val="000000"/>
                          </a:solidFill>
                          <a:effectLst/>
                          <a:latin typeface="+mn-lt"/>
                          <a:ea typeface="+mn-ea"/>
                          <a:cs typeface="+mn-ea"/>
                          <a:sym typeface="+mn-lt"/>
                        </a:rPr>
                        <a:t>UPT</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1.3</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1.3</a:t>
                      </a:r>
                    </a:p>
                  </a:txBody>
                  <a:tcPr marL="0" marR="0" marT="0" marB="0" anchor="ctr"/>
                </a:tc>
                <a:tc>
                  <a:txBody>
                    <a:bodyPr/>
                    <a:lstStyle/>
                    <a:p>
                      <a:pPr algn="ctr" fontAlgn="ctr">
                        <a:buNone/>
                      </a:pPr>
                      <a:r>
                        <a:rPr lang="en-US" altLang="zh-CN" sz="1000" b="0" i="0" u="none" strike="noStrike" dirty="0">
                          <a:solidFill>
                            <a:schemeClr val="tx1"/>
                          </a:solidFill>
                          <a:effectLst/>
                          <a:latin typeface="+mn-lt"/>
                          <a:ea typeface="+mn-ea"/>
                          <a:cs typeface="+mn-ea"/>
                          <a:sym typeface="+mn-lt"/>
                        </a:rPr>
                        <a:t>-1%</a:t>
                      </a:r>
                    </a:p>
                  </a:txBody>
                  <a:tcPr marL="0" marR="0" marT="0" marB="0" anchor="ctr"/>
                </a:tc>
                <a:extLst>
                  <a:ext uri="{0D108BD9-81ED-4DB2-BD59-A6C34878D82A}">
                    <a16:rowId xmlns:a16="http://schemas.microsoft.com/office/drawing/2014/main" val="3358130204"/>
                  </a:ext>
                </a:extLst>
              </a:tr>
              <a:tr h="395700">
                <a:tc>
                  <a:txBody>
                    <a:bodyPr/>
                    <a:lstStyle/>
                    <a:p>
                      <a:pPr algn="ctr" rtl="0" fontAlgn="ctr"/>
                      <a:r>
                        <a:rPr lang="en-US" sz="1000" b="0" u="none" strike="noStrike">
                          <a:solidFill>
                            <a:srgbClr val="000000"/>
                          </a:solidFill>
                          <a:effectLst/>
                          <a:latin typeface="+mn-lt"/>
                          <a:ea typeface="+mn-ea"/>
                          <a:cs typeface="+mn-ea"/>
                          <a:sym typeface="+mn-lt"/>
                        </a:rPr>
                        <a:t>RRC</a:t>
                      </a:r>
                      <a:endParaRPr lang="en-US" sz="1000" b="0" i="1" u="none" strike="noStrike">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57%</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73%</a:t>
                      </a:r>
                    </a:p>
                  </a:txBody>
                  <a:tcPr marL="0" marR="0" marT="0" marB="0" anchor="ctr"/>
                </a:tc>
                <a:tc>
                  <a:txBody>
                    <a:bodyPr/>
                    <a:lstStyle/>
                    <a:p>
                      <a:pPr algn="ctr" fontAlgn="ctr">
                        <a:buNone/>
                      </a:pPr>
                      <a:r>
                        <a:rPr lang="en-US" sz="1000" b="0" i="0" u="none" strike="noStrike" dirty="0">
                          <a:solidFill>
                            <a:srgbClr val="00B050"/>
                          </a:solidFill>
                          <a:effectLst/>
                          <a:latin typeface="+mn-lt"/>
                          <a:ea typeface="+mn-ea"/>
                          <a:cs typeface="+mn-ea"/>
                          <a:sym typeface="+mn-lt"/>
                        </a:rPr>
                        <a:t>-16PP</a:t>
                      </a:r>
                    </a:p>
                  </a:txBody>
                  <a:tcPr marL="0" marR="0" marT="0" marB="0" anchor="ctr"/>
                </a:tc>
                <a:extLst>
                  <a:ext uri="{0D108BD9-81ED-4DB2-BD59-A6C34878D82A}">
                    <a16:rowId xmlns:a16="http://schemas.microsoft.com/office/drawing/2014/main" val="1799643644"/>
                  </a:ext>
                </a:extLst>
              </a:tr>
              <a:tr h="395700">
                <a:tc>
                  <a:txBody>
                    <a:bodyPr/>
                    <a:lstStyle/>
                    <a:p>
                      <a:pPr algn="ctr" fontAlgn="ctr"/>
                      <a:r>
                        <a:rPr lang="en-US" sz="1000" b="0" u="none" strike="noStrike" dirty="0">
                          <a:solidFill>
                            <a:srgbClr val="000000"/>
                          </a:solidFill>
                          <a:effectLst/>
                          <a:latin typeface="+mn-lt"/>
                          <a:ea typeface="+mn-ea"/>
                          <a:cs typeface="+mn-ea"/>
                          <a:sym typeface="+mn-lt"/>
                        </a:rPr>
                        <a:t>NET MD%</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80%</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85%</a:t>
                      </a:r>
                    </a:p>
                  </a:txBody>
                  <a:tcPr marL="0" marR="0" marT="0" marB="0" anchor="ctr"/>
                </a:tc>
                <a:tc>
                  <a:txBody>
                    <a:bodyPr/>
                    <a:lstStyle/>
                    <a:p>
                      <a:pPr algn="ctr" fontAlgn="ctr">
                        <a:buNone/>
                      </a:pPr>
                      <a:r>
                        <a:rPr lang="en-US" sz="1000" b="0" i="0" u="none" strike="noStrike" dirty="0">
                          <a:solidFill>
                            <a:srgbClr val="00B050"/>
                          </a:solidFill>
                          <a:effectLst/>
                          <a:latin typeface="+mn-lt"/>
                          <a:ea typeface="+mn-ea"/>
                          <a:cs typeface="+mn-ea"/>
                          <a:sym typeface="+mn-lt"/>
                        </a:rPr>
                        <a:t>-5PP</a:t>
                      </a:r>
                    </a:p>
                  </a:txBody>
                  <a:tcPr marL="0" marR="0" marT="0" marB="0" anchor="ctr"/>
                </a:tc>
                <a:extLst>
                  <a:ext uri="{0D108BD9-81ED-4DB2-BD59-A6C34878D82A}">
                    <a16:rowId xmlns:a16="http://schemas.microsoft.com/office/drawing/2014/main" val="1792201885"/>
                  </a:ext>
                </a:extLst>
              </a:tr>
              <a:tr h="395700">
                <a:tc>
                  <a:txBody>
                    <a:bodyPr/>
                    <a:lstStyle/>
                    <a:p>
                      <a:pPr algn="ctr" fontAlgn="ctr"/>
                      <a:r>
                        <a:rPr lang="en-US" sz="1000" b="0" u="none" strike="noStrike" dirty="0">
                          <a:solidFill>
                            <a:srgbClr val="000000"/>
                          </a:solidFill>
                          <a:effectLst/>
                          <a:latin typeface="+mn-lt"/>
                          <a:ea typeface="+mn-ea"/>
                          <a:cs typeface="+mn-ea"/>
                          <a:sym typeface="+mn-lt"/>
                        </a:rPr>
                        <a:t>NET SHARE</a:t>
                      </a:r>
                      <a:endParaRPr lang="en-US" sz="1000" b="0" i="1" u="none" strike="noStrike" dirty="0">
                        <a:solidFill>
                          <a:srgbClr val="000000"/>
                        </a:solidFill>
                        <a:effectLst/>
                        <a:latin typeface="+mn-lt"/>
                        <a:ea typeface="+mn-ea"/>
                        <a:cs typeface="+mn-ea"/>
                        <a:sym typeface="+mn-lt"/>
                      </a:endParaRPr>
                    </a:p>
                  </a:txBody>
                  <a:tcPr marL="5797" marR="5797" marT="5797"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33%</a:t>
                      </a:r>
                    </a:p>
                  </a:txBody>
                  <a:tcPr marL="0" marR="0" marT="0" marB="0" anchor="ctr"/>
                </a:tc>
                <a:tc>
                  <a:txBody>
                    <a:bodyPr/>
                    <a:lstStyle/>
                    <a:p>
                      <a:pPr algn="ctr" fontAlgn="ctr">
                        <a:buNone/>
                      </a:pPr>
                      <a:r>
                        <a:rPr lang="en-US" altLang="zh-CN" sz="1000" b="0" i="0" u="none" strike="noStrike" dirty="0">
                          <a:solidFill>
                            <a:srgbClr val="000000"/>
                          </a:solidFill>
                          <a:effectLst/>
                          <a:latin typeface="+mn-lt"/>
                          <a:ea typeface="+mn-ea"/>
                          <a:cs typeface="+mn-ea"/>
                          <a:sym typeface="+mn-lt"/>
                        </a:rPr>
                        <a:t>39%</a:t>
                      </a:r>
                    </a:p>
                  </a:txBody>
                  <a:tcPr marL="0" marR="0" marT="0" marB="0" anchor="ctr"/>
                </a:tc>
                <a:tc>
                  <a:txBody>
                    <a:bodyPr/>
                    <a:lstStyle/>
                    <a:p>
                      <a:pPr algn="ctr" fontAlgn="ctr">
                        <a:buNone/>
                      </a:pPr>
                      <a:r>
                        <a:rPr lang="en-US" sz="1000" b="0" i="0" u="none" strike="noStrike" dirty="0">
                          <a:solidFill>
                            <a:srgbClr val="C00000"/>
                          </a:solidFill>
                          <a:effectLst/>
                          <a:latin typeface="+mn-lt"/>
                          <a:ea typeface="+mn-ea"/>
                          <a:cs typeface="+mn-ea"/>
                          <a:sym typeface="+mn-lt"/>
                        </a:rPr>
                        <a:t>-6PP</a:t>
                      </a:r>
                    </a:p>
                  </a:txBody>
                  <a:tcPr marL="0" marR="0" marT="0" marB="0" anchor="ctr"/>
                </a:tc>
                <a:extLst>
                  <a:ext uri="{0D108BD9-81ED-4DB2-BD59-A6C34878D82A}">
                    <a16:rowId xmlns:a16="http://schemas.microsoft.com/office/drawing/2014/main" val="3111838928"/>
                  </a:ext>
                </a:extLst>
              </a:tr>
            </a:tbl>
          </a:graphicData>
        </a:graphic>
      </p:graphicFrame>
      <p:sp>
        <p:nvSpPr>
          <p:cNvPr id="14" name="矩形 13">
            <a:extLst>
              <a:ext uri="{FF2B5EF4-FFF2-40B4-BE49-F238E27FC236}">
                <a16:creationId xmlns:a16="http://schemas.microsoft.com/office/drawing/2014/main" id="{E87A2D67-C654-BF84-6BCF-B1F3AE9C8025}"/>
              </a:ext>
            </a:extLst>
          </p:cNvPr>
          <p:cNvSpPr/>
          <p:nvPr/>
        </p:nvSpPr>
        <p:spPr>
          <a:xfrm>
            <a:off x="8519613" y="1921290"/>
            <a:ext cx="890757" cy="276999"/>
          </a:xfrm>
          <a:prstGeom prst="rect">
            <a:avLst/>
          </a:prstGeom>
        </p:spPr>
        <p:txBody>
          <a:bodyPr wrap="none">
            <a:spAutoFit/>
          </a:bodyPr>
          <a:lstStyle/>
          <a:p>
            <a:pPr algn="ctr"/>
            <a:r>
              <a:rPr lang="en-US" altLang="zh-CN" sz="1200" dirty="0">
                <a:cs typeface="+mn-ea"/>
                <a:sym typeface="+mn-lt"/>
              </a:rPr>
              <a:t>10-Oct-25</a:t>
            </a:r>
            <a:endParaRPr lang="zh-CN" altLang="en-US" sz="1200" dirty="0">
              <a:cs typeface="+mn-ea"/>
              <a:sym typeface="+mn-lt"/>
            </a:endParaRPr>
          </a:p>
        </p:txBody>
      </p:sp>
      <p:sp>
        <p:nvSpPr>
          <p:cNvPr id="15" name="矩形 14">
            <a:extLst>
              <a:ext uri="{FF2B5EF4-FFF2-40B4-BE49-F238E27FC236}">
                <a16:creationId xmlns:a16="http://schemas.microsoft.com/office/drawing/2014/main" id="{27E99E56-E3CE-CEAF-83BD-FB14A200F7DE}"/>
              </a:ext>
            </a:extLst>
          </p:cNvPr>
          <p:cNvSpPr/>
          <p:nvPr/>
        </p:nvSpPr>
        <p:spPr>
          <a:xfrm>
            <a:off x="10853754" y="1921289"/>
            <a:ext cx="892360" cy="276999"/>
          </a:xfrm>
          <a:prstGeom prst="rect">
            <a:avLst/>
          </a:prstGeom>
        </p:spPr>
        <p:txBody>
          <a:bodyPr wrap="none">
            <a:spAutoFit/>
          </a:bodyPr>
          <a:lstStyle/>
          <a:p>
            <a:pPr algn="ctr"/>
            <a:r>
              <a:rPr lang="en-US" altLang="zh-CN" sz="1200" dirty="0">
                <a:cs typeface="+mn-ea"/>
                <a:sym typeface="+mn-lt"/>
              </a:rPr>
              <a:t>14-Nov-25</a:t>
            </a:r>
            <a:endParaRPr lang="zh-CN" altLang="en-US" sz="1200" dirty="0">
              <a:cs typeface="+mn-ea"/>
              <a:sym typeface="+mn-lt"/>
            </a:endParaRPr>
          </a:p>
        </p:txBody>
      </p:sp>
      <p:pic>
        <p:nvPicPr>
          <p:cNvPr id="12" name="图片 11" descr="图片包含 徽标&#10;&#10;AI 生成的内容可能不正确。">
            <a:extLst>
              <a:ext uri="{FF2B5EF4-FFF2-40B4-BE49-F238E27FC236}">
                <a16:creationId xmlns:a16="http://schemas.microsoft.com/office/drawing/2014/main" id="{540CC43B-1552-86A3-C3E8-401EE4276A06}"/>
              </a:ext>
            </a:extLst>
          </p:cNvPr>
          <p:cNvPicPr>
            <a:picLocks noChangeAspect="1"/>
          </p:cNvPicPr>
          <p:nvPr/>
        </p:nvPicPr>
        <p:blipFill>
          <a:blip r:embed="rId8"/>
          <a:stretch>
            <a:fillRect/>
          </a:stretch>
        </p:blipFill>
        <p:spPr>
          <a:xfrm>
            <a:off x="9290601" y="874732"/>
            <a:ext cx="2039427" cy="674919"/>
          </a:xfrm>
          <a:prstGeom prst="rect">
            <a:avLst/>
          </a:prstGeom>
        </p:spPr>
      </p:pic>
    </p:spTree>
    <p:extLst>
      <p:ext uri="{BB962C8B-B14F-4D97-AF65-F5344CB8AC3E}">
        <p14:creationId xmlns:p14="http://schemas.microsoft.com/office/powerpoint/2010/main" val="3552240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185"/>
        <p:cNvGrpSpPr/>
        <p:nvPr/>
      </p:nvGrpSpPr>
      <p:grpSpPr>
        <a:xfrm>
          <a:off x="0" y="0"/>
          <a:ext cx="0" cy="0"/>
          <a:chOff x="0" y="0"/>
          <a:chExt cx="0" cy="0"/>
        </a:xfrm>
      </p:grpSpPr>
      <p:pic>
        <p:nvPicPr>
          <p:cNvPr id="186" name="Google Shape;186;p16" descr="image.png"/>
          <p:cNvPicPr preferRelativeResize="0"/>
          <p:nvPr/>
        </p:nvPicPr>
        <p:blipFill rotWithShape="1">
          <a:blip r:embed="rId3">
            <a:alphaModFix/>
          </a:blip>
          <a:srcRect/>
          <a:stretch/>
        </p:blipFill>
        <p:spPr>
          <a:xfrm>
            <a:off x="0" y="0"/>
            <a:ext cx="12192000" cy="857250"/>
          </a:xfrm>
          <a:prstGeom prst="rect">
            <a:avLst/>
          </a:prstGeom>
          <a:noFill/>
          <a:ln>
            <a:noFill/>
          </a:ln>
        </p:spPr>
      </p:pic>
      <p:pic>
        <p:nvPicPr>
          <p:cNvPr id="187" name="Google Shape;187;p16" descr="image.png"/>
          <p:cNvPicPr preferRelativeResize="0"/>
          <p:nvPr/>
        </p:nvPicPr>
        <p:blipFill rotWithShape="1">
          <a:blip r:embed="rId4">
            <a:alphaModFix/>
          </a:blip>
          <a:srcRect/>
          <a:stretch/>
        </p:blipFill>
        <p:spPr>
          <a:xfrm>
            <a:off x="476250" y="1238250"/>
            <a:ext cx="3651200" cy="5238750"/>
          </a:xfrm>
          <a:prstGeom prst="rect">
            <a:avLst/>
          </a:prstGeom>
          <a:noFill/>
          <a:ln>
            <a:noFill/>
          </a:ln>
        </p:spPr>
      </p:pic>
      <p:pic>
        <p:nvPicPr>
          <p:cNvPr id="188" name="Google Shape;188;p16" descr="image.png"/>
          <p:cNvPicPr preferRelativeResize="0"/>
          <p:nvPr/>
        </p:nvPicPr>
        <p:blipFill rotWithShape="1">
          <a:blip r:embed="rId5">
            <a:alphaModFix/>
          </a:blip>
          <a:srcRect/>
          <a:stretch/>
        </p:blipFill>
        <p:spPr>
          <a:xfrm>
            <a:off x="4413200" y="1238250"/>
            <a:ext cx="7663781" cy="1076325"/>
          </a:xfrm>
          <a:prstGeom prst="rect">
            <a:avLst/>
          </a:prstGeom>
          <a:noFill/>
          <a:ln>
            <a:noFill/>
          </a:ln>
        </p:spPr>
      </p:pic>
      <p:sp>
        <p:nvSpPr>
          <p:cNvPr id="191" name="Google Shape;191;p16"/>
          <p:cNvSpPr txBox="1"/>
          <p:nvPr/>
        </p:nvSpPr>
        <p:spPr>
          <a:xfrm>
            <a:off x="476250" y="309562"/>
            <a:ext cx="5040630" cy="369332"/>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400" b="1" i="0" u="none" strike="noStrike" cap="none" dirty="0">
                <a:solidFill>
                  <a:srgbClr val="0F172A"/>
                </a:solidFill>
                <a:cs typeface="+mn-ea"/>
                <a:sym typeface="+mn-lt"/>
              </a:rPr>
              <a:t>PFS CAMPAIGN PERFORMANCE</a:t>
            </a:r>
            <a:endParaRPr dirty="0">
              <a:cs typeface="+mn-ea"/>
              <a:sym typeface="+mn-lt"/>
            </a:endParaRPr>
          </a:p>
        </p:txBody>
      </p:sp>
      <p:sp>
        <p:nvSpPr>
          <p:cNvPr id="192" name="Google Shape;192;p16"/>
          <p:cNvSpPr txBox="1"/>
          <p:nvPr/>
        </p:nvSpPr>
        <p:spPr>
          <a:xfrm>
            <a:off x="666750" y="2960340"/>
            <a:ext cx="3270200" cy="1524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975" b="0" i="0" u="none" strike="noStrike" cap="none" dirty="0">
                <a:solidFill>
                  <a:srgbClr val="94A3B8"/>
                </a:solidFill>
                <a:cs typeface="+mn-ea"/>
                <a:sym typeface="+mn-lt"/>
              </a:rPr>
              <a:t>YTD NET SALES</a:t>
            </a:r>
            <a:endParaRPr dirty="0">
              <a:cs typeface="+mn-ea"/>
              <a:sym typeface="+mn-lt"/>
            </a:endParaRPr>
          </a:p>
        </p:txBody>
      </p:sp>
      <p:sp>
        <p:nvSpPr>
          <p:cNvPr id="193" name="Google Shape;193;p16"/>
          <p:cNvSpPr txBox="1"/>
          <p:nvPr/>
        </p:nvSpPr>
        <p:spPr>
          <a:xfrm>
            <a:off x="666750" y="3207990"/>
            <a:ext cx="3270200" cy="41549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2700" b="1" i="0" u="none" strike="noStrike" cap="none" dirty="0">
                <a:solidFill>
                  <a:srgbClr val="FFFFFF"/>
                </a:solidFill>
                <a:cs typeface="+mn-ea"/>
                <a:sym typeface="+mn-lt"/>
              </a:rPr>
              <a:t>7.02M</a:t>
            </a:r>
            <a:endParaRPr dirty="0">
              <a:cs typeface="+mn-ea"/>
              <a:sym typeface="+mn-lt"/>
            </a:endParaRPr>
          </a:p>
        </p:txBody>
      </p:sp>
      <p:sp>
        <p:nvSpPr>
          <p:cNvPr id="194" name="Google Shape;194;p16"/>
          <p:cNvSpPr txBox="1"/>
          <p:nvPr/>
        </p:nvSpPr>
        <p:spPr>
          <a:xfrm>
            <a:off x="866775" y="3712815"/>
            <a:ext cx="3070175" cy="161925"/>
          </a:xfrm>
          <a:prstGeom prst="rect">
            <a:avLst/>
          </a:prstGeom>
          <a:noFill/>
          <a:ln>
            <a:noFill/>
          </a:ln>
        </p:spPr>
        <p:txBody>
          <a:bodyPr spcFirstLastPara="1" wrap="square" lIns="0" tIns="0" rIns="0" bIns="0" anchor="ctr" anchorCtr="0">
            <a:spAutoFit/>
          </a:bodyPr>
          <a:lstStyle/>
          <a:p>
            <a:pPr marL="0" marR="0" lvl="0" indent="0" algn="l" rtl="0">
              <a:spcBef>
                <a:spcPts val="0"/>
              </a:spcBef>
              <a:spcAft>
                <a:spcPts val="0"/>
              </a:spcAft>
              <a:buNone/>
            </a:pPr>
            <a:r>
              <a:rPr lang="en-US" sz="1050" b="0" i="0" u="none" strike="noStrike" cap="none" dirty="0">
                <a:solidFill>
                  <a:srgbClr val="10B981"/>
                </a:solidFill>
                <a:cs typeface="+mn-ea"/>
                <a:sym typeface="+mn-lt"/>
              </a:rPr>
              <a:t>+86% YoY</a:t>
            </a:r>
            <a:endParaRPr dirty="0">
              <a:cs typeface="+mn-ea"/>
              <a:sym typeface="+mn-lt"/>
            </a:endParaRPr>
          </a:p>
        </p:txBody>
      </p:sp>
      <p:sp>
        <p:nvSpPr>
          <p:cNvPr id="195" name="Google Shape;195;p16"/>
          <p:cNvSpPr txBox="1"/>
          <p:nvPr/>
        </p:nvSpPr>
        <p:spPr>
          <a:xfrm>
            <a:off x="641984" y="4067874"/>
            <a:ext cx="3485466" cy="492443"/>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000" b="0" i="0" u="none" strike="noStrike" cap="none" dirty="0">
                <a:solidFill>
                  <a:srgbClr val="FFFFFF"/>
                </a:solidFill>
                <a:cs typeface="+mn-ea"/>
                <a:sym typeface="+mn-lt"/>
              </a:rPr>
              <a:t>Tmall accounts for the majority of the business and is key driving for the overall topline growth, compensating for DTC.</a:t>
            </a:r>
            <a:endParaRPr sz="2000" dirty="0">
              <a:cs typeface="+mn-ea"/>
              <a:sym typeface="+mn-lt"/>
            </a:endParaRPr>
          </a:p>
        </p:txBody>
      </p:sp>
      <p:pic>
        <p:nvPicPr>
          <p:cNvPr id="196" name="Google Shape;196;p16" descr="image.png"/>
          <p:cNvPicPr preferRelativeResize="0"/>
          <p:nvPr/>
        </p:nvPicPr>
        <p:blipFill rotWithShape="1">
          <a:blip r:embed="rId6">
            <a:alphaModFix/>
          </a:blip>
          <a:srcRect/>
          <a:stretch/>
        </p:blipFill>
        <p:spPr>
          <a:xfrm>
            <a:off x="666750" y="3727102"/>
            <a:ext cx="104775" cy="133350"/>
          </a:xfrm>
          <a:prstGeom prst="rect">
            <a:avLst/>
          </a:prstGeom>
          <a:noFill/>
          <a:ln>
            <a:noFill/>
          </a:ln>
        </p:spPr>
      </p:pic>
      <p:sp>
        <p:nvSpPr>
          <p:cNvPr id="197" name="Google Shape;197;p16"/>
          <p:cNvSpPr txBox="1"/>
          <p:nvPr/>
        </p:nvSpPr>
        <p:spPr>
          <a:xfrm>
            <a:off x="4594175" y="1381125"/>
            <a:ext cx="7327634" cy="1905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200" b="1" i="0" u="none" strike="noStrike" cap="none">
                <a:solidFill>
                  <a:srgbClr val="0F172A"/>
                </a:solidFill>
                <a:cs typeface="+mn-ea"/>
                <a:sym typeface="+mn-lt"/>
              </a:rPr>
              <a:t>Campaign Spotlight: Double 11</a:t>
            </a:r>
            <a:endParaRPr>
              <a:cs typeface="+mn-ea"/>
              <a:sym typeface="+mn-lt"/>
            </a:endParaRPr>
          </a:p>
        </p:txBody>
      </p:sp>
      <p:graphicFrame>
        <p:nvGraphicFramePr>
          <p:cNvPr id="198" name="Google Shape;198;p16"/>
          <p:cNvGraphicFramePr/>
          <p:nvPr>
            <p:extLst>
              <p:ext uri="{D42A27DB-BD31-4B8C-83A1-F6EECF244321}">
                <p14:modId xmlns:p14="http://schemas.microsoft.com/office/powerpoint/2010/main" val="1189676653"/>
              </p:ext>
            </p:extLst>
          </p:nvPr>
        </p:nvGraphicFramePr>
        <p:xfrm>
          <a:off x="4413199" y="2505073"/>
          <a:ext cx="7663782" cy="2800169"/>
        </p:xfrm>
        <a:graphic>
          <a:graphicData uri="http://schemas.openxmlformats.org/drawingml/2006/table">
            <a:tbl>
              <a:tblPr firstRow="1" bandRow="1">
                <a:noFill/>
              </a:tblPr>
              <a:tblGrid>
                <a:gridCol w="662229">
                  <a:extLst>
                    <a:ext uri="{9D8B030D-6E8A-4147-A177-3AD203B41FA5}">
                      <a16:colId xmlns:a16="http://schemas.microsoft.com/office/drawing/2014/main" val="20000"/>
                    </a:ext>
                  </a:extLst>
                </a:gridCol>
                <a:gridCol w="538581">
                  <a:extLst>
                    <a:ext uri="{9D8B030D-6E8A-4147-A177-3AD203B41FA5}">
                      <a16:colId xmlns:a16="http://schemas.microsoft.com/office/drawing/2014/main" val="707433070"/>
                    </a:ext>
                  </a:extLst>
                </a:gridCol>
                <a:gridCol w="538581">
                  <a:extLst>
                    <a:ext uri="{9D8B030D-6E8A-4147-A177-3AD203B41FA5}">
                      <a16:colId xmlns:a16="http://schemas.microsoft.com/office/drawing/2014/main" val="3344612090"/>
                    </a:ext>
                  </a:extLst>
                </a:gridCol>
                <a:gridCol w="538581">
                  <a:extLst>
                    <a:ext uri="{9D8B030D-6E8A-4147-A177-3AD203B41FA5}">
                      <a16:colId xmlns:a16="http://schemas.microsoft.com/office/drawing/2014/main" val="3232370351"/>
                    </a:ext>
                  </a:extLst>
                </a:gridCol>
                <a:gridCol w="538581">
                  <a:extLst>
                    <a:ext uri="{9D8B030D-6E8A-4147-A177-3AD203B41FA5}">
                      <a16:colId xmlns:a16="http://schemas.microsoft.com/office/drawing/2014/main" val="327483048"/>
                    </a:ext>
                  </a:extLst>
                </a:gridCol>
                <a:gridCol w="538581">
                  <a:extLst>
                    <a:ext uri="{9D8B030D-6E8A-4147-A177-3AD203B41FA5}">
                      <a16:colId xmlns:a16="http://schemas.microsoft.com/office/drawing/2014/main" val="20001"/>
                    </a:ext>
                  </a:extLst>
                </a:gridCol>
                <a:gridCol w="538581">
                  <a:extLst>
                    <a:ext uri="{9D8B030D-6E8A-4147-A177-3AD203B41FA5}">
                      <a16:colId xmlns:a16="http://schemas.microsoft.com/office/drawing/2014/main" val="1037424688"/>
                    </a:ext>
                  </a:extLst>
                </a:gridCol>
                <a:gridCol w="538581">
                  <a:extLst>
                    <a:ext uri="{9D8B030D-6E8A-4147-A177-3AD203B41FA5}">
                      <a16:colId xmlns:a16="http://schemas.microsoft.com/office/drawing/2014/main" val="4036486770"/>
                    </a:ext>
                  </a:extLst>
                </a:gridCol>
                <a:gridCol w="538581">
                  <a:extLst>
                    <a:ext uri="{9D8B030D-6E8A-4147-A177-3AD203B41FA5}">
                      <a16:colId xmlns:a16="http://schemas.microsoft.com/office/drawing/2014/main" val="1291424611"/>
                    </a:ext>
                  </a:extLst>
                </a:gridCol>
                <a:gridCol w="538581">
                  <a:extLst>
                    <a:ext uri="{9D8B030D-6E8A-4147-A177-3AD203B41FA5}">
                      <a16:colId xmlns:a16="http://schemas.microsoft.com/office/drawing/2014/main" val="1719313315"/>
                    </a:ext>
                  </a:extLst>
                </a:gridCol>
                <a:gridCol w="538581">
                  <a:extLst>
                    <a:ext uri="{9D8B030D-6E8A-4147-A177-3AD203B41FA5}">
                      <a16:colId xmlns:a16="http://schemas.microsoft.com/office/drawing/2014/main" val="20003"/>
                    </a:ext>
                  </a:extLst>
                </a:gridCol>
                <a:gridCol w="538581">
                  <a:extLst>
                    <a:ext uri="{9D8B030D-6E8A-4147-A177-3AD203B41FA5}">
                      <a16:colId xmlns:a16="http://schemas.microsoft.com/office/drawing/2014/main" val="503683312"/>
                    </a:ext>
                  </a:extLst>
                </a:gridCol>
                <a:gridCol w="538581">
                  <a:extLst>
                    <a:ext uri="{9D8B030D-6E8A-4147-A177-3AD203B41FA5}">
                      <a16:colId xmlns:a16="http://schemas.microsoft.com/office/drawing/2014/main" val="836495324"/>
                    </a:ext>
                  </a:extLst>
                </a:gridCol>
                <a:gridCol w="538581">
                  <a:extLst>
                    <a:ext uri="{9D8B030D-6E8A-4147-A177-3AD203B41FA5}">
                      <a16:colId xmlns:a16="http://schemas.microsoft.com/office/drawing/2014/main" val="2700526453"/>
                    </a:ext>
                  </a:extLst>
                </a:gridCol>
              </a:tblGrid>
              <a:tr h="622113">
                <a:tc>
                  <a:txBody>
                    <a:bodyPr/>
                    <a:lstStyle/>
                    <a:p>
                      <a:pPr marL="0" marR="0" lvl="0" indent="0" algn="ctr" rtl="0">
                        <a:spcBef>
                          <a:spcPts val="0"/>
                        </a:spcBef>
                        <a:spcAft>
                          <a:spcPts val="0"/>
                        </a:spcAft>
                        <a:buNone/>
                      </a:pPr>
                      <a:r>
                        <a:rPr lang="en-US" sz="900" b="0" i="0" u="none" strike="noStrike" cap="none" dirty="0">
                          <a:solidFill>
                            <a:srgbClr val="FFFFFF"/>
                          </a:solidFill>
                          <a:latin typeface="+mn-lt"/>
                          <a:ea typeface="+mn-ea"/>
                          <a:cs typeface="+mn-ea"/>
                          <a:sym typeface="+mn-lt"/>
                        </a:rPr>
                        <a:t>Campaign</a:t>
                      </a: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r>
                        <a:rPr lang="en-US" sz="900" dirty="0">
                          <a:solidFill>
                            <a:schemeClr val="bg1"/>
                          </a:solidFill>
                          <a:latin typeface="+mn-lt"/>
                          <a:ea typeface="+mn-ea"/>
                          <a:cs typeface="+mn-ea"/>
                          <a:sym typeface="+mn-lt"/>
                        </a:rPr>
                        <a:t>D</a:t>
                      </a:r>
                      <a:r>
                        <a:rPr lang="en-US" altLang="zh-CN" sz="900" dirty="0">
                          <a:solidFill>
                            <a:schemeClr val="bg1"/>
                          </a:solidFill>
                          <a:latin typeface="+mn-lt"/>
                          <a:ea typeface="+mn-ea"/>
                          <a:cs typeface="+mn-ea"/>
                          <a:sym typeface="+mn-lt"/>
                        </a:rPr>
                        <a:t>ate </a:t>
                      </a:r>
                    </a:p>
                    <a:p>
                      <a:pPr marL="0" marR="0" lvl="0" indent="0" algn="ctr" rtl="0">
                        <a:spcBef>
                          <a:spcPts val="0"/>
                        </a:spcBef>
                        <a:spcAft>
                          <a:spcPts val="0"/>
                        </a:spcAft>
                        <a:buNone/>
                      </a:pPr>
                      <a:r>
                        <a:rPr lang="en-US" altLang="zh-CN" sz="900" dirty="0">
                          <a:solidFill>
                            <a:schemeClr val="bg1"/>
                          </a:solidFill>
                          <a:latin typeface="+mn-lt"/>
                          <a:ea typeface="+mn-ea"/>
                          <a:cs typeface="+mn-ea"/>
                          <a:sym typeface="+mn-lt"/>
                        </a:rPr>
                        <a:t>Range</a:t>
                      </a:r>
                      <a:endParaRPr sz="900" dirty="0">
                        <a:solidFill>
                          <a:schemeClr val="bg1"/>
                        </a:solidFill>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r>
                        <a:rPr lang="en-US" sz="900" dirty="0">
                          <a:solidFill>
                            <a:schemeClr val="bg1"/>
                          </a:solidFill>
                          <a:latin typeface="+mn-lt"/>
                          <a:ea typeface="+mn-ea"/>
                          <a:cs typeface="+mn-ea"/>
                          <a:sym typeface="+mn-lt"/>
                        </a:rPr>
                        <a:t>NET</a:t>
                      </a: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r>
                        <a:rPr lang="en-US" sz="900" dirty="0">
                          <a:solidFill>
                            <a:schemeClr val="bg1"/>
                          </a:solidFill>
                          <a:latin typeface="+mn-lt"/>
                          <a:ea typeface="+mn-ea"/>
                          <a:cs typeface="+mn-ea"/>
                          <a:sym typeface="+mn-lt"/>
                        </a:rPr>
                        <a:t>NET</a:t>
                      </a:r>
                    </a:p>
                    <a:p>
                      <a:pPr marL="0" marR="0" lvl="0" indent="0" algn="ctr" rtl="0">
                        <a:spcBef>
                          <a:spcPts val="0"/>
                        </a:spcBef>
                        <a:spcAft>
                          <a:spcPts val="0"/>
                        </a:spcAft>
                        <a:buNone/>
                      </a:pPr>
                      <a:r>
                        <a:rPr lang="en-US" sz="900" dirty="0">
                          <a:solidFill>
                            <a:schemeClr val="bg1"/>
                          </a:solidFill>
                          <a:latin typeface="+mn-lt"/>
                          <a:ea typeface="+mn-ea"/>
                          <a:cs typeface="+mn-ea"/>
                          <a:sym typeface="+mn-lt"/>
                        </a:rPr>
                        <a:t>YOY</a:t>
                      </a:r>
                      <a:endParaRPr sz="900" dirty="0">
                        <a:solidFill>
                          <a:schemeClr val="bg1"/>
                        </a:solidFill>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r>
                        <a:rPr lang="en-US" sz="900" b="0" i="0" u="none" strike="noStrike" cap="none" dirty="0">
                          <a:solidFill>
                            <a:schemeClr val="bg1"/>
                          </a:solidFill>
                          <a:latin typeface="+mn-lt"/>
                          <a:ea typeface="+mn-ea"/>
                          <a:cs typeface="+mn-ea"/>
                          <a:sym typeface="+mn-lt"/>
                        </a:rPr>
                        <a:t>GMV </a:t>
                      </a:r>
                    </a:p>
                    <a:p>
                      <a:pPr marL="0" marR="0" lvl="0" indent="0" algn="ctr" rtl="0">
                        <a:spcBef>
                          <a:spcPts val="0"/>
                        </a:spcBef>
                        <a:spcAft>
                          <a:spcPts val="0"/>
                        </a:spcAft>
                        <a:buNone/>
                      </a:pPr>
                      <a:r>
                        <a:rPr lang="en-US" sz="900" b="0" i="0" u="none" strike="noStrike" cap="none" dirty="0">
                          <a:solidFill>
                            <a:schemeClr val="bg1"/>
                          </a:solidFill>
                          <a:latin typeface="+mn-lt"/>
                          <a:ea typeface="+mn-ea"/>
                          <a:cs typeface="+mn-ea"/>
                          <a:sym typeface="+mn-lt"/>
                        </a:rPr>
                        <a:t>Excl. Cancel</a:t>
                      </a:r>
                      <a:endParaRPr sz="900" dirty="0">
                        <a:solidFill>
                          <a:schemeClr val="bg1"/>
                        </a:solidFill>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r>
                        <a:rPr lang="en-US" sz="900" b="0" i="0" u="none" strike="noStrike" cap="none" dirty="0">
                          <a:solidFill>
                            <a:schemeClr val="bg1"/>
                          </a:solidFill>
                          <a:latin typeface="+mn-lt"/>
                          <a:ea typeface="+mn-ea"/>
                          <a:cs typeface="+mn-ea"/>
                          <a:sym typeface="+mn-lt"/>
                        </a:rPr>
                        <a:t>GMV Excl. Cancel YOY</a:t>
                      </a:r>
                      <a:endParaRPr sz="900" dirty="0">
                        <a:solidFill>
                          <a:schemeClr val="bg1"/>
                        </a:solidFill>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r>
                        <a:rPr lang="en-US" sz="900" dirty="0">
                          <a:solidFill>
                            <a:schemeClr val="bg1"/>
                          </a:solidFill>
                          <a:latin typeface="+mn-lt"/>
                          <a:ea typeface="+mn-ea"/>
                          <a:cs typeface="+mn-ea"/>
                          <a:sym typeface="+mn-lt"/>
                        </a:rPr>
                        <a:t>RRC after Shifting</a:t>
                      </a:r>
                      <a:endParaRPr sz="900" dirty="0">
                        <a:solidFill>
                          <a:schemeClr val="bg1"/>
                        </a:solidFill>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0F172A"/>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dirty="0">
                          <a:solidFill>
                            <a:schemeClr val="bg1"/>
                          </a:solidFill>
                          <a:latin typeface="+mn-lt"/>
                          <a:ea typeface="+mn-ea"/>
                          <a:cs typeface="+mn-ea"/>
                          <a:sym typeface="+mn-lt"/>
                        </a:rPr>
                        <a:t>RRC after YOY</a:t>
                      </a: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r>
                        <a:rPr lang="en-US" sz="900" dirty="0">
                          <a:solidFill>
                            <a:schemeClr val="bg1"/>
                          </a:solidFill>
                          <a:latin typeface="+mn-lt"/>
                          <a:ea typeface="+mn-ea"/>
                          <a:cs typeface="+mn-ea"/>
                          <a:sym typeface="+mn-lt"/>
                        </a:rPr>
                        <a:t>UV</a:t>
                      </a:r>
                      <a:endParaRPr sz="900" dirty="0">
                        <a:solidFill>
                          <a:schemeClr val="bg1"/>
                        </a:solidFill>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r>
                        <a:rPr lang="en-US" sz="900" dirty="0">
                          <a:solidFill>
                            <a:schemeClr val="bg1"/>
                          </a:solidFill>
                          <a:latin typeface="+mn-lt"/>
                          <a:ea typeface="+mn-ea"/>
                          <a:cs typeface="+mn-ea"/>
                          <a:sym typeface="+mn-lt"/>
                        </a:rPr>
                        <a:t>BUYERS</a:t>
                      </a:r>
                      <a:endParaRPr sz="900" dirty="0">
                        <a:solidFill>
                          <a:schemeClr val="bg1"/>
                        </a:solidFill>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r>
                        <a:rPr lang="en-US" sz="900" b="0" i="0" u="none" strike="noStrike" cap="none" dirty="0">
                          <a:solidFill>
                            <a:schemeClr val="bg1"/>
                          </a:solidFill>
                          <a:latin typeface="+mn-lt"/>
                          <a:ea typeface="+mn-ea"/>
                          <a:cs typeface="+mn-ea"/>
                          <a:sym typeface="+mn-lt"/>
                        </a:rPr>
                        <a:t>CVR</a:t>
                      </a:r>
                      <a:endParaRPr sz="900" dirty="0">
                        <a:solidFill>
                          <a:schemeClr val="bg1"/>
                        </a:solidFill>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r>
                        <a:rPr lang="en-US" sz="900" dirty="0">
                          <a:solidFill>
                            <a:schemeClr val="bg1"/>
                          </a:solidFill>
                          <a:latin typeface="+mn-lt"/>
                          <a:ea typeface="+mn-ea"/>
                          <a:cs typeface="+mn-ea"/>
                          <a:sym typeface="+mn-lt"/>
                        </a:rPr>
                        <a:t>ATV</a:t>
                      </a:r>
                      <a:endParaRPr sz="900" dirty="0">
                        <a:solidFill>
                          <a:schemeClr val="bg1"/>
                        </a:solidFill>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r>
                        <a:rPr lang="en-US" sz="900" dirty="0">
                          <a:solidFill>
                            <a:schemeClr val="bg1"/>
                          </a:solidFill>
                          <a:latin typeface="+mn-lt"/>
                          <a:ea typeface="+mn-ea"/>
                          <a:cs typeface="+mn-ea"/>
                          <a:sym typeface="+mn-lt"/>
                        </a:rPr>
                        <a:t>MD NET SHARE</a:t>
                      </a:r>
                      <a:endParaRPr sz="900" dirty="0">
                        <a:solidFill>
                          <a:schemeClr val="bg1"/>
                        </a:solidFill>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0F172A"/>
                    </a:solidFill>
                  </a:tcPr>
                </a:tc>
                <a:tc>
                  <a:txBody>
                    <a:bodyPr/>
                    <a:lstStyle/>
                    <a:p>
                      <a:pPr marL="0" marR="0" lvl="0" indent="0" algn="ctr" rtl="0">
                        <a:spcBef>
                          <a:spcPts val="0"/>
                        </a:spcBef>
                        <a:spcAft>
                          <a:spcPts val="0"/>
                        </a:spcAft>
                        <a:buNone/>
                      </a:pPr>
                      <a:endParaRPr sz="900" dirty="0">
                        <a:solidFill>
                          <a:schemeClr val="bg1"/>
                        </a:solidFill>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0F172A"/>
                    </a:solidFill>
                  </a:tcPr>
                </a:tc>
                <a:extLst>
                  <a:ext uri="{0D108BD9-81ED-4DB2-BD59-A6C34878D82A}">
                    <a16:rowId xmlns:a16="http://schemas.microsoft.com/office/drawing/2014/main" val="10000"/>
                  </a:ext>
                </a:extLst>
              </a:tr>
              <a:tr h="544514">
                <a:tc>
                  <a:txBody>
                    <a:bodyPr/>
                    <a:lstStyle/>
                    <a:p>
                      <a:pPr marL="0" marR="0" lvl="0" indent="0" algn="ctr" rtl="0">
                        <a:spcBef>
                          <a:spcPts val="0"/>
                        </a:spcBef>
                        <a:spcAft>
                          <a:spcPts val="0"/>
                        </a:spcAft>
                        <a:buNone/>
                      </a:pPr>
                      <a:r>
                        <a:rPr lang="en-US" sz="900" b="0" i="0" u="none" strike="noStrike" cap="none" dirty="0">
                          <a:solidFill>
                            <a:srgbClr val="0F172A"/>
                          </a:solidFill>
                          <a:latin typeface="+mn-lt"/>
                          <a:ea typeface="+mn-ea"/>
                          <a:cs typeface="+mn-ea"/>
                          <a:sym typeface="+mn-lt"/>
                        </a:rPr>
                        <a:t>618</a:t>
                      </a: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1F5F9"/>
                    </a:solidFill>
                  </a:tcPr>
                </a:tc>
                <a:tc>
                  <a:txBody>
                    <a:bodyPr/>
                    <a:lstStyle/>
                    <a:p>
                      <a:pPr marL="0" marR="0" lvl="0" indent="0" algn="ctr" rtl="0">
                        <a:spcBef>
                          <a:spcPts val="0"/>
                        </a:spcBef>
                        <a:spcAft>
                          <a:spcPts val="0"/>
                        </a:spcAft>
                        <a:buNone/>
                      </a:pPr>
                      <a:r>
                        <a:rPr lang="en-US" sz="900" dirty="0">
                          <a:latin typeface="+mn-lt"/>
                          <a:ea typeface="+mn-ea"/>
                          <a:cs typeface="+mn-ea"/>
                          <a:sym typeface="+mn-lt"/>
                        </a:rPr>
                        <a:t>5/10-6/20</a:t>
                      </a: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900" b="0" i="0" u="none" strike="noStrike" dirty="0">
                          <a:solidFill>
                            <a:srgbClr val="000000"/>
                          </a:solidFill>
                          <a:effectLst/>
                          <a:latin typeface="+mn-lt"/>
                          <a:ea typeface="+mn-ea"/>
                          <a:cs typeface="+mn-ea"/>
                          <a:sym typeface="+mn-lt"/>
                        </a:rPr>
                        <a:t>4.06M</a:t>
                      </a: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altLang="zh-CN" sz="900" b="0" i="0" u="none" strike="noStrike" dirty="0">
                          <a:solidFill>
                            <a:srgbClr val="00B050"/>
                          </a:solidFill>
                          <a:effectLst/>
                          <a:latin typeface="+mn-lt"/>
                          <a:ea typeface="+mn-ea"/>
                          <a:cs typeface="+mn-ea"/>
                          <a:sym typeface="+mn-lt"/>
                        </a:rPr>
                        <a:t>+12%</a:t>
                      </a: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lang="en-US"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544514">
                <a:tc>
                  <a:txBody>
                    <a:bodyPr/>
                    <a:lstStyle/>
                    <a:p>
                      <a:pPr marL="0" marR="0" lvl="0" indent="0" algn="ctr" rtl="0">
                        <a:spcBef>
                          <a:spcPts val="0"/>
                        </a:spcBef>
                        <a:spcAft>
                          <a:spcPts val="0"/>
                        </a:spcAft>
                        <a:buNone/>
                      </a:pPr>
                      <a:r>
                        <a:rPr lang="en-US" sz="900" b="0" i="0" u="none" strike="noStrike" cap="none" dirty="0">
                          <a:solidFill>
                            <a:srgbClr val="0F172A"/>
                          </a:solidFill>
                          <a:latin typeface="+mn-lt"/>
                          <a:ea typeface="+mn-ea"/>
                          <a:cs typeface="+mn-ea"/>
                          <a:sym typeface="+mn-lt"/>
                        </a:rPr>
                        <a:t>CVD</a:t>
                      </a: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1F5F9"/>
                    </a:solidFill>
                  </a:tcPr>
                </a:tc>
                <a:tc>
                  <a:txBody>
                    <a:bodyPr/>
                    <a:lstStyle/>
                    <a:p>
                      <a:pPr marL="0" marR="0" lvl="0" indent="0" algn="ctr" rtl="0">
                        <a:spcBef>
                          <a:spcPts val="0"/>
                        </a:spcBef>
                        <a:spcAft>
                          <a:spcPts val="0"/>
                        </a:spcAft>
                        <a:buNone/>
                      </a:pPr>
                      <a:r>
                        <a:rPr lang="en-US" sz="900" dirty="0">
                          <a:latin typeface="+mn-lt"/>
                          <a:ea typeface="+mn-ea"/>
                          <a:cs typeface="+mn-ea"/>
                          <a:sym typeface="+mn-lt"/>
                        </a:rPr>
                        <a:t>7/29-8/29</a:t>
                      </a: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altLang="zh-CN" sz="900" b="0" i="0" u="none" strike="noStrike" dirty="0">
                          <a:solidFill>
                            <a:srgbClr val="000000"/>
                          </a:solidFill>
                          <a:effectLst/>
                          <a:latin typeface="+mn-lt"/>
                          <a:ea typeface="+mn-ea"/>
                          <a:cs typeface="+mn-ea"/>
                          <a:sym typeface="+mn-lt"/>
                        </a:rPr>
                        <a:t>0.83M</a:t>
                      </a: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altLang="zh-CN" sz="900" b="0" i="0" u="none" strike="noStrike" dirty="0">
                          <a:solidFill>
                            <a:srgbClr val="00B050"/>
                          </a:solidFill>
                          <a:effectLst/>
                          <a:latin typeface="+mn-lt"/>
                          <a:ea typeface="+mn-ea"/>
                          <a:cs typeface="+mn-ea"/>
                          <a:sym typeface="+mn-lt"/>
                        </a:rPr>
                        <a:t>+48%</a:t>
                      </a: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lang="en-US"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544514">
                <a:tc>
                  <a:txBody>
                    <a:bodyPr/>
                    <a:lstStyle/>
                    <a:p>
                      <a:pPr marL="0" marR="0" lvl="0" indent="0" algn="ctr" rtl="0">
                        <a:spcBef>
                          <a:spcPts val="0"/>
                        </a:spcBef>
                        <a:spcAft>
                          <a:spcPts val="0"/>
                        </a:spcAft>
                        <a:buNone/>
                      </a:pPr>
                      <a:r>
                        <a:rPr lang="en-US" sz="900" b="0" i="0" u="none" strike="noStrike" cap="none" dirty="0">
                          <a:solidFill>
                            <a:srgbClr val="0F172A"/>
                          </a:solidFill>
                          <a:latin typeface="+mn-lt"/>
                          <a:ea typeface="+mn-ea"/>
                          <a:cs typeface="+mn-ea"/>
                          <a:sym typeface="+mn-lt"/>
                        </a:rPr>
                        <a:t>D11</a:t>
                      </a: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F1F5F9"/>
                    </a:solidFill>
                  </a:tcPr>
                </a:tc>
                <a:tc>
                  <a:txBody>
                    <a:bodyPr/>
                    <a:lstStyle/>
                    <a:p>
                      <a:pPr marL="0" marR="0" lvl="0" indent="0" algn="ctr" rtl="0">
                        <a:spcBef>
                          <a:spcPts val="0"/>
                        </a:spcBef>
                        <a:spcAft>
                          <a:spcPts val="0"/>
                        </a:spcAft>
                        <a:buNone/>
                      </a:pPr>
                      <a:r>
                        <a:rPr lang="en-US" sz="900" dirty="0">
                          <a:latin typeface="+mn-lt"/>
                          <a:ea typeface="+mn-ea"/>
                          <a:cs typeface="+mn-ea"/>
                          <a:sym typeface="+mn-lt"/>
                        </a:rPr>
                        <a:t>10/10-11/14</a:t>
                      </a: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sz="900" dirty="0">
                          <a:latin typeface="+mn-lt"/>
                          <a:ea typeface="+mn-ea"/>
                          <a:cs typeface="+mn-ea"/>
                          <a:sym typeface="+mn-lt"/>
                        </a:rPr>
                        <a:t>4.78M</a:t>
                      </a: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altLang="zh-CN" sz="900" dirty="0">
                          <a:solidFill>
                            <a:srgbClr val="C00000"/>
                          </a:solidFill>
                          <a:latin typeface="+mn-lt"/>
                          <a:ea typeface="+mn-ea"/>
                          <a:cs typeface="+mn-ea"/>
                          <a:sym typeface="+mn-lt"/>
                        </a:rPr>
                        <a:t>-19%</a:t>
                      </a: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sz="900" dirty="0">
                          <a:latin typeface="+mn-lt"/>
                          <a:ea typeface="+mn-ea"/>
                          <a:cs typeface="+mn-ea"/>
                          <a:sym typeface="+mn-lt"/>
                        </a:rPr>
                        <a:t>8.97M</a:t>
                      </a: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altLang="zh-CN" sz="900" dirty="0">
                          <a:solidFill>
                            <a:srgbClr val="C00000"/>
                          </a:solidFill>
                          <a:latin typeface="+mn-lt"/>
                          <a:ea typeface="+mn-ea"/>
                          <a:cs typeface="+mn-ea"/>
                          <a:sym typeface="+mn-lt"/>
                        </a:rPr>
                        <a:t>-22%</a:t>
                      </a: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altLang="zh-CN" sz="900" dirty="0">
                          <a:latin typeface="+mn-lt"/>
                          <a:ea typeface="+mn-ea"/>
                          <a:cs typeface="+mn-ea"/>
                          <a:sym typeface="+mn-lt"/>
                        </a:rPr>
                        <a:t>47%</a:t>
                      </a: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sz="900" dirty="0">
                          <a:solidFill>
                            <a:srgbClr val="00B050"/>
                          </a:solidFill>
                          <a:latin typeface="+mn-lt"/>
                          <a:ea typeface="+mn-ea"/>
                          <a:cs typeface="+mn-ea"/>
                          <a:sym typeface="+mn-lt"/>
                        </a:rPr>
                        <a:t>-2PP</a:t>
                      </a:r>
                      <a:endParaRPr sz="900" dirty="0">
                        <a:solidFill>
                          <a:srgbClr val="00B050"/>
                        </a:solidFill>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lang="en-US"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544514">
                <a:tc>
                  <a:txBody>
                    <a:bodyPr/>
                    <a:lstStyle/>
                    <a:p>
                      <a:pPr marL="0" marR="0" lvl="0" indent="0" algn="ctr" rtl="0">
                        <a:spcBef>
                          <a:spcPts val="0"/>
                        </a:spcBef>
                        <a:spcAft>
                          <a:spcPts val="0"/>
                        </a:spcAft>
                        <a:buNone/>
                      </a:pPr>
                      <a:r>
                        <a:rPr lang="en-US" sz="900" b="0" i="0" u="none" strike="noStrike" cap="none" dirty="0">
                          <a:solidFill>
                            <a:srgbClr val="0F172A"/>
                          </a:solidFill>
                          <a:latin typeface="+mn-lt"/>
                          <a:ea typeface="+mn-ea"/>
                          <a:cs typeface="+mn-ea"/>
                          <a:sym typeface="+mn-lt"/>
                        </a:rPr>
                        <a:t>D12</a:t>
                      </a:r>
                      <a:endParaRPr sz="900" dirty="0">
                        <a:latin typeface="+mn-lt"/>
                        <a:ea typeface="+mn-ea"/>
                        <a:cs typeface="+mn-ea"/>
                        <a:sym typeface="+mn-lt"/>
                      </a:endParaRPr>
                    </a:p>
                  </a:txBody>
                  <a:tcPr marL="63500" marR="63500" marT="25400" marB="2540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1F5F9"/>
                    </a:solidFill>
                  </a:tcPr>
                </a:tc>
                <a:tc>
                  <a:txBody>
                    <a:bodyPr/>
                    <a:lstStyle/>
                    <a:p>
                      <a:pPr marL="0" marR="0" lvl="0" indent="0" algn="ctr" rtl="0">
                        <a:spcBef>
                          <a:spcPts val="0"/>
                        </a:spcBef>
                        <a:spcAft>
                          <a:spcPts val="0"/>
                        </a:spcAft>
                        <a:buNone/>
                      </a:pPr>
                      <a:r>
                        <a:rPr lang="en-US" sz="900" dirty="0">
                          <a:latin typeface="+mn-lt"/>
                          <a:ea typeface="+mn-ea"/>
                          <a:cs typeface="+mn-ea"/>
                          <a:sym typeface="+mn-lt"/>
                        </a:rPr>
                        <a:t>12/5-12/14</a:t>
                      </a: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sz="900" dirty="0">
                          <a:latin typeface="+mn-lt"/>
                          <a:ea typeface="+mn-ea"/>
                          <a:cs typeface="+mn-ea"/>
                          <a:sym typeface="+mn-lt"/>
                        </a:rPr>
                        <a:t>1.25M</a:t>
                      </a: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altLang="zh-CN" sz="900" dirty="0">
                          <a:latin typeface="+mn-lt"/>
                          <a:ea typeface="+mn-ea"/>
                          <a:cs typeface="+mn-ea"/>
                          <a:sym typeface="+mn-lt"/>
                        </a:rPr>
                        <a:t>-6%</a:t>
                      </a: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altLang="zh-CN" sz="900" dirty="0">
                          <a:latin typeface="+mn-lt"/>
                          <a:ea typeface="+mn-ea"/>
                          <a:cs typeface="+mn-ea"/>
                          <a:sym typeface="+mn-lt"/>
                        </a:rPr>
                        <a:t>2.52M</a:t>
                      </a: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altLang="zh-CN" sz="900" dirty="0">
                          <a:solidFill>
                            <a:srgbClr val="00B050"/>
                          </a:solidFill>
                          <a:latin typeface="+mn-lt"/>
                          <a:ea typeface="+mn-ea"/>
                          <a:cs typeface="+mn-ea"/>
                          <a:sym typeface="+mn-lt"/>
                        </a:rPr>
                        <a:t>+1%</a:t>
                      </a: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altLang="zh-CN" sz="900" dirty="0">
                          <a:latin typeface="+mn-lt"/>
                          <a:ea typeface="+mn-ea"/>
                          <a:cs typeface="+mn-ea"/>
                          <a:sym typeface="+mn-lt"/>
                        </a:rPr>
                        <a:t>50%</a:t>
                      </a: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sz="900" dirty="0">
                          <a:solidFill>
                            <a:srgbClr val="C00000"/>
                          </a:solidFill>
                          <a:latin typeface="+mn-lt"/>
                          <a:ea typeface="+mn-ea"/>
                          <a:cs typeface="+mn-ea"/>
                          <a:sym typeface="+mn-lt"/>
                        </a:rPr>
                        <a:t>+4PP</a:t>
                      </a:r>
                      <a:endParaRPr sz="900" dirty="0">
                        <a:solidFill>
                          <a:srgbClr val="C00000"/>
                        </a:solidFill>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lang="en-US"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900" dirty="0">
                        <a:latin typeface="+mn-lt"/>
                        <a:ea typeface="+mn-ea"/>
                        <a:cs typeface="+mn-ea"/>
                        <a:sym typeface="+mn-lt"/>
                      </a:endParaRPr>
                    </a:p>
                  </a:txBody>
                  <a:tcPr marL="63500" marR="63500" marT="25400" marB="25400" anchor="ctr">
                    <a:lnL w="9525" cap="flat" cmpd="sng" algn="ctr">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22546711"/>
                  </a:ext>
                </a:extLst>
              </a:tr>
            </a:tbl>
          </a:graphicData>
        </a:graphic>
      </p:graphicFrame>
      <p:grpSp>
        <p:nvGrpSpPr>
          <p:cNvPr id="10" name="组合 9">
            <a:extLst>
              <a:ext uri="{FF2B5EF4-FFF2-40B4-BE49-F238E27FC236}">
                <a16:creationId xmlns:a16="http://schemas.microsoft.com/office/drawing/2014/main" id="{461EAADF-8D79-0263-7E41-638659922B25}"/>
              </a:ext>
            </a:extLst>
          </p:cNvPr>
          <p:cNvGrpSpPr/>
          <p:nvPr/>
        </p:nvGrpSpPr>
        <p:grpSpPr>
          <a:xfrm>
            <a:off x="4651935" y="1664808"/>
            <a:ext cx="922705" cy="556583"/>
            <a:chOff x="6632525" y="1666875"/>
            <a:chExt cx="922705" cy="556583"/>
          </a:xfrm>
        </p:grpSpPr>
        <p:sp>
          <p:nvSpPr>
            <p:cNvPr id="202" name="Google Shape;202;p16"/>
            <p:cNvSpPr txBox="1"/>
            <p:nvPr/>
          </p:nvSpPr>
          <p:spPr>
            <a:xfrm>
              <a:off x="6632525" y="1666875"/>
              <a:ext cx="600075" cy="12695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825" b="0" i="0" u="none" strike="noStrike" cap="none" dirty="0">
                  <a:solidFill>
                    <a:srgbClr val="64748B"/>
                  </a:solidFill>
                  <a:cs typeface="+mn-ea"/>
                  <a:sym typeface="+mn-lt"/>
                </a:rPr>
                <a:t>NET SALES</a:t>
              </a:r>
              <a:endParaRPr dirty="0">
                <a:cs typeface="+mn-ea"/>
                <a:sym typeface="+mn-lt"/>
              </a:endParaRPr>
            </a:p>
          </p:txBody>
        </p:sp>
        <p:sp>
          <p:nvSpPr>
            <p:cNvPr id="203" name="Google Shape;203;p16"/>
            <p:cNvSpPr txBox="1"/>
            <p:nvPr/>
          </p:nvSpPr>
          <p:spPr>
            <a:xfrm>
              <a:off x="6632525" y="1800225"/>
              <a:ext cx="922705" cy="2286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1" i="0" u="none" strike="noStrike" cap="none" dirty="0">
                  <a:solidFill>
                    <a:srgbClr val="000000"/>
                  </a:solidFill>
                  <a:cs typeface="+mn-ea"/>
                  <a:sym typeface="+mn-lt"/>
                </a:rPr>
                <a:t>4.78M</a:t>
              </a:r>
              <a:endParaRPr dirty="0">
                <a:cs typeface="+mn-ea"/>
                <a:sym typeface="+mn-lt"/>
              </a:endParaRPr>
            </a:p>
          </p:txBody>
        </p:sp>
        <p:sp>
          <p:nvSpPr>
            <p:cNvPr id="204" name="Google Shape;204;p16"/>
            <p:cNvSpPr txBox="1"/>
            <p:nvPr/>
          </p:nvSpPr>
          <p:spPr>
            <a:xfrm>
              <a:off x="6632525" y="2080583"/>
              <a:ext cx="600075" cy="14287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900" b="0" i="0" u="none" strike="noStrike" cap="none">
                  <a:solidFill>
                    <a:srgbClr val="EF4444"/>
                  </a:solidFill>
                  <a:cs typeface="+mn-ea"/>
                  <a:sym typeface="+mn-lt"/>
                </a:rPr>
                <a:t>-19% YoY</a:t>
              </a:r>
              <a:endParaRPr>
                <a:cs typeface="+mn-ea"/>
                <a:sym typeface="+mn-lt"/>
              </a:endParaRPr>
            </a:p>
          </p:txBody>
        </p:sp>
      </p:grpSp>
      <p:grpSp>
        <p:nvGrpSpPr>
          <p:cNvPr id="11" name="组合 10">
            <a:extLst>
              <a:ext uri="{FF2B5EF4-FFF2-40B4-BE49-F238E27FC236}">
                <a16:creationId xmlns:a16="http://schemas.microsoft.com/office/drawing/2014/main" id="{FC98429F-96C5-34A9-B1E3-9FE59380949B}"/>
              </a:ext>
            </a:extLst>
          </p:cNvPr>
          <p:cNvGrpSpPr/>
          <p:nvPr/>
        </p:nvGrpSpPr>
        <p:grpSpPr>
          <a:xfrm>
            <a:off x="7636095" y="1666875"/>
            <a:ext cx="922705" cy="556583"/>
            <a:chOff x="7613599" y="1666875"/>
            <a:chExt cx="922705" cy="556583"/>
          </a:xfrm>
        </p:grpSpPr>
        <p:sp>
          <p:nvSpPr>
            <p:cNvPr id="205" name="Google Shape;205;p16"/>
            <p:cNvSpPr txBox="1"/>
            <p:nvPr/>
          </p:nvSpPr>
          <p:spPr>
            <a:xfrm>
              <a:off x="7613600" y="1666875"/>
              <a:ext cx="704850" cy="12695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825" b="0" i="0" u="none" strike="noStrike" cap="none" dirty="0">
                  <a:solidFill>
                    <a:srgbClr val="64748B"/>
                  </a:solidFill>
                  <a:cs typeface="+mn-ea"/>
                  <a:sym typeface="+mn-lt"/>
                </a:rPr>
                <a:t>TRAFFIC (UV)</a:t>
              </a:r>
              <a:endParaRPr dirty="0">
                <a:cs typeface="+mn-ea"/>
                <a:sym typeface="+mn-lt"/>
              </a:endParaRPr>
            </a:p>
          </p:txBody>
        </p:sp>
        <p:sp>
          <p:nvSpPr>
            <p:cNvPr id="206" name="Google Shape;206;p16"/>
            <p:cNvSpPr txBox="1"/>
            <p:nvPr/>
          </p:nvSpPr>
          <p:spPr>
            <a:xfrm>
              <a:off x="7613599" y="1800225"/>
              <a:ext cx="922705" cy="2286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1" i="0" u="none" strike="noStrike" cap="none" dirty="0">
                  <a:solidFill>
                    <a:srgbClr val="000000"/>
                  </a:solidFill>
                  <a:cs typeface="+mn-ea"/>
                  <a:sym typeface="+mn-lt"/>
                </a:rPr>
                <a:t>1.70M</a:t>
              </a:r>
              <a:endParaRPr dirty="0">
                <a:cs typeface="+mn-ea"/>
                <a:sym typeface="+mn-lt"/>
              </a:endParaRPr>
            </a:p>
          </p:txBody>
        </p:sp>
        <p:sp>
          <p:nvSpPr>
            <p:cNvPr id="207" name="Google Shape;207;p16"/>
            <p:cNvSpPr txBox="1"/>
            <p:nvPr/>
          </p:nvSpPr>
          <p:spPr>
            <a:xfrm>
              <a:off x="7613600" y="2080583"/>
              <a:ext cx="704850" cy="14287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900" b="0" i="0" u="none" strike="noStrike" cap="none" dirty="0">
                  <a:solidFill>
                    <a:srgbClr val="10B981"/>
                  </a:solidFill>
                  <a:cs typeface="+mn-ea"/>
                  <a:sym typeface="+mn-lt"/>
                </a:rPr>
                <a:t>+112% YoY</a:t>
              </a:r>
              <a:endParaRPr dirty="0">
                <a:cs typeface="+mn-ea"/>
                <a:sym typeface="+mn-lt"/>
              </a:endParaRPr>
            </a:p>
          </p:txBody>
        </p:sp>
      </p:grpSp>
      <p:grpSp>
        <p:nvGrpSpPr>
          <p:cNvPr id="12" name="组合 11">
            <a:extLst>
              <a:ext uri="{FF2B5EF4-FFF2-40B4-BE49-F238E27FC236}">
                <a16:creationId xmlns:a16="http://schemas.microsoft.com/office/drawing/2014/main" id="{B386496D-097E-9DC1-3D45-E2C8990D136E}"/>
              </a:ext>
            </a:extLst>
          </p:cNvPr>
          <p:cNvGrpSpPr/>
          <p:nvPr/>
        </p:nvGrpSpPr>
        <p:grpSpPr>
          <a:xfrm>
            <a:off x="8621967" y="1674333"/>
            <a:ext cx="786307" cy="556583"/>
            <a:chOff x="8699449" y="1666875"/>
            <a:chExt cx="786307" cy="556583"/>
          </a:xfrm>
        </p:grpSpPr>
        <p:sp>
          <p:nvSpPr>
            <p:cNvPr id="208" name="Google Shape;208;p16"/>
            <p:cNvSpPr txBox="1"/>
            <p:nvPr/>
          </p:nvSpPr>
          <p:spPr>
            <a:xfrm>
              <a:off x="8699450" y="1666875"/>
              <a:ext cx="552450" cy="12695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825" b="0" i="0" u="none" strike="noStrike" cap="none" dirty="0">
                  <a:solidFill>
                    <a:srgbClr val="64748B"/>
                  </a:solidFill>
                  <a:cs typeface="+mn-ea"/>
                  <a:sym typeface="+mn-lt"/>
                </a:rPr>
                <a:t>CVR</a:t>
              </a:r>
              <a:endParaRPr dirty="0">
                <a:cs typeface="+mn-ea"/>
                <a:sym typeface="+mn-lt"/>
              </a:endParaRPr>
            </a:p>
          </p:txBody>
        </p:sp>
        <p:sp>
          <p:nvSpPr>
            <p:cNvPr id="209" name="Google Shape;209;p16"/>
            <p:cNvSpPr txBox="1"/>
            <p:nvPr/>
          </p:nvSpPr>
          <p:spPr>
            <a:xfrm>
              <a:off x="8699449" y="1800225"/>
              <a:ext cx="786307" cy="2286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1" i="0" u="none" strike="noStrike" cap="none" dirty="0">
                  <a:solidFill>
                    <a:srgbClr val="000000"/>
                  </a:solidFill>
                  <a:cs typeface="+mn-ea"/>
                  <a:sym typeface="+mn-lt"/>
                </a:rPr>
                <a:t>0.15%</a:t>
              </a:r>
              <a:endParaRPr dirty="0">
                <a:cs typeface="+mn-ea"/>
                <a:sym typeface="+mn-lt"/>
              </a:endParaRPr>
            </a:p>
          </p:txBody>
        </p:sp>
        <p:sp>
          <p:nvSpPr>
            <p:cNvPr id="210" name="Google Shape;210;p16"/>
            <p:cNvSpPr txBox="1"/>
            <p:nvPr/>
          </p:nvSpPr>
          <p:spPr>
            <a:xfrm>
              <a:off x="8699450" y="2080583"/>
              <a:ext cx="786306" cy="14287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900" b="0" i="0" u="none" strike="noStrike" cap="none" dirty="0">
                  <a:solidFill>
                    <a:srgbClr val="EF4444"/>
                  </a:solidFill>
                  <a:cs typeface="+mn-ea"/>
                  <a:sym typeface="+mn-lt"/>
                </a:rPr>
                <a:t>-77% YoY</a:t>
              </a:r>
              <a:endParaRPr dirty="0">
                <a:cs typeface="+mn-ea"/>
                <a:sym typeface="+mn-lt"/>
              </a:endParaRPr>
            </a:p>
          </p:txBody>
        </p:sp>
      </p:grpSp>
      <p:grpSp>
        <p:nvGrpSpPr>
          <p:cNvPr id="9" name="组合 8">
            <a:extLst>
              <a:ext uri="{FF2B5EF4-FFF2-40B4-BE49-F238E27FC236}">
                <a16:creationId xmlns:a16="http://schemas.microsoft.com/office/drawing/2014/main" id="{F7EBA07D-3D7E-1DF1-A01D-2F230E93EF0C}"/>
              </a:ext>
            </a:extLst>
          </p:cNvPr>
          <p:cNvGrpSpPr/>
          <p:nvPr/>
        </p:nvGrpSpPr>
        <p:grpSpPr>
          <a:xfrm>
            <a:off x="5637807" y="1666875"/>
            <a:ext cx="922705" cy="556583"/>
            <a:chOff x="5575249" y="1666875"/>
            <a:chExt cx="922705" cy="556583"/>
          </a:xfrm>
        </p:grpSpPr>
        <p:sp>
          <p:nvSpPr>
            <p:cNvPr id="2" name="Google Shape;199;p16">
              <a:extLst>
                <a:ext uri="{FF2B5EF4-FFF2-40B4-BE49-F238E27FC236}">
                  <a16:creationId xmlns:a16="http://schemas.microsoft.com/office/drawing/2014/main" id="{56EEF5B6-12E6-314B-2EEF-5D887FB5B46B}"/>
                </a:ext>
              </a:extLst>
            </p:cNvPr>
            <p:cNvSpPr txBox="1"/>
            <p:nvPr/>
          </p:nvSpPr>
          <p:spPr>
            <a:xfrm>
              <a:off x="5575249" y="1666875"/>
              <a:ext cx="922705" cy="12695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825" b="0" i="0" u="none" strike="noStrike" cap="none" dirty="0">
                  <a:solidFill>
                    <a:srgbClr val="64748B"/>
                  </a:solidFill>
                  <a:cs typeface="+mn-ea"/>
                  <a:sym typeface="+mn-lt"/>
                </a:rPr>
                <a:t>GMV Excl. Cancel</a:t>
              </a:r>
              <a:endParaRPr dirty="0">
                <a:cs typeface="+mn-ea"/>
                <a:sym typeface="+mn-lt"/>
              </a:endParaRPr>
            </a:p>
          </p:txBody>
        </p:sp>
        <p:sp>
          <p:nvSpPr>
            <p:cNvPr id="3" name="Google Shape;200;p16">
              <a:extLst>
                <a:ext uri="{FF2B5EF4-FFF2-40B4-BE49-F238E27FC236}">
                  <a16:creationId xmlns:a16="http://schemas.microsoft.com/office/drawing/2014/main" id="{4164F68A-6A00-97C8-B0CC-1F5BC087D09F}"/>
                </a:ext>
              </a:extLst>
            </p:cNvPr>
            <p:cNvSpPr txBox="1"/>
            <p:nvPr/>
          </p:nvSpPr>
          <p:spPr>
            <a:xfrm>
              <a:off x="5575249" y="1800225"/>
              <a:ext cx="922705" cy="2286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1" i="0" u="none" strike="noStrike" cap="none" dirty="0">
                  <a:solidFill>
                    <a:srgbClr val="000000"/>
                  </a:solidFill>
                  <a:cs typeface="+mn-ea"/>
                  <a:sym typeface="+mn-lt"/>
                </a:rPr>
                <a:t>8.97M</a:t>
              </a:r>
              <a:endParaRPr dirty="0">
                <a:cs typeface="+mn-ea"/>
                <a:sym typeface="+mn-lt"/>
              </a:endParaRPr>
            </a:p>
          </p:txBody>
        </p:sp>
        <p:sp>
          <p:nvSpPr>
            <p:cNvPr id="4" name="Google Shape;201;p16">
              <a:extLst>
                <a:ext uri="{FF2B5EF4-FFF2-40B4-BE49-F238E27FC236}">
                  <a16:creationId xmlns:a16="http://schemas.microsoft.com/office/drawing/2014/main" id="{A55A279F-3023-49E3-CBF6-51D0932292F6}"/>
                </a:ext>
              </a:extLst>
            </p:cNvPr>
            <p:cNvSpPr txBox="1"/>
            <p:nvPr/>
          </p:nvSpPr>
          <p:spPr>
            <a:xfrm>
              <a:off x="5575249" y="2080583"/>
              <a:ext cx="657225" cy="14287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900" b="0" i="0" u="none" strike="noStrike" cap="none" dirty="0">
                  <a:solidFill>
                    <a:srgbClr val="EF4444"/>
                  </a:solidFill>
                  <a:cs typeface="+mn-ea"/>
                  <a:sym typeface="+mn-lt"/>
                </a:rPr>
                <a:t>-22% YoY</a:t>
              </a:r>
              <a:endParaRPr dirty="0">
                <a:cs typeface="+mn-ea"/>
                <a:sym typeface="+mn-lt"/>
              </a:endParaRPr>
            </a:p>
          </p:txBody>
        </p:sp>
      </p:grpSp>
      <p:grpSp>
        <p:nvGrpSpPr>
          <p:cNvPr id="13" name="组合 12">
            <a:extLst>
              <a:ext uri="{FF2B5EF4-FFF2-40B4-BE49-F238E27FC236}">
                <a16:creationId xmlns:a16="http://schemas.microsoft.com/office/drawing/2014/main" id="{25839AC6-6556-A520-BCD7-DD76BDEDBF2C}"/>
              </a:ext>
            </a:extLst>
          </p:cNvPr>
          <p:cNvGrpSpPr/>
          <p:nvPr/>
        </p:nvGrpSpPr>
        <p:grpSpPr>
          <a:xfrm>
            <a:off x="6680829" y="1674333"/>
            <a:ext cx="892099" cy="556583"/>
            <a:chOff x="9648900" y="1666875"/>
            <a:chExt cx="892099" cy="556583"/>
          </a:xfrm>
        </p:grpSpPr>
        <p:sp>
          <p:nvSpPr>
            <p:cNvPr id="5" name="Google Shape;208;p16">
              <a:extLst>
                <a:ext uri="{FF2B5EF4-FFF2-40B4-BE49-F238E27FC236}">
                  <a16:creationId xmlns:a16="http://schemas.microsoft.com/office/drawing/2014/main" id="{B861171E-B493-E90B-603A-22A9298A6139}"/>
                </a:ext>
              </a:extLst>
            </p:cNvPr>
            <p:cNvSpPr txBox="1"/>
            <p:nvPr/>
          </p:nvSpPr>
          <p:spPr>
            <a:xfrm>
              <a:off x="9648900" y="1666875"/>
              <a:ext cx="892099" cy="12695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825" b="0" i="0" u="none" strike="noStrike" cap="none" dirty="0">
                  <a:solidFill>
                    <a:srgbClr val="64748B"/>
                  </a:solidFill>
                  <a:cs typeface="+mn-ea"/>
                  <a:sym typeface="+mn-lt"/>
                </a:rPr>
                <a:t>RRC after Shifting</a:t>
              </a:r>
              <a:endParaRPr dirty="0">
                <a:cs typeface="+mn-ea"/>
                <a:sym typeface="+mn-lt"/>
              </a:endParaRPr>
            </a:p>
          </p:txBody>
        </p:sp>
        <p:sp>
          <p:nvSpPr>
            <p:cNvPr id="6" name="Google Shape;209;p16">
              <a:extLst>
                <a:ext uri="{FF2B5EF4-FFF2-40B4-BE49-F238E27FC236}">
                  <a16:creationId xmlns:a16="http://schemas.microsoft.com/office/drawing/2014/main" id="{70268105-7A21-266B-6DA2-D522E1C1B8E7}"/>
                </a:ext>
              </a:extLst>
            </p:cNvPr>
            <p:cNvSpPr txBox="1"/>
            <p:nvPr/>
          </p:nvSpPr>
          <p:spPr>
            <a:xfrm>
              <a:off x="9648900" y="1800225"/>
              <a:ext cx="786307" cy="2286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1" i="0" u="none" strike="noStrike" cap="none" dirty="0">
                  <a:solidFill>
                    <a:srgbClr val="000000"/>
                  </a:solidFill>
                  <a:cs typeface="+mn-ea"/>
                  <a:sym typeface="+mn-lt"/>
                </a:rPr>
                <a:t>47%</a:t>
              </a:r>
              <a:endParaRPr dirty="0">
                <a:cs typeface="+mn-ea"/>
                <a:sym typeface="+mn-lt"/>
              </a:endParaRPr>
            </a:p>
          </p:txBody>
        </p:sp>
        <p:sp>
          <p:nvSpPr>
            <p:cNvPr id="7" name="Google Shape;210;p16">
              <a:extLst>
                <a:ext uri="{FF2B5EF4-FFF2-40B4-BE49-F238E27FC236}">
                  <a16:creationId xmlns:a16="http://schemas.microsoft.com/office/drawing/2014/main" id="{06D399B3-7794-07C9-0612-F500FE45168E}"/>
                </a:ext>
              </a:extLst>
            </p:cNvPr>
            <p:cNvSpPr txBox="1"/>
            <p:nvPr/>
          </p:nvSpPr>
          <p:spPr>
            <a:xfrm>
              <a:off x="9648901" y="2080583"/>
              <a:ext cx="786306" cy="14287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900" b="0" i="0" u="none" strike="noStrike" cap="none" dirty="0">
                  <a:solidFill>
                    <a:srgbClr val="EF4444"/>
                  </a:solidFill>
                  <a:cs typeface="+mn-ea"/>
                  <a:sym typeface="+mn-lt"/>
                </a:rPr>
                <a:t>+4PP YoY</a:t>
              </a:r>
              <a:endParaRPr dirty="0">
                <a:cs typeface="+mn-ea"/>
                <a:sym typeface="+mn-lt"/>
              </a:endParaRPr>
            </a:p>
          </p:txBody>
        </p:sp>
      </p:grpSp>
      <p:grpSp>
        <p:nvGrpSpPr>
          <p:cNvPr id="14" name="组合 13">
            <a:extLst>
              <a:ext uri="{FF2B5EF4-FFF2-40B4-BE49-F238E27FC236}">
                <a16:creationId xmlns:a16="http://schemas.microsoft.com/office/drawing/2014/main" id="{D13C5407-474C-04C0-1DC5-A1BEE665F457}"/>
              </a:ext>
            </a:extLst>
          </p:cNvPr>
          <p:cNvGrpSpPr/>
          <p:nvPr/>
        </p:nvGrpSpPr>
        <p:grpSpPr>
          <a:xfrm>
            <a:off x="9471441" y="1674333"/>
            <a:ext cx="786307" cy="556583"/>
            <a:chOff x="8699449" y="1666875"/>
            <a:chExt cx="786307" cy="556583"/>
          </a:xfrm>
        </p:grpSpPr>
        <p:sp>
          <p:nvSpPr>
            <p:cNvPr id="15" name="Google Shape;208;p16">
              <a:extLst>
                <a:ext uri="{FF2B5EF4-FFF2-40B4-BE49-F238E27FC236}">
                  <a16:creationId xmlns:a16="http://schemas.microsoft.com/office/drawing/2014/main" id="{09B2C2F9-710C-1689-4A2C-E8EAE17CB40B}"/>
                </a:ext>
              </a:extLst>
            </p:cNvPr>
            <p:cNvSpPr txBox="1"/>
            <p:nvPr/>
          </p:nvSpPr>
          <p:spPr>
            <a:xfrm>
              <a:off x="8699450" y="1666875"/>
              <a:ext cx="552450" cy="12695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825" b="0" i="0" u="none" strike="noStrike" cap="none" dirty="0">
                  <a:solidFill>
                    <a:srgbClr val="64748B"/>
                  </a:solidFill>
                  <a:cs typeface="+mn-ea"/>
                  <a:sym typeface="+mn-lt"/>
                </a:rPr>
                <a:t>CVR</a:t>
              </a:r>
              <a:endParaRPr dirty="0">
                <a:cs typeface="+mn-ea"/>
                <a:sym typeface="+mn-lt"/>
              </a:endParaRPr>
            </a:p>
          </p:txBody>
        </p:sp>
        <p:sp>
          <p:nvSpPr>
            <p:cNvPr id="16" name="Google Shape;209;p16">
              <a:extLst>
                <a:ext uri="{FF2B5EF4-FFF2-40B4-BE49-F238E27FC236}">
                  <a16:creationId xmlns:a16="http://schemas.microsoft.com/office/drawing/2014/main" id="{CE505E49-C2FE-8CEE-34F7-4CA164D447E8}"/>
                </a:ext>
              </a:extLst>
            </p:cNvPr>
            <p:cNvSpPr txBox="1"/>
            <p:nvPr/>
          </p:nvSpPr>
          <p:spPr>
            <a:xfrm>
              <a:off x="8699449" y="1800225"/>
              <a:ext cx="786307" cy="2286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1" i="0" u="none" strike="noStrike" cap="none" dirty="0">
                  <a:solidFill>
                    <a:srgbClr val="000000"/>
                  </a:solidFill>
                  <a:cs typeface="+mn-ea"/>
                  <a:sym typeface="+mn-lt"/>
                </a:rPr>
                <a:t>0.15%</a:t>
              </a:r>
              <a:endParaRPr dirty="0">
                <a:cs typeface="+mn-ea"/>
                <a:sym typeface="+mn-lt"/>
              </a:endParaRPr>
            </a:p>
          </p:txBody>
        </p:sp>
        <p:sp>
          <p:nvSpPr>
            <p:cNvPr id="17" name="Google Shape;210;p16">
              <a:extLst>
                <a:ext uri="{FF2B5EF4-FFF2-40B4-BE49-F238E27FC236}">
                  <a16:creationId xmlns:a16="http://schemas.microsoft.com/office/drawing/2014/main" id="{402DF579-DACF-262A-C45C-1F47601FB608}"/>
                </a:ext>
              </a:extLst>
            </p:cNvPr>
            <p:cNvSpPr txBox="1"/>
            <p:nvPr/>
          </p:nvSpPr>
          <p:spPr>
            <a:xfrm>
              <a:off x="8699450" y="2080583"/>
              <a:ext cx="786306" cy="14287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900" b="0" i="0" u="none" strike="noStrike" cap="none" dirty="0">
                  <a:solidFill>
                    <a:srgbClr val="EF4444"/>
                  </a:solidFill>
                  <a:cs typeface="+mn-ea"/>
                  <a:sym typeface="+mn-lt"/>
                </a:rPr>
                <a:t>-77% YoY</a:t>
              </a:r>
              <a:endParaRPr dirty="0">
                <a:cs typeface="+mn-ea"/>
                <a:sym typeface="+mn-lt"/>
              </a:endParaRPr>
            </a:p>
          </p:txBody>
        </p:sp>
      </p:grpSp>
      <p:grpSp>
        <p:nvGrpSpPr>
          <p:cNvPr id="18" name="组合 17">
            <a:extLst>
              <a:ext uri="{FF2B5EF4-FFF2-40B4-BE49-F238E27FC236}">
                <a16:creationId xmlns:a16="http://schemas.microsoft.com/office/drawing/2014/main" id="{D30AF51D-D813-358A-4C2F-FD7E2551BC39}"/>
              </a:ext>
            </a:extLst>
          </p:cNvPr>
          <p:cNvGrpSpPr/>
          <p:nvPr/>
        </p:nvGrpSpPr>
        <p:grpSpPr>
          <a:xfrm>
            <a:off x="10320918" y="1674333"/>
            <a:ext cx="786307" cy="556583"/>
            <a:chOff x="8699449" y="1666875"/>
            <a:chExt cx="786307" cy="556583"/>
          </a:xfrm>
        </p:grpSpPr>
        <p:sp>
          <p:nvSpPr>
            <p:cNvPr id="19" name="Google Shape;208;p16">
              <a:extLst>
                <a:ext uri="{FF2B5EF4-FFF2-40B4-BE49-F238E27FC236}">
                  <a16:creationId xmlns:a16="http://schemas.microsoft.com/office/drawing/2014/main" id="{58F21D92-97B8-C6F2-8E45-76B67F9BE073}"/>
                </a:ext>
              </a:extLst>
            </p:cNvPr>
            <p:cNvSpPr txBox="1"/>
            <p:nvPr/>
          </p:nvSpPr>
          <p:spPr>
            <a:xfrm>
              <a:off x="8699450" y="1666875"/>
              <a:ext cx="552450" cy="126958"/>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825" b="0" i="0" u="none" strike="noStrike" cap="none" dirty="0">
                  <a:solidFill>
                    <a:srgbClr val="64748B"/>
                  </a:solidFill>
                  <a:cs typeface="+mn-ea"/>
                  <a:sym typeface="+mn-lt"/>
                </a:rPr>
                <a:t>CVR</a:t>
              </a:r>
              <a:endParaRPr dirty="0">
                <a:cs typeface="+mn-ea"/>
                <a:sym typeface="+mn-lt"/>
              </a:endParaRPr>
            </a:p>
          </p:txBody>
        </p:sp>
        <p:sp>
          <p:nvSpPr>
            <p:cNvPr id="20" name="Google Shape;209;p16">
              <a:extLst>
                <a:ext uri="{FF2B5EF4-FFF2-40B4-BE49-F238E27FC236}">
                  <a16:creationId xmlns:a16="http://schemas.microsoft.com/office/drawing/2014/main" id="{DC305128-54B2-6C3F-436D-9BF2100DCA73}"/>
                </a:ext>
              </a:extLst>
            </p:cNvPr>
            <p:cNvSpPr txBox="1"/>
            <p:nvPr/>
          </p:nvSpPr>
          <p:spPr>
            <a:xfrm>
              <a:off x="8699449" y="1800225"/>
              <a:ext cx="786307" cy="22860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1500" b="1" i="0" u="none" strike="noStrike" cap="none" dirty="0">
                  <a:solidFill>
                    <a:srgbClr val="000000"/>
                  </a:solidFill>
                  <a:cs typeface="+mn-ea"/>
                  <a:sym typeface="+mn-lt"/>
                </a:rPr>
                <a:t>0.15%</a:t>
              </a:r>
              <a:endParaRPr dirty="0">
                <a:cs typeface="+mn-ea"/>
                <a:sym typeface="+mn-lt"/>
              </a:endParaRPr>
            </a:p>
          </p:txBody>
        </p:sp>
        <p:sp>
          <p:nvSpPr>
            <p:cNvPr id="21" name="Google Shape;210;p16">
              <a:extLst>
                <a:ext uri="{FF2B5EF4-FFF2-40B4-BE49-F238E27FC236}">
                  <a16:creationId xmlns:a16="http://schemas.microsoft.com/office/drawing/2014/main" id="{EE786AB4-4D50-F27F-AE95-193F4787C359}"/>
                </a:ext>
              </a:extLst>
            </p:cNvPr>
            <p:cNvSpPr txBox="1"/>
            <p:nvPr/>
          </p:nvSpPr>
          <p:spPr>
            <a:xfrm>
              <a:off x="8699450" y="2080583"/>
              <a:ext cx="786306" cy="142875"/>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900" b="0" i="0" u="none" strike="noStrike" cap="none" dirty="0">
                  <a:solidFill>
                    <a:srgbClr val="EF4444"/>
                  </a:solidFill>
                  <a:cs typeface="+mn-ea"/>
                  <a:sym typeface="+mn-lt"/>
                </a:rPr>
                <a:t>-77% YoY</a:t>
              </a:r>
              <a:endParaRPr dirty="0">
                <a:cs typeface="+mn-ea"/>
                <a:sym typeface="+mn-lt"/>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 name="对象 36" hidden="1">
            <a:extLst>
              <a:ext uri="{FF2B5EF4-FFF2-40B4-BE49-F238E27FC236}">
                <a16:creationId xmlns:a16="http://schemas.microsoft.com/office/drawing/2014/main" id="{D646DE90-439C-63BB-F904-472EF3F70109}"/>
              </a:ext>
            </a:extLst>
          </p:cNvPr>
          <p:cNvGraphicFramePr>
            <a:graphicFrameLocks noChangeAspect="1"/>
          </p:cNvGraphicFramePr>
          <p:nvPr>
            <p:custDataLst>
              <p:tags r:id="rId2"/>
            </p:custDataLst>
            <p:extLst>
              <p:ext uri="{D42A27DB-BD31-4B8C-83A1-F6EECF244321}">
                <p14:modId xmlns:p14="http://schemas.microsoft.com/office/powerpoint/2010/main" val="86484213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120" imgW="395" imgH="394" progId="TCLayout.ActiveDocument.1">
                  <p:embed/>
                </p:oleObj>
              </mc:Choice>
              <mc:Fallback>
                <p:oleObj name="think-cell 幻灯片" r:id="rId120" imgW="395" imgH="394" progId="TCLayout.ActiveDocument.1">
                  <p:embed/>
                  <p:pic>
                    <p:nvPicPr>
                      <p:cNvPr id="37" name="对象 36" hidden="1">
                        <a:extLst>
                          <a:ext uri="{FF2B5EF4-FFF2-40B4-BE49-F238E27FC236}">
                            <a16:creationId xmlns:a16="http://schemas.microsoft.com/office/drawing/2014/main" id="{D646DE90-439C-63BB-F904-472EF3F70109}"/>
                          </a:ext>
                        </a:extLst>
                      </p:cNvPr>
                      <p:cNvPicPr/>
                      <p:nvPr/>
                    </p:nvPicPr>
                    <p:blipFill>
                      <a:blip r:embed="rId121"/>
                      <a:stretch>
                        <a:fillRect/>
                      </a:stretch>
                    </p:blipFill>
                    <p:spPr>
                      <a:xfrm>
                        <a:off x="1588" y="1588"/>
                        <a:ext cx="1588" cy="1588"/>
                      </a:xfrm>
                      <a:prstGeom prst="rect">
                        <a:avLst/>
                      </a:prstGeom>
                    </p:spPr>
                  </p:pic>
                </p:oleObj>
              </mc:Fallback>
            </mc:AlternateContent>
          </a:graphicData>
        </a:graphic>
      </p:graphicFrame>
      <p:sp>
        <p:nvSpPr>
          <p:cNvPr id="16" name="标题 5">
            <a:extLst>
              <a:ext uri="{FF2B5EF4-FFF2-40B4-BE49-F238E27FC236}">
                <a16:creationId xmlns:a16="http://schemas.microsoft.com/office/drawing/2014/main" id="{BF8D4E81-31E1-8CB9-6951-CB591DCB9866}"/>
              </a:ext>
            </a:extLst>
          </p:cNvPr>
          <p:cNvSpPr>
            <a:spLocks noGrp="1"/>
          </p:cNvSpPr>
          <p:nvPr>
            <p:ph type="title"/>
          </p:nvPr>
        </p:nvSpPr>
        <p:spPr>
          <a:xfrm>
            <a:off x="314325" y="52082"/>
            <a:ext cx="11522074" cy="332399"/>
          </a:xfrm>
        </p:spPr>
        <p:txBody>
          <a:bodyPr vert="horz">
            <a:noAutofit/>
          </a:bodyPr>
          <a:lstStyle/>
          <a:p>
            <a:r>
              <a:rPr lang="en-US" altLang="zh-CN" sz="2000" b="1" dirty="0">
                <a:solidFill>
                  <a:schemeClr val="tx1"/>
                </a:solidFill>
                <a:latin typeface="+mn-lt"/>
                <a:ea typeface="+mn-ea"/>
                <a:cs typeface="+mn-ea"/>
                <a:sym typeface="+mn-lt"/>
              </a:rPr>
              <a:t>BU26 PFS YTD TRAFFIC OVERVIEW</a:t>
            </a:r>
            <a:endParaRPr lang="zh-CN" altLang="en-US" sz="2000" b="1" dirty="0">
              <a:solidFill>
                <a:schemeClr val="tx1"/>
              </a:solidFill>
              <a:latin typeface="+mn-lt"/>
              <a:ea typeface="+mn-ea"/>
              <a:cs typeface="+mn-ea"/>
              <a:sym typeface="+mn-lt"/>
            </a:endParaRPr>
          </a:p>
        </p:txBody>
      </p:sp>
      <p:sp>
        <p:nvSpPr>
          <p:cNvPr id="219" name="TextBox 26">
            <a:extLst>
              <a:ext uri="{FF2B5EF4-FFF2-40B4-BE49-F238E27FC236}">
                <a16:creationId xmlns:a16="http://schemas.microsoft.com/office/drawing/2014/main" id="{FBC8558D-86DB-6A65-ED9F-91EC1E0268F2}"/>
              </a:ext>
            </a:extLst>
          </p:cNvPr>
          <p:cNvSpPr txBox="1"/>
          <p:nvPr/>
        </p:nvSpPr>
        <p:spPr>
          <a:xfrm>
            <a:off x="337557" y="405645"/>
            <a:ext cx="2812043" cy="2872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l" defTabSz="825500" rtl="0" eaLnBrk="1" fontAlgn="auto" latinLnBrk="0" hangingPunct="0">
              <a:lnSpc>
                <a:spcPct val="100000"/>
              </a:lnSpc>
              <a:spcBef>
                <a:spcPts val="0"/>
              </a:spcBef>
              <a:spcAft>
                <a:spcPts val="0"/>
              </a:spcAft>
              <a:buClrTx/>
              <a:buSzTx/>
              <a:buFontTx/>
              <a:buNone/>
              <a:tabLst/>
              <a:defRPr/>
            </a:pPr>
            <a:r>
              <a:rPr kumimoji="0" lang="en-GB" sz="1200" b="0" i="0" u="none" strike="noStrike" kern="1200" cap="all" spc="0" normalizeH="0" baseline="0" noProof="0" dirty="0">
                <a:ln>
                  <a:noFill/>
                </a:ln>
                <a:solidFill>
                  <a:srgbClr val="000000"/>
                </a:solidFill>
                <a:effectLst/>
                <a:uLnTx/>
                <a:uFillTx/>
                <a:cs typeface="+mn-ea"/>
                <a:sym typeface="+mn-lt"/>
              </a:rPr>
              <a:t>PAID VS NONPAID MONTH TRENDS</a:t>
            </a:r>
          </a:p>
        </p:txBody>
      </p:sp>
      <p:graphicFrame>
        <p:nvGraphicFramePr>
          <p:cNvPr id="556" name="表格 555">
            <a:extLst>
              <a:ext uri="{FF2B5EF4-FFF2-40B4-BE49-F238E27FC236}">
                <a16:creationId xmlns:a16="http://schemas.microsoft.com/office/drawing/2014/main" id="{E77A6308-ED10-9675-1196-CD118D86D90E}"/>
              </a:ext>
            </a:extLst>
          </p:cNvPr>
          <p:cNvGraphicFramePr>
            <a:graphicFrameLocks noGrp="1"/>
          </p:cNvGraphicFramePr>
          <p:nvPr>
            <p:extLst>
              <p:ext uri="{D42A27DB-BD31-4B8C-83A1-F6EECF244321}">
                <p14:modId xmlns:p14="http://schemas.microsoft.com/office/powerpoint/2010/main" val="131074662"/>
              </p:ext>
            </p:extLst>
          </p:nvPr>
        </p:nvGraphicFramePr>
        <p:xfrm>
          <a:off x="101599" y="3715275"/>
          <a:ext cx="4746448" cy="3026168"/>
        </p:xfrm>
        <a:graphic>
          <a:graphicData uri="http://schemas.openxmlformats.org/drawingml/2006/table">
            <a:tbl>
              <a:tblPr firstRow="1" bandRow="1">
                <a:tableStyleId>{3B4B98B0-60AC-42C2-AFA5-B58CD77FA1E5}</a:tableStyleId>
              </a:tblPr>
              <a:tblGrid>
                <a:gridCol w="567940">
                  <a:extLst>
                    <a:ext uri="{9D8B030D-6E8A-4147-A177-3AD203B41FA5}">
                      <a16:colId xmlns:a16="http://schemas.microsoft.com/office/drawing/2014/main" val="2807431496"/>
                    </a:ext>
                  </a:extLst>
                </a:gridCol>
                <a:gridCol w="417851">
                  <a:extLst>
                    <a:ext uri="{9D8B030D-6E8A-4147-A177-3AD203B41FA5}">
                      <a16:colId xmlns:a16="http://schemas.microsoft.com/office/drawing/2014/main" val="595872238"/>
                    </a:ext>
                  </a:extLst>
                </a:gridCol>
                <a:gridCol w="417851">
                  <a:extLst>
                    <a:ext uri="{9D8B030D-6E8A-4147-A177-3AD203B41FA5}">
                      <a16:colId xmlns:a16="http://schemas.microsoft.com/office/drawing/2014/main" val="1505877350"/>
                    </a:ext>
                  </a:extLst>
                </a:gridCol>
                <a:gridCol w="417851">
                  <a:extLst>
                    <a:ext uri="{9D8B030D-6E8A-4147-A177-3AD203B41FA5}">
                      <a16:colId xmlns:a16="http://schemas.microsoft.com/office/drawing/2014/main" val="4080033587"/>
                    </a:ext>
                  </a:extLst>
                </a:gridCol>
                <a:gridCol w="417851">
                  <a:extLst>
                    <a:ext uri="{9D8B030D-6E8A-4147-A177-3AD203B41FA5}">
                      <a16:colId xmlns:a16="http://schemas.microsoft.com/office/drawing/2014/main" val="3198137130"/>
                    </a:ext>
                  </a:extLst>
                </a:gridCol>
                <a:gridCol w="422585">
                  <a:extLst>
                    <a:ext uri="{9D8B030D-6E8A-4147-A177-3AD203B41FA5}">
                      <a16:colId xmlns:a16="http://schemas.microsoft.com/office/drawing/2014/main" val="877037608"/>
                    </a:ext>
                  </a:extLst>
                </a:gridCol>
                <a:gridCol w="413116">
                  <a:extLst>
                    <a:ext uri="{9D8B030D-6E8A-4147-A177-3AD203B41FA5}">
                      <a16:colId xmlns:a16="http://schemas.microsoft.com/office/drawing/2014/main" val="2041647792"/>
                    </a:ext>
                  </a:extLst>
                </a:gridCol>
                <a:gridCol w="417851">
                  <a:extLst>
                    <a:ext uri="{9D8B030D-6E8A-4147-A177-3AD203B41FA5}">
                      <a16:colId xmlns:a16="http://schemas.microsoft.com/office/drawing/2014/main" val="4051664666"/>
                    </a:ext>
                  </a:extLst>
                </a:gridCol>
                <a:gridCol w="417851">
                  <a:extLst>
                    <a:ext uri="{9D8B030D-6E8A-4147-A177-3AD203B41FA5}">
                      <a16:colId xmlns:a16="http://schemas.microsoft.com/office/drawing/2014/main" val="3540306989"/>
                    </a:ext>
                  </a:extLst>
                </a:gridCol>
                <a:gridCol w="366276">
                  <a:extLst>
                    <a:ext uri="{9D8B030D-6E8A-4147-A177-3AD203B41FA5}">
                      <a16:colId xmlns:a16="http://schemas.microsoft.com/office/drawing/2014/main" val="739535942"/>
                    </a:ext>
                  </a:extLst>
                </a:gridCol>
                <a:gridCol w="469425">
                  <a:extLst>
                    <a:ext uri="{9D8B030D-6E8A-4147-A177-3AD203B41FA5}">
                      <a16:colId xmlns:a16="http://schemas.microsoft.com/office/drawing/2014/main" val="2225201581"/>
                    </a:ext>
                  </a:extLst>
                </a:gridCol>
              </a:tblGrid>
              <a:tr h="379352">
                <a:tc>
                  <a:txBody>
                    <a:bodyPr/>
                    <a:lstStyle/>
                    <a:p>
                      <a:pPr algn="ctr"/>
                      <a:r>
                        <a:rPr lang="en-US" altLang="zh-CN" sz="900" b="0" u="none" kern="1200" dirty="0">
                          <a:solidFill>
                            <a:schemeClr val="tx1"/>
                          </a:solidFill>
                          <a:latin typeface="+mn-lt"/>
                          <a:ea typeface="+mn-ea"/>
                          <a:cs typeface="+mn-ea"/>
                          <a:sym typeface="+mn-lt"/>
                        </a:rPr>
                        <a:t>YEAR</a:t>
                      </a:r>
                      <a:endParaRPr lang="zh-CN" altLang="en-US" sz="900" b="0" u="none" kern="1200" dirty="0">
                        <a:solidFill>
                          <a:schemeClr val="tx1"/>
                        </a:solidFill>
                        <a:latin typeface="+mn-lt"/>
                        <a:ea typeface="+mn-ea"/>
                        <a:cs typeface="+mn-ea"/>
                        <a:sym typeface="+mn-lt"/>
                      </a:endParaRPr>
                    </a:p>
                  </a:txBody>
                  <a:tcPr anchor="ctr">
                    <a:noFill/>
                  </a:tcPr>
                </a:tc>
                <a:tc>
                  <a:txBody>
                    <a:bodyPr/>
                    <a:lstStyle/>
                    <a:p>
                      <a:pPr algn="ctr" fontAlgn="ctr"/>
                      <a:r>
                        <a:rPr lang="en-US" sz="900" b="0" i="0" u="none" strike="noStrike" dirty="0">
                          <a:solidFill>
                            <a:schemeClr val="tx1"/>
                          </a:solidFill>
                          <a:effectLst/>
                          <a:latin typeface="+mn-lt"/>
                          <a:ea typeface="+mn-ea"/>
                          <a:cs typeface="+mn-ea"/>
                          <a:sym typeface="+mn-lt"/>
                        </a:rPr>
                        <a:t>APR</a:t>
                      </a:r>
                    </a:p>
                  </a:txBody>
                  <a:tcPr marL="6350" marR="6350" marT="6350" marB="0" anchor="ctr">
                    <a:noFill/>
                  </a:tcPr>
                </a:tc>
                <a:tc>
                  <a:txBody>
                    <a:bodyPr/>
                    <a:lstStyle/>
                    <a:p>
                      <a:pPr algn="ctr" fontAlgn="ctr"/>
                      <a:r>
                        <a:rPr lang="en-US" sz="900" b="0" i="0" u="none" strike="noStrike" dirty="0">
                          <a:solidFill>
                            <a:schemeClr val="tx1"/>
                          </a:solidFill>
                          <a:effectLst/>
                          <a:latin typeface="+mn-lt"/>
                          <a:ea typeface="+mn-ea"/>
                          <a:cs typeface="+mn-ea"/>
                          <a:sym typeface="+mn-lt"/>
                        </a:rPr>
                        <a:t>MAY</a:t>
                      </a:r>
                    </a:p>
                  </a:txBody>
                  <a:tcPr marL="6350" marR="6350" marT="6350" marB="0" anchor="ctr">
                    <a:noFill/>
                  </a:tcPr>
                </a:tc>
                <a:tc>
                  <a:txBody>
                    <a:bodyPr/>
                    <a:lstStyle/>
                    <a:p>
                      <a:pPr algn="ctr" fontAlgn="ctr"/>
                      <a:r>
                        <a:rPr lang="en-US" sz="900" b="0" i="0" u="none" strike="noStrike" dirty="0">
                          <a:solidFill>
                            <a:schemeClr val="tx1"/>
                          </a:solidFill>
                          <a:effectLst/>
                          <a:latin typeface="+mn-lt"/>
                          <a:ea typeface="+mn-ea"/>
                          <a:cs typeface="+mn-ea"/>
                          <a:sym typeface="+mn-lt"/>
                        </a:rPr>
                        <a:t>JUN</a:t>
                      </a:r>
                    </a:p>
                  </a:txBody>
                  <a:tcPr marL="6350" marR="6350" marT="6350" marB="0" anchor="ctr">
                    <a:noFill/>
                  </a:tcPr>
                </a:tc>
                <a:tc>
                  <a:txBody>
                    <a:bodyPr/>
                    <a:lstStyle/>
                    <a:p>
                      <a:pPr algn="ctr" fontAlgn="ctr"/>
                      <a:r>
                        <a:rPr lang="en-US" sz="900" b="0" i="0" u="none" strike="noStrike" dirty="0">
                          <a:solidFill>
                            <a:schemeClr val="tx1"/>
                          </a:solidFill>
                          <a:effectLst/>
                          <a:latin typeface="+mn-lt"/>
                          <a:ea typeface="+mn-ea"/>
                          <a:cs typeface="+mn-ea"/>
                          <a:sym typeface="+mn-lt"/>
                        </a:rPr>
                        <a:t>JUL</a:t>
                      </a:r>
                    </a:p>
                  </a:txBody>
                  <a:tcPr marL="6350" marR="6350" marT="6350" marB="0" anchor="ctr">
                    <a:noFill/>
                  </a:tcPr>
                </a:tc>
                <a:tc>
                  <a:txBody>
                    <a:bodyPr/>
                    <a:lstStyle/>
                    <a:p>
                      <a:pPr algn="ctr" fontAlgn="ctr"/>
                      <a:r>
                        <a:rPr lang="en-US" sz="900" b="0" i="0" u="none" strike="noStrike" dirty="0">
                          <a:solidFill>
                            <a:schemeClr val="tx1"/>
                          </a:solidFill>
                          <a:effectLst/>
                          <a:latin typeface="+mn-lt"/>
                          <a:ea typeface="+mn-ea"/>
                          <a:cs typeface="+mn-ea"/>
                          <a:sym typeface="+mn-lt"/>
                        </a:rPr>
                        <a:t>AUG</a:t>
                      </a:r>
                    </a:p>
                  </a:txBody>
                  <a:tcPr marL="6350" marR="6350" marT="6350" marB="0" anchor="ctr">
                    <a:noFill/>
                  </a:tcPr>
                </a:tc>
                <a:tc>
                  <a:txBody>
                    <a:bodyPr/>
                    <a:lstStyle/>
                    <a:p>
                      <a:pPr algn="ctr" fontAlgn="ctr"/>
                      <a:r>
                        <a:rPr lang="en-US" sz="900" b="0" i="0" u="none" strike="noStrike" dirty="0">
                          <a:solidFill>
                            <a:schemeClr val="tx1"/>
                          </a:solidFill>
                          <a:effectLst/>
                          <a:latin typeface="+mn-lt"/>
                          <a:ea typeface="+mn-ea"/>
                          <a:cs typeface="+mn-ea"/>
                          <a:sym typeface="+mn-lt"/>
                        </a:rPr>
                        <a:t>SEP</a:t>
                      </a:r>
                    </a:p>
                  </a:txBody>
                  <a:tcPr marL="6350" marR="6350" marT="6350" marB="0" anchor="ctr">
                    <a:noFill/>
                  </a:tcPr>
                </a:tc>
                <a:tc>
                  <a:txBody>
                    <a:bodyPr/>
                    <a:lstStyle/>
                    <a:p>
                      <a:pPr algn="ctr" fontAlgn="ctr"/>
                      <a:r>
                        <a:rPr lang="en-US" sz="900" b="0" i="0" u="none" strike="noStrike" dirty="0">
                          <a:solidFill>
                            <a:schemeClr val="tx1"/>
                          </a:solidFill>
                          <a:effectLst/>
                          <a:latin typeface="+mn-lt"/>
                          <a:ea typeface="+mn-ea"/>
                          <a:cs typeface="+mn-ea"/>
                          <a:sym typeface="+mn-lt"/>
                        </a:rPr>
                        <a:t>OCT</a:t>
                      </a:r>
                    </a:p>
                  </a:txBody>
                  <a:tcPr marL="6350" marR="6350" marT="6350" marB="0" anchor="ctr">
                    <a:noFill/>
                  </a:tcPr>
                </a:tc>
                <a:tc>
                  <a:txBody>
                    <a:bodyPr/>
                    <a:lstStyle/>
                    <a:p>
                      <a:pPr algn="ctr" fontAlgn="ctr"/>
                      <a:r>
                        <a:rPr lang="en-US" sz="900" b="0" i="0" u="none" strike="noStrike" dirty="0">
                          <a:solidFill>
                            <a:schemeClr val="tx1"/>
                          </a:solidFill>
                          <a:effectLst/>
                          <a:latin typeface="+mn-lt"/>
                          <a:ea typeface="+mn-ea"/>
                          <a:cs typeface="+mn-ea"/>
                          <a:sym typeface="+mn-lt"/>
                        </a:rPr>
                        <a:t>NOV</a:t>
                      </a:r>
                    </a:p>
                  </a:txBody>
                  <a:tcPr marL="6350" marR="6350" marT="6350" marB="0" anchor="ctr">
                    <a:noFill/>
                  </a:tcPr>
                </a:tc>
                <a:tc>
                  <a:txBody>
                    <a:bodyPr/>
                    <a:lstStyle/>
                    <a:p>
                      <a:pPr algn="ctr" fontAlgn="ctr"/>
                      <a:r>
                        <a:rPr lang="en-US" sz="900" b="0" i="0" u="none" strike="noStrike" dirty="0">
                          <a:solidFill>
                            <a:schemeClr val="tx1"/>
                          </a:solidFill>
                          <a:effectLst/>
                          <a:latin typeface="+mn-lt"/>
                          <a:ea typeface="+mn-ea"/>
                          <a:cs typeface="+mn-ea"/>
                          <a:sym typeface="+mn-lt"/>
                        </a:rPr>
                        <a:t>DEC</a:t>
                      </a:r>
                    </a:p>
                  </a:txBody>
                  <a:tcPr marL="6350" marR="6350" marT="6350" marB="0" anchor="ctr">
                    <a:noFill/>
                  </a:tcPr>
                </a:tc>
                <a:tc>
                  <a:txBody>
                    <a:bodyPr/>
                    <a:lstStyle/>
                    <a:p>
                      <a:pPr algn="ctr" fontAlgn="ctr"/>
                      <a:r>
                        <a:rPr lang="en-US" sz="900" b="0" i="0" u="none" strike="noStrike" dirty="0">
                          <a:solidFill>
                            <a:schemeClr val="tx1"/>
                          </a:solidFill>
                          <a:effectLst/>
                          <a:latin typeface="+mn-lt"/>
                          <a:ea typeface="+mn-ea"/>
                          <a:cs typeface="+mn-ea"/>
                          <a:sym typeface="+mn-lt"/>
                        </a:rPr>
                        <a:t>YTD</a:t>
                      </a:r>
                    </a:p>
                  </a:txBody>
                  <a:tcPr marL="6350" marR="6350" marT="6350" marB="0" anchor="ctr">
                    <a:noFill/>
                  </a:tcPr>
                </a:tc>
                <a:extLst>
                  <a:ext uri="{0D108BD9-81ED-4DB2-BD59-A6C34878D82A}">
                    <a16:rowId xmlns:a16="http://schemas.microsoft.com/office/drawing/2014/main" val="1928730978"/>
                  </a:ext>
                </a:extLst>
              </a:tr>
              <a:tr h="379352">
                <a:tc>
                  <a:txBody>
                    <a:bodyPr/>
                    <a:lstStyle/>
                    <a:p>
                      <a:pPr algn="ctr"/>
                      <a:r>
                        <a:rPr lang="en-US" altLang="zh-CN" sz="900" b="0" u="none" kern="1200" dirty="0">
                          <a:solidFill>
                            <a:schemeClr val="tx1"/>
                          </a:solidFill>
                          <a:latin typeface="+mn-lt"/>
                          <a:ea typeface="+mn-ea"/>
                          <a:cs typeface="+mn-ea"/>
                          <a:sym typeface="+mn-lt"/>
                        </a:rPr>
                        <a:t>TY PAID</a:t>
                      </a:r>
                      <a:endParaRPr lang="zh-CN" altLang="en-US" sz="900" b="0" u="none" kern="1200" dirty="0">
                        <a:solidFill>
                          <a:schemeClr val="tx1"/>
                        </a:solidFill>
                        <a:latin typeface="+mn-lt"/>
                        <a:ea typeface="+mn-ea"/>
                        <a:cs typeface="+mn-ea"/>
                        <a:sym typeface="+mn-lt"/>
                      </a:endParaRPr>
                    </a:p>
                  </a:txBody>
                  <a:tcPr anchor="ctr">
                    <a:noFill/>
                  </a:tcPr>
                </a:tc>
                <a:tc>
                  <a:txBody>
                    <a:bodyPr/>
                    <a:lstStyle/>
                    <a:p>
                      <a:pPr algn="ctr" fontAlgn="b"/>
                      <a:r>
                        <a:rPr lang="en-US" sz="900" b="0" i="0" u="none" strike="noStrike" dirty="0">
                          <a:solidFill>
                            <a:srgbClr val="000000"/>
                          </a:solidFill>
                          <a:effectLst/>
                          <a:latin typeface="+mn-lt"/>
                          <a:ea typeface="+mn-ea"/>
                          <a:cs typeface="+mn-ea"/>
                          <a:sym typeface="+mn-lt"/>
                        </a:rPr>
                        <a:t>248K</a:t>
                      </a:r>
                    </a:p>
                  </a:txBody>
                  <a:tcPr marL="0" marR="0" marT="0" marB="0" anchor="ctr">
                    <a:noFill/>
                  </a:tcPr>
                </a:tc>
                <a:tc>
                  <a:txBody>
                    <a:bodyPr/>
                    <a:lstStyle/>
                    <a:p>
                      <a:pPr algn="ctr" fontAlgn="b"/>
                      <a:r>
                        <a:rPr lang="en-US" sz="900" b="0" i="0" u="none" strike="noStrike" dirty="0">
                          <a:solidFill>
                            <a:srgbClr val="000000"/>
                          </a:solidFill>
                          <a:effectLst/>
                          <a:latin typeface="+mn-lt"/>
                          <a:ea typeface="+mn-ea"/>
                          <a:cs typeface="+mn-ea"/>
                          <a:sym typeface="+mn-lt"/>
                        </a:rPr>
                        <a:t>377K</a:t>
                      </a:r>
                    </a:p>
                  </a:txBody>
                  <a:tcPr marL="0" marR="0" marT="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312K</a:t>
                      </a:r>
                    </a:p>
                  </a:txBody>
                  <a:tcPr marL="6350" marR="6350" marT="635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227K</a:t>
                      </a:r>
                    </a:p>
                  </a:txBody>
                  <a:tcPr marL="6350" marR="6350" marT="635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203K</a:t>
                      </a:r>
                    </a:p>
                  </a:txBody>
                  <a:tcPr marL="6350" marR="6350" marT="635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259K</a:t>
                      </a:r>
                    </a:p>
                  </a:txBody>
                  <a:tcPr marL="6350" marR="6350" marT="635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598K</a:t>
                      </a:r>
                    </a:p>
                  </a:txBody>
                  <a:tcPr marL="6350" marR="6350" marT="6350" marB="0" anchor="ctr">
                    <a:noFill/>
                  </a:tcPr>
                </a:tc>
                <a:tc>
                  <a:txBody>
                    <a:bodyPr/>
                    <a:lstStyle/>
                    <a:p>
                      <a:pPr marL="0" algn="ctr" defTabSz="914400" rtl="0" eaLnBrk="1" fontAlgn="ctr" latinLnBrk="0" hangingPunct="1">
                        <a:buNone/>
                      </a:pPr>
                      <a:r>
                        <a:rPr lang="en-US" sz="900" b="0" i="0" u="none" strike="noStrike" kern="1200" dirty="0">
                          <a:solidFill>
                            <a:srgbClr val="000000"/>
                          </a:solidFill>
                          <a:effectLst/>
                          <a:latin typeface="+mn-lt"/>
                          <a:ea typeface="+mn-ea"/>
                          <a:cs typeface="+mn-ea"/>
                          <a:sym typeface="+mn-lt"/>
                        </a:rPr>
                        <a:t>369K</a:t>
                      </a:r>
                    </a:p>
                  </a:txBody>
                  <a:tcPr marL="0" marR="0" marT="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379K</a:t>
                      </a:r>
                    </a:p>
                  </a:txBody>
                  <a:tcPr marL="6350" marR="6350" marT="635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2.97M</a:t>
                      </a:r>
                    </a:p>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(67%)</a:t>
                      </a:r>
                    </a:p>
                  </a:txBody>
                  <a:tcPr marL="6350" marR="6350" marT="6350" marB="0" anchor="ctr">
                    <a:noFill/>
                  </a:tcPr>
                </a:tc>
                <a:extLst>
                  <a:ext uri="{0D108BD9-81ED-4DB2-BD59-A6C34878D82A}">
                    <a16:rowId xmlns:a16="http://schemas.microsoft.com/office/drawing/2014/main" val="1607527999"/>
                  </a:ext>
                </a:extLst>
              </a:tr>
              <a:tr h="379352">
                <a:tc>
                  <a:txBody>
                    <a:bodyPr/>
                    <a:lstStyle/>
                    <a:p>
                      <a:pPr algn="ctr"/>
                      <a:r>
                        <a:rPr lang="en-US" altLang="zh-CN" sz="900" b="0" u="none" dirty="0">
                          <a:latin typeface="+mn-lt"/>
                          <a:ea typeface="+mn-ea"/>
                          <a:cs typeface="+mn-ea"/>
                          <a:sym typeface="+mn-lt"/>
                        </a:rPr>
                        <a:t>LY PAID</a:t>
                      </a:r>
                      <a:endParaRPr lang="zh-CN" altLang="en-US" sz="900" b="0" u="none" dirty="0">
                        <a:latin typeface="+mn-lt"/>
                        <a:ea typeface="+mn-ea"/>
                        <a:cs typeface="+mn-ea"/>
                        <a:sym typeface="+mn-lt"/>
                      </a:endParaRPr>
                    </a:p>
                  </a:txBody>
                  <a:tcPr anchor="ctr"/>
                </a:tc>
                <a:tc>
                  <a:txBody>
                    <a:bodyPr/>
                    <a:lstStyle/>
                    <a:p>
                      <a:pPr algn="ctr" fontAlgn="b"/>
                      <a:r>
                        <a:rPr lang="en-US" sz="900" b="0" i="0" u="none" strike="noStrike" dirty="0">
                          <a:solidFill>
                            <a:srgbClr val="000000"/>
                          </a:solidFill>
                          <a:effectLst/>
                          <a:latin typeface="+mn-lt"/>
                          <a:ea typeface="+mn-ea"/>
                          <a:cs typeface="+mn-ea"/>
                          <a:sym typeface="+mn-lt"/>
                        </a:rPr>
                        <a:t>153K</a:t>
                      </a:r>
                    </a:p>
                  </a:txBody>
                  <a:tcPr marL="0" marR="0" marT="0" marB="0" anchor="ctr"/>
                </a:tc>
                <a:tc>
                  <a:txBody>
                    <a:bodyPr/>
                    <a:lstStyle/>
                    <a:p>
                      <a:pPr algn="ctr" fontAlgn="b"/>
                      <a:r>
                        <a:rPr lang="en-US" sz="900" b="0" i="0" u="none" strike="noStrike" dirty="0">
                          <a:solidFill>
                            <a:srgbClr val="000000"/>
                          </a:solidFill>
                          <a:effectLst/>
                          <a:latin typeface="+mn-lt"/>
                          <a:ea typeface="+mn-ea"/>
                          <a:cs typeface="+mn-ea"/>
                          <a:sym typeface="+mn-lt"/>
                        </a:rPr>
                        <a:t>432K</a:t>
                      </a:r>
                    </a:p>
                  </a:txBody>
                  <a:tcPr marL="0" marR="0" marT="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505K</a:t>
                      </a:r>
                    </a:p>
                  </a:txBody>
                  <a:tcPr marL="6350" marR="6350" marT="635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222K</a:t>
                      </a:r>
                    </a:p>
                  </a:txBody>
                  <a:tcPr marL="6350" marR="6350" marT="635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195K</a:t>
                      </a:r>
                    </a:p>
                  </a:txBody>
                  <a:tcPr marL="6350" marR="6350" marT="635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183K</a:t>
                      </a:r>
                    </a:p>
                  </a:txBody>
                  <a:tcPr marL="6350" marR="6350" marT="635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309K</a:t>
                      </a:r>
                    </a:p>
                  </a:txBody>
                  <a:tcPr marL="6350" marR="6350" marT="6350" marB="0" anchor="ctr"/>
                </a:tc>
                <a:tc>
                  <a:txBody>
                    <a:bodyPr/>
                    <a:lstStyle/>
                    <a:p>
                      <a:pPr marL="0" algn="ctr" defTabSz="914400" rtl="0" eaLnBrk="1" fontAlgn="ctr" latinLnBrk="0" hangingPunct="1">
                        <a:buNone/>
                      </a:pPr>
                      <a:r>
                        <a:rPr lang="en-US" sz="900" b="0" i="0" u="none" strike="noStrike" kern="1200" dirty="0">
                          <a:solidFill>
                            <a:srgbClr val="000000"/>
                          </a:solidFill>
                          <a:effectLst/>
                          <a:latin typeface="+mn-lt"/>
                          <a:ea typeface="+mn-ea"/>
                          <a:cs typeface="+mn-ea"/>
                          <a:sym typeface="+mn-lt"/>
                        </a:rPr>
                        <a:t>271K</a:t>
                      </a:r>
                    </a:p>
                  </a:txBody>
                  <a:tcPr marL="0" marR="0" marT="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217K</a:t>
                      </a:r>
                    </a:p>
                  </a:txBody>
                  <a:tcPr marL="6350" marR="6350" marT="635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2.49M</a:t>
                      </a:r>
                    </a:p>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(69%)</a:t>
                      </a:r>
                    </a:p>
                  </a:txBody>
                  <a:tcPr marL="6350" marR="6350" marT="6350" marB="0" anchor="ctr"/>
                </a:tc>
                <a:extLst>
                  <a:ext uri="{0D108BD9-81ED-4DB2-BD59-A6C34878D82A}">
                    <a16:rowId xmlns:a16="http://schemas.microsoft.com/office/drawing/2014/main" val="2604092840"/>
                  </a:ext>
                </a:extLst>
              </a:tr>
              <a:tr h="379352">
                <a:tc>
                  <a:txBody>
                    <a:bodyPr/>
                    <a:lstStyle/>
                    <a:p>
                      <a:pPr algn="ctr"/>
                      <a:r>
                        <a:rPr lang="en-US" altLang="zh-CN" sz="900" b="0" u="none">
                          <a:latin typeface="+mn-lt"/>
                          <a:ea typeface="+mn-ea"/>
                          <a:cs typeface="+mn-ea"/>
                          <a:sym typeface="+mn-lt"/>
                        </a:rPr>
                        <a:t>PAID YOY</a:t>
                      </a:r>
                      <a:endParaRPr lang="zh-CN" altLang="en-US" sz="900" b="0" u="none">
                        <a:latin typeface="+mn-lt"/>
                        <a:ea typeface="+mn-ea"/>
                        <a:cs typeface="+mn-ea"/>
                        <a:sym typeface="+mn-lt"/>
                      </a:endParaRPr>
                    </a:p>
                  </a:txBody>
                  <a:tcPr anchor="ctr"/>
                </a:tc>
                <a:tc>
                  <a:txBody>
                    <a:bodyPr/>
                    <a:lstStyle/>
                    <a:p>
                      <a:pPr algn="ctr" fontAlgn="ctr"/>
                      <a:r>
                        <a:rPr lang="en-US" altLang="zh-CN" sz="900" b="0" i="0" u="none" strike="noStrike" dirty="0">
                          <a:solidFill>
                            <a:srgbClr val="00B050"/>
                          </a:solidFill>
                          <a:effectLst/>
                          <a:latin typeface="+mn-lt"/>
                          <a:ea typeface="+mn-ea"/>
                          <a:cs typeface="+mn-ea"/>
                          <a:sym typeface="+mn-lt"/>
                        </a:rPr>
                        <a:t>+62%</a:t>
                      </a:r>
                    </a:p>
                  </a:txBody>
                  <a:tcPr marL="6350" marR="6350" marT="6350" marB="0" anchor="ctr"/>
                </a:tc>
                <a:tc>
                  <a:txBody>
                    <a:bodyPr/>
                    <a:lstStyle/>
                    <a:p>
                      <a:pPr marL="0" algn="ctr" defTabSz="914400" rtl="0" eaLnBrk="1" fontAlgn="ctr" latinLnBrk="0" hangingPunct="1"/>
                      <a:r>
                        <a:rPr lang="en-US" altLang="zh-CN" sz="900" b="0" i="0" u="none" strike="noStrike" kern="1200" dirty="0">
                          <a:solidFill>
                            <a:srgbClr val="C00000"/>
                          </a:solidFill>
                          <a:effectLst/>
                          <a:latin typeface="+mn-lt"/>
                          <a:ea typeface="+mn-ea"/>
                          <a:cs typeface="+mn-ea"/>
                          <a:sym typeface="+mn-lt"/>
                        </a:rPr>
                        <a:t>-13%</a:t>
                      </a:r>
                    </a:p>
                  </a:txBody>
                  <a:tcPr marL="6350" marR="6350" marT="6350" marB="0" anchor="ctr"/>
                </a:tc>
                <a:tc>
                  <a:txBody>
                    <a:bodyPr/>
                    <a:lstStyle/>
                    <a:p>
                      <a:pPr marL="0" algn="ctr" defTabSz="914400" rtl="0" eaLnBrk="1" fontAlgn="ctr" latinLnBrk="0" hangingPunct="1"/>
                      <a:r>
                        <a:rPr lang="en-US" altLang="zh-CN" sz="900" b="0" i="0" u="none" strike="noStrike" kern="1200" dirty="0">
                          <a:solidFill>
                            <a:srgbClr val="C00000"/>
                          </a:solidFill>
                          <a:effectLst/>
                          <a:latin typeface="+mn-lt"/>
                          <a:ea typeface="+mn-ea"/>
                          <a:cs typeface="+mn-ea"/>
                          <a:sym typeface="+mn-lt"/>
                        </a:rPr>
                        <a:t>-38%</a:t>
                      </a:r>
                    </a:p>
                  </a:txBody>
                  <a:tcPr marL="6350" marR="6350" marT="6350" marB="0" anchor="ct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+2%</a:t>
                      </a:r>
                    </a:p>
                  </a:txBody>
                  <a:tcPr marL="6350" marR="6350" marT="6350" marB="0" anchor="ct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+4%</a:t>
                      </a:r>
                    </a:p>
                  </a:txBody>
                  <a:tcPr marL="6350" marR="6350" marT="6350" marB="0" anchor="ct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+42%</a:t>
                      </a:r>
                    </a:p>
                  </a:txBody>
                  <a:tcPr marL="6350" marR="6350" marT="6350" marB="0" anchor="ct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+98%</a:t>
                      </a:r>
                    </a:p>
                  </a:txBody>
                  <a:tcPr marL="6350" marR="6350" marT="6350" marB="0" anchor="ct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+36%</a:t>
                      </a:r>
                    </a:p>
                  </a:txBody>
                  <a:tcPr marL="6350" marR="6350" marT="6350" marB="0" anchor="ct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+72%</a:t>
                      </a:r>
                    </a:p>
                  </a:txBody>
                  <a:tcPr marL="6350" marR="6350" marT="6350" marB="0" anchor="ct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+19%</a:t>
                      </a:r>
                    </a:p>
                  </a:txBody>
                  <a:tcPr marL="6350" marR="6350" marT="6350" marB="0" anchor="ctr"/>
                </a:tc>
                <a:extLst>
                  <a:ext uri="{0D108BD9-81ED-4DB2-BD59-A6C34878D82A}">
                    <a16:rowId xmlns:a16="http://schemas.microsoft.com/office/drawing/2014/main" val="3176474569"/>
                  </a:ext>
                </a:extLst>
              </a:tr>
              <a:tr h="492889">
                <a:tc>
                  <a:txBody>
                    <a:bodyPr/>
                    <a:lstStyle/>
                    <a:p>
                      <a:pPr algn="ctr"/>
                      <a:r>
                        <a:rPr lang="en-US" altLang="zh-CN" sz="900" b="0" u="none" kern="1200" dirty="0">
                          <a:solidFill>
                            <a:schemeClr val="tx1"/>
                          </a:solidFill>
                          <a:latin typeface="+mn-lt"/>
                          <a:ea typeface="+mn-ea"/>
                          <a:cs typeface="+mn-ea"/>
                          <a:sym typeface="+mn-lt"/>
                        </a:rPr>
                        <a:t>TY NON-PAID</a:t>
                      </a:r>
                      <a:endParaRPr lang="zh-CN" altLang="en-US" sz="900" b="0" u="none" kern="1200" dirty="0">
                        <a:solidFill>
                          <a:schemeClr val="tx1"/>
                        </a:solidFill>
                        <a:latin typeface="+mn-lt"/>
                        <a:ea typeface="+mn-ea"/>
                        <a:cs typeface="+mn-ea"/>
                        <a:sym typeface="+mn-lt"/>
                      </a:endParaRPr>
                    </a:p>
                  </a:txBody>
                  <a:tcPr anchor="ctr"/>
                </a:tc>
                <a:tc>
                  <a:txBody>
                    <a:bodyPr/>
                    <a:lstStyle/>
                    <a:p>
                      <a:pPr algn="ctr" fontAlgn="b"/>
                      <a:r>
                        <a:rPr lang="en-US" sz="900" b="0" i="0" u="none" strike="noStrike" dirty="0">
                          <a:solidFill>
                            <a:srgbClr val="000000"/>
                          </a:solidFill>
                          <a:effectLst/>
                          <a:latin typeface="+mn-lt"/>
                          <a:ea typeface="+mn-ea"/>
                          <a:cs typeface="+mn-ea"/>
                          <a:sym typeface="+mn-lt"/>
                        </a:rPr>
                        <a:t>73K</a:t>
                      </a:r>
                    </a:p>
                  </a:txBody>
                  <a:tcPr marL="0" marR="0" marT="0" marB="0" anchor="ctr"/>
                </a:tc>
                <a:tc>
                  <a:txBody>
                    <a:bodyPr/>
                    <a:lstStyle/>
                    <a:p>
                      <a:pPr algn="ctr" fontAlgn="b"/>
                      <a:r>
                        <a:rPr lang="en-US" sz="900" b="0" i="0" u="none" strike="noStrike" dirty="0">
                          <a:solidFill>
                            <a:srgbClr val="000000"/>
                          </a:solidFill>
                          <a:effectLst/>
                          <a:latin typeface="+mn-lt"/>
                          <a:ea typeface="+mn-ea"/>
                          <a:cs typeface="+mn-ea"/>
                          <a:sym typeface="+mn-lt"/>
                        </a:rPr>
                        <a:t>165K</a:t>
                      </a:r>
                    </a:p>
                  </a:txBody>
                  <a:tcPr marL="0" marR="0" marT="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199K</a:t>
                      </a:r>
                    </a:p>
                  </a:txBody>
                  <a:tcPr marL="6350" marR="6350" marT="635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79K</a:t>
                      </a:r>
                    </a:p>
                  </a:txBody>
                  <a:tcPr marL="6350" marR="6350" marT="635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84K</a:t>
                      </a:r>
                    </a:p>
                  </a:txBody>
                  <a:tcPr marL="6350" marR="6350" marT="635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119K</a:t>
                      </a:r>
                    </a:p>
                  </a:txBody>
                  <a:tcPr marL="6350" marR="6350" marT="635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273K</a:t>
                      </a:r>
                    </a:p>
                  </a:txBody>
                  <a:tcPr marL="6350" marR="6350" marT="6350" marB="0" anchor="ctr"/>
                </a:tc>
                <a:tc>
                  <a:txBody>
                    <a:bodyPr/>
                    <a:lstStyle/>
                    <a:p>
                      <a:pPr marL="0" algn="ctr" defTabSz="914400" rtl="0" eaLnBrk="1" fontAlgn="ctr" latinLnBrk="0" hangingPunct="1">
                        <a:buNone/>
                      </a:pPr>
                      <a:r>
                        <a:rPr lang="en-US" sz="900" b="0" i="0" u="none" strike="noStrike" kern="1200" dirty="0">
                          <a:solidFill>
                            <a:srgbClr val="000000"/>
                          </a:solidFill>
                          <a:effectLst/>
                          <a:latin typeface="+mn-lt"/>
                          <a:ea typeface="+mn-ea"/>
                          <a:cs typeface="+mn-ea"/>
                          <a:sym typeface="+mn-lt"/>
                        </a:rPr>
                        <a:t>279K</a:t>
                      </a:r>
                    </a:p>
                  </a:txBody>
                  <a:tcPr marL="0" marR="0" marT="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220K</a:t>
                      </a:r>
                    </a:p>
                  </a:txBody>
                  <a:tcPr marL="6350" marR="6350" marT="6350" marB="0" anchor="ct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1.49M</a:t>
                      </a:r>
                    </a:p>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(33%)</a:t>
                      </a:r>
                    </a:p>
                  </a:txBody>
                  <a:tcPr marL="6350" marR="6350" marT="6350" marB="0" anchor="ctr"/>
                </a:tc>
                <a:extLst>
                  <a:ext uri="{0D108BD9-81ED-4DB2-BD59-A6C34878D82A}">
                    <a16:rowId xmlns:a16="http://schemas.microsoft.com/office/drawing/2014/main" val="78993380"/>
                  </a:ext>
                </a:extLst>
              </a:tr>
              <a:tr h="492889">
                <a:tc>
                  <a:txBody>
                    <a:bodyPr/>
                    <a:lstStyle/>
                    <a:p>
                      <a:pPr algn="ctr"/>
                      <a:r>
                        <a:rPr lang="en-US" altLang="zh-CN" sz="900" b="0" u="none" dirty="0">
                          <a:latin typeface="+mn-lt"/>
                          <a:ea typeface="+mn-ea"/>
                          <a:cs typeface="+mn-ea"/>
                          <a:sym typeface="+mn-lt"/>
                        </a:rPr>
                        <a:t>LY NON-PAID</a:t>
                      </a:r>
                      <a:endParaRPr lang="zh-CN" altLang="en-US" sz="900" b="0" u="none" dirty="0">
                        <a:latin typeface="+mn-lt"/>
                        <a:ea typeface="+mn-ea"/>
                        <a:cs typeface="+mn-ea"/>
                        <a:sym typeface="+mn-lt"/>
                      </a:endParaRPr>
                    </a:p>
                  </a:txBody>
                  <a:tcPr anchor="ctr">
                    <a:noFill/>
                  </a:tcPr>
                </a:tc>
                <a:tc>
                  <a:txBody>
                    <a:bodyPr/>
                    <a:lstStyle/>
                    <a:p>
                      <a:pPr algn="ctr" fontAlgn="b"/>
                      <a:r>
                        <a:rPr lang="en-US" sz="900" b="0" i="0" u="none" strike="noStrike" dirty="0">
                          <a:solidFill>
                            <a:srgbClr val="000000"/>
                          </a:solidFill>
                          <a:effectLst/>
                          <a:latin typeface="+mn-lt"/>
                          <a:ea typeface="+mn-ea"/>
                          <a:cs typeface="+mn-ea"/>
                          <a:sym typeface="+mn-lt"/>
                        </a:rPr>
                        <a:t>31K</a:t>
                      </a:r>
                    </a:p>
                  </a:txBody>
                  <a:tcPr marL="0" marR="0" marT="0" marB="0" anchor="ctr">
                    <a:noFill/>
                  </a:tcPr>
                </a:tc>
                <a:tc>
                  <a:txBody>
                    <a:bodyPr/>
                    <a:lstStyle/>
                    <a:p>
                      <a:pPr algn="ctr" fontAlgn="b"/>
                      <a:r>
                        <a:rPr lang="en-US" sz="900" b="0" i="0" u="none" strike="noStrike" dirty="0">
                          <a:solidFill>
                            <a:srgbClr val="000000"/>
                          </a:solidFill>
                          <a:effectLst/>
                          <a:latin typeface="+mn-lt"/>
                          <a:ea typeface="+mn-ea"/>
                          <a:cs typeface="+mn-ea"/>
                          <a:sym typeface="+mn-lt"/>
                        </a:rPr>
                        <a:t>242K</a:t>
                      </a:r>
                    </a:p>
                  </a:txBody>
                  <a:tcPr marL="0" marR="0" marT="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126K</a:t>
                      </a:r>
                    </a:p>
                  </a:txBody>
                  <a:tcPr marL="6350" marR="6350" marT="635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61K</a:t>
                      </a:r>
                    </a:p>
                  </a:txBody>
                  <a:tcPr marL="6350" marR="6350" marT="635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47K</a:t>
                      </a:r>
                    </a:p>
                  </a:txBody>
                  <a:tcPr marL="6350" marR="6350" marT="635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45K</a:t>
                      </a:r>
                    </a:p>
                  </a:txBody>
                  <a:tcPr marL="6350" marR="6350" marT="635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179K</a:t>
                      </a:r>
                    </a:p>
                  </a:txBody>
                  <a:tcPr marL="6350" marR="6350" marT="6350" marB="0" anchor="ctr">
                    <a:noFill/>
                  </a:tcPr>
                </a:tc>
                <a:tc>
                  <a:txBody>
                    <a:bodyPr/>
                    <a:lstStyle/>
                    <a:p>
                      <a:pPr marL="0" algn="ctr" defTabSz="914400" rtl="0" eaLnBrk="1" fontAlgn="ctr" latinLnBrk="0" hangingPunct="1">
                        <a:buNone/>
                      </a:pPr>
                      <a:r>
                        <a:rPr lang="en-US" sz="900" b="0" i="0" u="none" strike="noStrike" kern="1200" dirty="0">
                          <a:solidFill>
                            <a:srgbClr val="000000"/>
                          </a:solidFill>
                          <a:effectLst/>
                          <a:latin typeface="+mn-lt"/>
                          <a:ea typeface="+mn-ea"/>
                          <a:cs typeface="+mn-ea"/>
                          <a:sym typeface="+mn-lt"/>
                        </a:rPr>
                        <a:t>251K</a:t>
                      </a:r>
                    </a:p>
                  </a:txBody>
                  <a:tcPr marL="0" marR="0" marT="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137K</a:t>
                      </a:r>
                    </a:p>
                  </a:txBody>
                  <a:tcPr marL="6350" marR="6350" marT="6350" marB="0" anchor="ctr">
                    <a:noFill/>
                  </a:tcPr>
                </a:tc>
                <a:tc>
                  <a:txBody>
                    <a:bodyPr/>
                    <a:lstStyle/>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1.12M</a:t>
                      </a:r>
                    </a:p>
                    <a:p>
                      <a:pPr marL="0" algn="ctr" defTabSz="914400" rtl="0" eaLnBrk="1" fontAlgn="ctr" latinLnBrk="0" hangingPunct="1"/>
                      <a:r>
                        <a:rPr lang="en-US" sz="900" b="0" i="0" u="none" strike="noStrike" kern="1200" dirty="0">
                          <a:solidFill>
                            <a:srgbClr val="000000"/>
                          </a:solidFill>
                          <a:effectLst/>
                          <a:latin typeface="+mn-lt"/>
                          <a:ea typeface="+mn-ea"/>
                          <a:cs typeface="+mn-ea"/>
                          <a:sym typeface="+mn-lt"/>
                        </a:rPr>
                        <a:t>(31%)</a:t>
                      </a:r>
                    </a:p>
                  </a:txBody>
                  <a:tcPr marL="6350" marR="6350" marT="6350" marB="0" anchor="ctr">
                    <a:noFill/>
                  </a:tcPr>
                </a:tc>
                <a:extLst>
                  <a:ext uri="{0D108BD9-81ED-4DB2-BD59-A6C34878D82A}">
                    <a16:rowId xmlns:a16="http://schemas.microsoft.com/office/drawing/2014/main" val="4151276502"/>
                  </a:ext>
                </a:extLst>
              </a:tr>
              <a:tr h="492889">
                <a:tc>
                  <a:txBody>
                    <a:bodyPr/>
                    <a:lstStyle/>
                    <a:p>
                      <a:pPr algn="ctr"/>
                      <a:r>
                        <a:rPr lang="en-US" altLang="zh-CN" sz="900" b="0" u="none" dirty="0">
                          <a:latin typeface="+mn-lt"/>
                          <a:ea typeface="+mn-ea"/>
                          <a:cs typeface="+mn-ea"/>
                          <a:sym typeface="+mn-lt"/>
                        </a:rPr>
                        <a:t>NON-PAID YOY</a:t>
                      </a:r>
                    </a:p>
                  </a:txBody>
                  <a:tcPr anchor="ctr">
                    <a:solidFill>
                      <a:schemeClr val="accent1">
                        <a:lumMod val="20000"/>
                        <a:lumOff val="80000"/>
                      </a:schemeClr>
                    </a:solidFill>
                  </a:tcPr>
                </a:tc>
                <a:tc>
                  <a:txBody>
                    <a:bodyPr/>
                    <a:lstStyle/>
                    <a:p>
                      <a:pPr algn="ctr" fontAlgn="ctr"/>
                      <a:r>
                        <a:rPr lang="en-US" altLang="zh-CN" sz="900" b="0" i="0" u="none" strike="noStrike" dirty="0">
                          <a:solidFill>
                            <a:srgbClr val="00B050"/>
                          </a:solidFill>
                          <a:effectLst/>
                          <a:latin typeface="+mn-lt"/>
                          <a:ea typeface="+mn-ea"/>
                          <a:cs typeface="+mn-ea"/>
                          <a:sym typeface="+mn-lt"/>
                        </a:rPr>
                        <a:t>+135%</a:t>
                      </a:r>
                    </a:p>
                  </a:txBody>
                  <a:tcPr marL="6350" marR="6350" marT="6350" marB="0" anchor="ctr">
                    <a:solidFill>
                      <a:schemeClr val="accent1">
                        <a:lumMod val="20000"/>
                        <a:lumOff val="80000"/>
                      </a:schemeClr>
                    </a:solidFill>
                  </a:tcPr>
                </a:tc>
                <a:tc>
                  <a:txBody>
                    <a:bodyPr/>
                    <a:lstStyle/>
                    <a:p>
                      <a:pPr marL="0" algn="ctr" defTabSz="914400" rtl="0" eaLnBrk="1" fontAlgn="ctr" latinLnBrk="0" hangingPunct="1"/>
                      <a:r>
                        <a:rPr lang="en-US" altLang="zh-CN" sz="900" b="0" i="0" u="none" strike="noStrike" kern="1200" dirty="0">
                          <a:solidFill>
                            <a:srgbClr val="C00000"/>
                          </a:solidFill>
                          <a:effectLst/>
                          <a:latin typeface="+mn-lt"/>
                          <a:ea typeface="+mn-ea"/>
                          <a:cs typeface="+mn-ea"/>
                          <a:sym typeface="+mn-lt"/>
                        </a:rPr>
                        <a:t>-32%</a:t>
                      </a:r>
                    </a:p>
                  </a:txBody>
                  <a:tcPr marL="6350" marR="6350" marT="6350" marB="0" anchor="ctr">
                    <a:solidFill>
                      <a:schemeClr val="accent1">
                        <a:lumMod val="20000"/>
                        <a:lumOff val="80000"/>
                      </a:schemeClr>
                    </a:solidFill>
                  </a:tcP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+58%</a:t>
                      </a:r>
                    </a:p>
                  </a:txBody>
                  <a:tcPr marL="6350" marR="6350" marT="6350" marB="0" anchor="ctr">
                    <a:solidFill>
                      <a:schemeClr val="accent1">
                        <a:lumMod val="20000"/>
                        <a:lumOff val="80000"/>
                      </a:schemeClr>
                    </a:solidFill>
                  </a:tcP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+30%</a:t>
                      </a:r>
                    </a:p>
                  </a:txBody>
                  <a:tcPr marL="6350" marR="6350" marT="6350" marB="0" anchor="ctr">
                    <a:solidFill>
                      <a:schemeClr val="accent1">
                        <a:lumMod val="20000"/>
                        <a:lumOff val="80000"/>
                      </a:schemeClr>
                    </a:solidFill>
                  </a:tcP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+78%</a:t>
                      </a:r>
                    </a:p>
                  </a:txBody>
                  <a:tcPr marL="6350" marR="6350" marT="6350" marB="0" anchor="ctr">
                    <a:solidFill>
                      <a:schemeClr val="accent1">
                        <a:lumMod val="20000"/>
                        <a:lumOff val="80000"/>
                      </a:schemeClr>
                    </a:solidFill>
                  </a:tcP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+164%</a:t>
                      </a:r>
                    </a:p>
                  </a:txBody>
                  <a:tcPr marL="6350" marR="6350" marT="6350" marB="0" anchor="ctr">
                    <a:solidFill>
                      <a:schemeClr val="accent1">
                        <a:lumMod val="20000"/>
                        <a:lumOff val="80000"/>
                      </a:schemeClr>
                    </a:solidFill>
                  </a:tcP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+52%</a:t>
                      </a:r>
                    </a:p>
                  </a:txBody>
                  <a:tcPr marL="6350" marR="6350" marT="6350" marB="0" anchor="ctr">
                    <a:solidFill>
                      <a:schemeClr val="accent1">
                        <a:lumMod val="20000"/>
                        <a:lumOff val="80000"/>
                      </a:schemeClr>
                    </a:solidFill>
                  </a:tcP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+11%</a:t>
                      </a:r>
                    </a:p>
                  </a:txBody>
                  <a:tcPr marL="6350" marR="6350" marT="6350" marB="0" anchor="ctr">
                    <a:solidFill>
                      <a:schemeClr val="accent1">
                        <a:lumMod val="20000"/>
                        <a:lumOff val="80000"/>
                      </a:schemeClr>
                    </a:solidFill>
                  </a:tcP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+59%</a:t>
                      </a:r>
                    </a:p>
                  </a:txBody>
                  <a:tcPr marL="6350" marR="6350" marT="6350" marB="0" anchor="ctr">
                    <a:solidFill>
                      <a:schemeClr val="accent1">
                        <a:lumMod val="20000"/>
                        <a:lumOff val="80000"/>
                      </a:schemeClr>
                    </a:solidFill>
                  </a:tcPr>
                </a:tc>
                <a:tc>
                  <a:txBody>
                    <a:bodyPr/>
                    <a:lstStyle/>
                    <a:p>
                      <a:pPr marL="0" algn="ctr" defTabSz="914400" rtl="0" eaLnBrk="1" fontAlgn="ctr" latinLnBrk="0" hangingPunct="1"/>
                      <a:r>
                        <a:rPr lang="en-US" altLang="zh-CN" sz="900" b="0" i="0" u="none" strike="noStrike" kern="1200" dirty="0">
                          <a:solidFill>
                            <a:srgbClr val="00B050"/>
                          </a:solidFill>
                          <a:effectLst/>
                          <a:latin typeface="+mn-lt"/>
                          <a:ea typeface="+mn-ea"/>
                          <a:cs typeface="+mn-ea"/>
                          <a:sym typeface="+mn-lt"/>
                        </a:rPr>
                        <a:t>+33%</a:t>
                      </a:r>
                    </a:p>
                  </a:txBody>
                  <a:tcPr marL="6350" marR="6350" marT="6350" marB="0" anchor="ctr">
                    <a:solidFill>
                      <a:schemeClr val="accent1">
                        <a:lumMod val="20000"/>
                        <a:lumOff val="80000"/>
                      </a:schemeClr>
                    </a:solidFill>
                  </a:tcPr>
                </a:tc>
                <a:extLst>
                  <a:ext uri="{0D108BD9-81ED-4DB2-BD59-A6C34878D82A}">
                    <a16:rowId xmlns:a16="http://schemas.microsoft.com/office/drawing/2014/main" val="2834821505"/>
                  </a:ext>
                </a:extLst>
              </a:tr>
            </a:tbl>
          </a:graphicData>
        </a:graphic>
      </p:graphicFrame>
      <p:sp>
        <p:nvSpPr>
          <p:cNvPr id="630" name="TextBox 26">
            <a:extLst>
              <a:ext uri="{FF2B5EF4-FFF2-40B4-BE49-F238E27FC236}">
                <a16:creationId xmlns:a16="http://schemas.microsoft.com/office/drawing/2014/main" id="{47160E28-A82D-AB9A-041F-7F80CDA2EA71}"/>
              </a:ext>
            </a:extLst>
          </p:cNvPr>
          <p:cNvSpPr txBox="1"/>
          <p:nvPr/>
        </p:nvSpPr>
        <p:spPr>
          <a:xfrm>
            <a:off x="9492209" y="488442"/>
            <a:ext cx="2572308" cy="2872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r" defTabSz="825500" rtl="0" eaLnBrk="1" fontAlgn="auto" latinLnBrk="0" hangingPunct="0">
              <a:lnSpc>
                <a:spcPct val="100000"/>
              </a:lnSpc>
              <a:spcBef>
                <a:spcPts val="0"/>
              </a:spcBef>
              <a:spcAft>
                <a:spcPts val="0"/>
              </a:spcAft>
              <a:buClrTx/>
              <a:buSzTx/>
              <a:buFontTx/>
              <a:buNone/>
              <a:tabLst/>
              <a:defRPr/>
            </a:pPr>
            <a:r>
              <a:rPr kumimoji="0" lang="en-GB" sz="1200" b="0" i="0" u="none" strike="noStrike" kern="1200" cap="all" spc="0" normalizeH="0" baseline="0" noProof="0" dirty="0">
                <a:ln>
                  <a:noFill/>
                </a:ln>
                <a:solidFill>
                  <a:srgbClr val="000000"/>
                </a:solidFill>
                <a:effectLst/>
                <a:uLnTx/>
                <a:uFillTx/>
                <a:cs typeface="+mn-ea"/>
                <a:sym typeface="+mn-lt"/>
              </a:rPr>
              <a:t>YTD MAJOR CHANNEL TRAFFIC</a:t>
            </a:r>
          </a:p>
        </p:txBody>
      </p:sp>
      <p:sp>
        <p:nvSpPr>
          <p:cNvPr id="979" name="文本框 978">
            <a:extLst>
              <a:ext uri="{FF2B5EF4-FFF2-40B4-BE49-F238E27FC236}">
                <a16:creationId xmlns:a16="http://schemas.microsoft.com/office/drawing/2014/main" id="{08BC6A90-1137-88B2-04EC-21EF40BE9BB2}"/>
              </a:ext>
            </a:extLst>
          </p:cNvPr>
          <p:cNvSpPr txBox="1"/>
          <p:nvPr/>
        </p:nvSpPr>
        <p:spPr>
          <a:xfrm>
            <a:off x="331417" y="778334"/>
            <a:ext cx="1475834" cy="246221"/>
          </a:xfrm>
          <a:prstGeom prst="rect">
            <a:avLst/>
          </a:prstGeom>
          <a:solidFill>
            <a:schemeClr val="tx2">
              <a:lumMod val="10000"/>
              <a:lumOff val="90000"/>
            </a:schemeClr>
          </a:solid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000" b="1" i="0" u="none" strike="noStrike" kern="1200" cap="none" spc="0" normalizeH="0" baseline="0" noProof="0" dirty="0">
                <a:ln>
                  <a:noFill/>
                </a:ln>
                <a:solidFill>
                  <a:prstClr val="black"/>
                </a:solidFill>
                <a:effectLst/>
                <a:uLnTx/>
                <a:uFillTx/>
                <a:cs typeface="+mn-ea"/>
                <a:sym typeface="+mn-lt"/>
              </a:rPr>
              <a:t>LEFT: TY   RIGHT: LY</a:t>
            </a:r>
            <a:endParaRPr kumimoji="0" lang="zh-CN" altLang="en-US" sz="1000" b="1" i="0" u="none" strike="noStrike" kern="1200" cap="none" spc="0" normalizeH="0" baseline="0" noProof="0" dirty="0">
              <a:ln>
                <a:noFill/>
              </a:ln>
              <a:solidFill>
                <a:prstClr val="black"/>
              </a:solidFill>
              <a:effectLst/>
              <a:uLnTx/>
              <a:uFillTx/>
              <a:cs typeface="+mn-ea"/>
              <a:sym typeface="+mn-lt"/>
            </a:endParaRPr>
          </a:p>
        </p:txBody>
      </p:sp>
      <p:graphicFrame>
        <p:nvGraphicFramePr>
          <p:cNvPr id="571" name="Chart 3">
            <a:extLst>
              <a:ext uri="{FF2B5EF4-FFF2-40B4-BE49-F238E27FC236}">
                <a16:creationId xmlns:a16="http://schemas.microsoft.com/office/drawing/2014/main" id="{B92F9ACC-3CB1-0152-E19B-890123100686}"/>
              </a:ext>
            </a:extLst>
          </p:cNvPr>
          <p:cNvGraphicFramePr/>
          <p:nvPr>
            <p:custDataLst>
              <p:tags r:id="rId3"/>
            </p:custDataLst>
            <p:extLst>
              <p:ext uri="{D42A27DB-BD31-4B8C-83A1-F6EECF244321}">
                <p14:modId xmlns:p14="http://schemas.microsoft.com/office/powerpoint/2010/main" val="4202037452"/>
              </p:ext>
            </p:extLst>
          </p:nvPr>
        </p:nvGraphicFramePr>
        <p:xfrm>
          <a:off x="368300" y="1136650"/>
          <a:ext cx="4548188" cy="2395538"/>
        </p:xfrm>
        <a:graphic>
          <a:graphicData uri="http://schemas.openxmlformats.org/drawingml/2006/chart">
            <c:chart xmlns:c="http://schemas.openxmlformats.org/drawingml/2006/chart" xmlns:r="http://schemas.openxmlformats.org/officeDocument/2006/relationships" r:id="rId122"/>
          </a:graphicData>
        </a:graphic>
      </p:graphicFrame>
      <p:sp>
        <p:nvSpPr>
          <p:cNvPr id="211" name="文本占位符 2">
            <a:extLst>
              <a:ext uri="{FF2B5EF4-FFF2-40B4-BE49-F238E27FC236}">
                <a16:creationId xmlns:a16="http://schemas.microsoft.com/office/drawing/2014/main" id="{7FF31F24-D802-E2D4-6A62-6BB2B9A06012}"/>
              </a:ext>
            </a:extLst>
          </p:cNvPr>
          <p:cNvSpPr>
            <a:spLocks noGrp="1"/>
          </p:cNvSpPr>
          <p:nvPr>
            <p:custDataLst>
              <p:tags r:id="rId4"/>
            </p:custDataLst>
          </p:nvPr>
        </p:nvSpPr>
        <p:spPr bwMode="gray">
          <a:xfrm>
            <a:off x="203200" y="3390900"/>
            <a:ext cx="133350" cy="1238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r" defTabSz="914400" rtl="0" eaLnBrk="1" fontAlgn="auto" latinLnBrk="0" hangingPunct="1">
              <a:lnSpc>
                <a:spcPct val="90000"/>
              </a:lnSpc>
              <a:spcBef>
                <a:spcPct val="0"/>
              </a:spcBef>
              <a:spcAft>
                <a:spcPct val="0"/>
              </a:spcAft>
              <a:buClrTx/>
              <a:buSzTx/>
              <a:buFont typeface="Arial" panose="020B0604020202020204" pitchFamily="34" charset="0"/>
              <a:buNone/>
              <a:tabLst/>
              <a:defRPr/>
            </a:pPr>
            <a:fld id="{3B7F353B-F795-49FC-AB6B-747517DFE7FF}" type="datetime'''''''''''''0K'''''''''''''">
              <a:rPr kumimoji="0" lang="en-US" altLang="en-US" sz="900" b="0" i="0" u="none" strike="noStrike" kern="1200" cap="none" spc="0" normalizeH="0" baseline="0" noProof="0" smtClean="0">
                <a:ln>
                  <a:noFill/>
                </a:ln>
                <a:solidFill>
                  <a:srgbClr val="000000"/>
                </a:solidFill>
                <a:effectLst/>
                <a:uLnTx/>
                <a:uFillTx/>
                <a:cs typeface="+mn-ea"/>
                <a:sym typeface="Dunhill" pitchFamily="50" charset="0"/>
              </a:rPr>
              <a:pPr marL="0" marR="0" lvl="0" indent="0" algn="r" defTabSz="914400" rtl="0" eaLnBrk="1" fontAlgn="auto" latinLnBrk="0" hangingPunct="1">
                <a:lnSpc>
                  <a:spcPct val="90000"/>
                </a:lnSpc>
                <a:spcBef>
                  <a:spcPct val="0"/>
                </a:spcBef>
                <a:spcAft>
                  <a:spcPct val="0"/>
                </a:spcAft>
                <a:buClrTx/>
                <a:buSzTx/>
                <a:buFont typeface="Arial" panose="020B0604020202020204" pitchFamily="34" charset="0"/>
                <a:buNone/>
                <a:tabLst/>
                <a:defRPr/>
              </a:pPr>
              <a:t>0K</a:t>
            </a:fld>
            <a:endParaRPr kumimoji="0" lang="zh-CN" altLang="en-US" sz="900" b="0" i="0" u="none" strike="noStrike" kern="1200" cap="none" spc="0" normalizeH="0" baseline="0" noProof="0">
              <a:ln>
                <a:noFill/>
              </a:ln>
              <a:solidFill>
                <a:srgbClr val="000000"/>
              </a:solidFill>
              <a:effectLst/>
              <a:uLnTx/>
              <a:uFillTx/>
              <a:cs typeface="+mn-ea"/>
              <a:sym typeface="Dunhill" pitchFamily="50" charset="0"/>
            </a:endParaRPr>
          </a:p>
        </p:txBody>
      </p:sp>
      <p:sp>
        <p:nvSpPr>
          <p:cNvPr id="576" name="文本占位符 2">
            <a:extLst>
              <a:ext uri="{FF2B5EF4-FFF2-40B4-BE49-F238E27FC236}">
                <a16:creationId xmlns:a16="http://schemas.microsoft.com/office/drawing/2014/main" id="{DAEFAD89-AF0F-1DE9-63A4-477AA71D9F1A}"/>
              </a:ext>
            </a:extLst>
          </p:cNvPr>
          <p:cNvSpPr>
            <a:spLocks noGrp="1"/>
          </p:cNvSpPr>
          <p:nvPr>
            <p:custDataLst>
              <p:tags r:id="rId5"/>
            </p:custDataLst>
          </p:nvPr>
        </p:nvSpPr>
        <p:spPr bwMode="gray">
          <a:xfrm>
            <a:off x="73025" y="2944813"/>
            <a:ext cx="263525" cy="1238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r">
              <a:spcBef>
                <a:spcPct val="0"/>
              </a:spcBef>
              <a:spcAft>
                <a:spcPct val="0"/>
              </a:spcAft>
              <a:buNone/>
            </a:pPr>
            <a:fld id="{2795DB39-9A22-46CC-AB3C-23987EBA9FF1}" type="datetime'''2''''''''''0''''0''''''''''''''''''K'">
              <a:rPr lang="en-US" altLang="en-US" sz="900" smtClean="0">
                <a:solidFill>
                  <a:srgbClr val="000000"/>
                </a:solidFill>
                <a:effectLst/>
                <a:cs typeface="+mn-ea"/>
                <a:sym typeface="Dunhill" pitchFamily="50" charset="0"/>
              </a:rPr>
              <a:pPr marL="0" lvl="0" indent="0" algn="r">
                <a:spcBef>
                  <a:spcPct val="0"/>
                </a:spcBef>
                <a:spcAft>
                  <a:spcPct val="0"/>
                </a:spcAft>
                <a:buNone/>
              </a:pPr>
              <a:t>200K</a:t>
            </a:fld>
            <a:endParaRPr lang="zh-CN" altLang="en-US" sz="900" dirty="0">
              <a:solidFill>
                <a:srgbClr val="000000"/>
              </a:solidFill>
              <a:cs typeface="+mn-ea"/>
              <a:sym typeface="Dunhill" pitchFamily="50" charset="0"/>
            </a:endParaRPr>
          </a:p>
        </p:txBody>
      </p:sp>
      <p:sp>
        <p:nvSpPr>
          <p:cNvPr id="577" name="文本占位符 2">
            <a:extLst>
              <a:ext uri="{FF2B5EF4-FFF2-40B4-BE49-F238E27FC236}">
                <a16:creationId xmlns:a16="http://schemas.microsoft.com/office/drawing/2014/main" id="{DAEFAD89-AF0F-1DE9-63A4-477AA71D9F1A}"/>
              </a:ext>
            </a:extLst>
          </p:cNvPr>
          <p:cNvSpPr>
            <a:spLocks noGrp="1"/>
          </p:cNvSpPr>
          <p:nvPr>
            <p:custDataLst>
              <p:tags r:id="rId6"/>
            </p:custDataLst>
          </p:nvPr>
        </p:nvSpPr>
        <p:spPr bwMode="gray">
          <a:xfrm>
            <a:off x="66675" y="2498725"/>
            <a:ext cx="269875" cy="1238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r">
              <a:spcBef>
                <a:spcPct val="0"/>
              </a:spcBef>
              <a:spcAft>
                <a:spcPct val="0"/>
              </a:spcAft>
              <a:buNone/>
            </a:pPr>
            <a:fld id="{5B5D9FBC-6E17-43F3-89DB-5C703486F0BC}" type="datetime'4''''''''''''''0''''''''''''''''''''''0''''''''''''''K'''''''">
              <a:rPr lang="en-US" altLang="en-US" sz="900" smtClean="0">
                <a:solidFill>
                  <a:srgbClr val="000000"/>
                </a:solidFill>
                <a:effectLst/>
                <a:cs typeface="+mn-ea"/>
                <a:sym typeface="Dunhill" pitchFamily="50" charset="0"/>
              </a:rPr>
              <a:pPr marL="0" lvl="0" indent="0" algn="r">
                <a:spcBef>
                  <a:spcPct val="0"/>
                </a:spcBef>
                <a:spcAft>
                  <a:spcPct val="0"/>
                </a:spcAft>
                <a:buNone/>
              </a:pPr>
              <a:t>400K</a:t>
            </a:fld>
            <a:endParaRPr lang="zh-CN" altLang="en-US" sz="900" dirty="0">
              <a:solidFill>
                <a:srgbClr val="000000"/>
              </a:solidFill>
              <a:cs typeface="+mn-ea"/>
              <a:sym typeface="Dunhill" pitchFamily="50" charset="0"/>
            </a:endParaRPr>
          </a:p>
        </p:txBody>
      </p:sp>
      <p:sp>
        <p:nvSpPr>
          <p:cNvPr id="578" name="文本占位符 2">
            <a:extLst>
              <a:ext uri="{FF2B5EF4-FFF2-40B4-BE49-F238E27FC236}">
                <a16:creationId xmlns:a16="http://schemas.microsoft.com/office/drawing/2014/main" id="{DAEFAD89-AF0F-1DE9-63A4-477AA71D9F1A}"/>
              </a:ext>
            </a:extLst>
          </p:cNvPr>
          <p:cNvSpPr>
            <a:spLocks noGrp="1"/>
          </p:cNvSpPr>
          <p:nvPr>
            <p:custDataLst>
              <p:tags r:id="rId7"/>
            </p:custDataLst>
          </p:nvPr>
        </p:nvSpPr>
        <p:spPr bwMode="gray">
          <a:xfrm>
            <a:off x="66675" y="2052638"/>
            <a:ext cx="269875" cy="1238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r">
              <a:spcBef>
                <a:spcPct val="0"/>
              </a:spcBef>
              <a:spcAft>
                <a:spcPct val="0"/>
              </a:spcAft>
              <a:buNone/>
            </a:pPr>
            <a:fld id="{C0688FDC-24EB-48BF-9634-2982F50D3092}" type="datetime'''''''''''''''''6''0''''''0''K'''''">
              <a:rPr lang="en-US" altLang="en-US" sz="900" smtClean="0">
                <a:solidFill>
                  <a:srgbClr val="000000"/>
                </a:solidFill>
                <a:effectLst/>
                <a:cs typeface="+mn-ea"/>
                <a:sym typeface="Dunhill" pitchFamily="50" charset="0"/>
              </a:rPr>
              <a:pPr marL="0" lvl="0" indent="0" algn="r">
                <a:spcBef>
                  <a:spcPct val="0"/>
                </a:spcBef>
                <a:spcAft>
                  <a:spcPct val="0"/>
                </a:spcAft>
                <a:buNone/>
              </a:pPr>
              <a:t>600K</a:t>
            </a:fld>
            <a:endParaRPr lang="zh-CN" altLang="en-US" sz="900" dirty="0">
              <a:solidFill>
                <a:srgbClr val="000000"/>
              </a:solidFill>
              <a:cs typeface="+mn-ea"/>
              <a:sym typeface="Dunhill" pitchFamily="50" charset="0"/>
            </a:endParaRPr>
          </a:p>
        </p:txBody>
      </p:sp>
      <p:sp>
        <p:nvSpPr>
          <p:cNvPr id="579" name="文本占位符 2">
            <a:extLst>
              <a:ext uri="{FF2B5EF4-FFF2-40B4-BE49-F238E27FC236}">
                <a16:creationId xmlns:a16="http://schemas.microsoft.com/office/drawing/2014/main" id="{DAEFAD89-AF0F-1DE9-63A4-477AA71D9F1A}"/>
              </a:ext>
            </a:extLst>
          </p:cNvPr>
          <p:cNvSpPr>
            <a:spLocks noGrp="1"/>
          </p:cNvSpPr>
          <p:nvPr>
            <p:custDataLst>
              <p:tags r:id="rId8"/>
            </p:custDataLst>
          </p:nvPr>
        </p:nvSpPr>
        <p:spPr bwMode="gray">
          <a:xfrm>
            <a:off x="69850" y="1606550"/>
            <a:ext cx="266700" cy="1238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r">
              <a:spcBef>
                <a:spcPct val="0"/>
              </a:spcBef>
              <a:spcAft>
                <a:spcPct val="0"/>
              </a:spcAft>
              <a:buNone/>
            </a:pPr>
            <a:fld id="{2DEC6E1B-BF99-481D-9D8B-0352E65F82BD}" type="datetime'''''''''''''''8''''''''''''''''''''''''''''''00''K'''''''''''">
              <a:rPr lang="en-US" altLang="en-US" sz="900" smtClean="0">
                <a:solidFill>
                  <a:srgbClr val="000000"/>
                </a:solidFill>
                <a:effectLst/>
                <a:cs typeface="+mn-ea"/>
                <a:sym typeface="Dunhill" pitchFamily="50" charset="0"/>
              </a:rPr>
              <a:pPr marL="0" lvl="0" indent="0" algn="r">
                <a:spcBef>
                  <a:spcPct val="0"/>
                </a:spcBef>
                <a:spcAft>
                  <a:spcPct val="0"/>
                </a:spcAft>
                <a:buNone/>
              </a:pPr>
              <a:t>800K</a:t>
            </a:fld>
            <a:endParaRPr lang="zh-CN" altLang="en-US" sz="900" dirty="0">
              <a:solidFill>
                <a:srgbClr val="000000"/>
              </a:solidFill>
              <a:cs typeface="+mn-ea"/>
              <a:sym typeface="Dunhill" pitchFamily="50" charset="0"/>
            </a:endParaRPr>
          </a:p>
        </p:txBody>
      </p:sp>
      <p:sp>
        <p:nvSpPr>
          <p:cNvPr id="48" name="文本占位符 2">
            <a:extLst>
              <a:ext uri="{FF2B5EF4-FFF2-40B4-BE49-F238E27FC236}">
                <a16:creationId xmlns:a16="http://schemas.microsoft.com/office/drawing/2014/main" id="{F747A231-EA12-1026-C53E-FCA5FBC99BFD}"/>
              </a:ext>
            </a:extLst>
          </p:cNvPr>
          <p:cNvSpPr>
            <a:spLocks noGrp="1"/>
          </p:cNvSpPr>
          <p:nvPr>
            <p:custDataLst>
              <p:tags r:id="rId9"/>
            </p:custDataLst>
          </p:nvPr>
        </p:nvSpPr>
        <p:spPr bwMode="gray">
          <a:xfrm>
            <a:off x="-12700" y="1160463"/>
            <a:ext cx="349250" cy="123825"/>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r">
              <a:spcBef>
                <a:spcPct val="0"/>
              </a:spcBef>
              <a:spcAft>
                <a:spcPct val="0"/>
              </a:spcAft>
              <a:buNone/>
            </a:pPr>
            <a:fld id="{C061FBF4-DFDA-4054-8F2F-A05476B1C78A}" type="datetime'''''''''''''''1'',''''0''''''0''''''0K'''''''''''">
              <a:rPr lang="en-US" altLang="en-US" sz="900" smtClean="0">
                <a:solidFill>
                  <a:srgbClr val="000000"/>
                </a:solidFill>
                <a:effectLst/>
                <a:cs typeface="+mn-ea"/>
                <a:sym typeface="Dunhill" pitchFamily="50" charset="0"/>
              </a:rPr>
              <a:pPr marL="0" lvl="0" indent="0" algn="r">
                <a:spcBef>
                  <a:spcPct val="0"/>
                </a:spcBef>
                <a:spcAft>
                  <a:spcPct val="0"/>
                </a:spcAft>
                <a:buNone/>
              </a:pPr>
              <a:t>1,000K</a:t>
            </a:fld>
            <a:endParaRPr lang="zh-CN" altLang="en-US" sz="900" dirty="0">
              <a:solidFill>
                <a:srgbClr val="000000"/>
              </a:solidFill>
              <a:cs typeface="+mn-ea"/>
              <a:sym typeface="Dunhill" pitchFamily="50" charset="0"/>
            </a:endParaRPr>
          </a:p>
        </p:txBody>
      </p:sp>
      <p:cxnSp>
        <p:nvCxnSpPr>
          <p:cNvPr id="557" name="直接连接符 556">
            <a:extLst>
              <a:ext uri="{FF2B5EF4-FFF2-40B4-BE49-F238E27FC236}">
                <a16:creationId xmlns:a16="http://schemas.microsoft.com/office/drawing/2014/main" id="{3F7426A2-78CA-5837-1288-864D59199DD5}"/>
              </a:ext>
            </a:extLst>
          </p:cNvPr>
          <p:cNvCxnSpPr/>
          <p:nvPr>
            <p:custDataLst>
              <p:tags r:id="rId10"/>
            </p:custDataLst>
          </p:nvPr>
        </p:nvCxnSpPr>
        <p:spPr bwMode="auto">
          <a:xfrm flipH="1">
            <a:off x="693738" y="2201863"/>
            <a:ext cx="163513"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86" name="直接连接符 1285">
            <a:extLst>
              <a:ext uri="{FF2B5EF4-FFF2-40B4-BE49-F238E27FC236}">
                <a16:creationId xmlns:a16="http://schemas.microsoft.com/office/drawing/2014/main" id="{A98C5695-04B8-0085-A04B-3FA216FBE329}"/>
              </a:ext>
            </a:extLst>
          </p:cNvPr>
          <p:cNvCxnSpPr>
            <a:cxnSpLocks/>
          </p:cNvCxnSpPr>
          <p:nvPr>
            <p:custDataLst>
              <p:tags r:id="rId11"/>
            </p:custDataLst>
          </p:nvPr>
        </p:nvCxnSpPr>
        <p:spPr bwMode="auto">
          <a:xfrm flipV="1">
            <a:off x="857250" y="2201863"/>
            <a:ext cx="0" cy="525463"/>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88" name="直接连接符 1287">
            <a:extLst>
              <a:ext uri="{FF2B5EF4-FFF2-40B4-BE49-F238E27FC236}">
                <a16:creationId xmlns:a16="http://schemas.microsoft.com/office/drawing/2014/main" id="{4F1BBF7E-B61B-F551-CF1C-B0AB2ED614A7}"/>
              </a:ext>
            </a:extLst>
          </p:cNvPr>
          <p:cNvCxnSpPr/>
          <p:nvPr>
            <p:custDataLst>
              <p:tags r:id="rId12"/>
            </p:custDataLst>
          </p:nvPr>
        </p:nvCxnSpPr>
        <p:spPr bwMode="auto">
          <a:xfrm>
            <a:off x="693738" y="2201863"/>
            <a:ext cx="0" cy="220663"/>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548" name="直接连接符 547">
            <a:extLst>
              <a:ext uri="{FF2B5EF4-FFF2-40B4-BE49-F238E27FC236}">
                <a16:creationId xmlns:a16="http://schemas.microsoft.com/office/drawing/2014/main" id="{EA266D33-A5D8-EA05-C321-078F9E8441CC}"/>
              </a:ext>
            </a:extLst>
          </p:cNvPr>
          <p:cNvCxnSpPr>
            <a:cxnSpLocks/>
          </p:cNvCxnSpPr>
          <p:nvPr>
            <p:custDataLst>
              <p:tags r:id="rId13"/>
            </p:custDataLst>
          </p:nvPr>
        </p:nvCxnSpPr>
        <p:spPr bwMode="auto">
          <a:xfrm flipV="1">
            <a:off x="1343025" y="1655763"/>
            <a:ext cx="0" cy="144463"/>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77" name="直接连接符 976">
            <a:extLst>
              <a:ext uri="{FF2B5EF4-FFF2-40B4-BE49-F238E27FC236}">
                <a16:creationId xmlns:a16="http://schemas.microsoft.com/office/drawing/2014/main" id="{48DCF221-BE97-AE04-8413-8E9C131A593E}"/>
              </a:ext>
            </a:extLst>
          </p:cNvPr>
          <p:cNvCxnSpPr/>
          <p:nvPr>
            <p:custDataLst>
              <p:tags r:id="rId14"/>
            </p:custDataLst>
          </p:nvPr>
        </p:nvCxnSpPr>
        <p:spPr bwMode="auto">
          <a:xfrm flipH="1">
            <a:off x="1181100" y="1655763"/>
            <a:ext cx="161925"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78" name="直接连接符 977">
            <a:extLst>
              <a:ext uri="{FF2B5EF4-FFF2-40B4-BE49-F238E27FC236}">
                <a16:creationId xmlns:a16="http://schemas.microsoft.com/office/drawing/2014/main" id="{37B27589-B774-66AE-0F47-9AE3B7D01B7C}"/>
              </a:ext>
            </a:extLst>
          </p:cNvPr>
          <p:cNvCxnSpPr/>
          <p:nvPr>
            <p:custDataLst>
              <p:tags r:id="rId15"/>
            </p:custDataLst>
          </p:nvPr>
        </p:nvCxnSpPr>
        <p:spPr bwMode="auto">
          <a:xfrm>
            <a:off x="1181100" y="1655763"/>
            <a:ext cx="0" cy="439738"/>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31" name="直接连接符 30">
            <a:extLst>
              <a:ext uri="{FF2B5EF4-FFF2-40B4-BE49-F238E27FC236}">
                <a16:creationId xmlns:a16="http://schemas.microsoft.com/office/drawing/2014/main" id="{E0D5872E-B897-96AF-1E0D-C337E0F607FE}"/>
              </a:ext>
            </a:extLst>
          </p:cNvPr>
          <p:cNvCxnSpPr>
            <a:cxnSpLocks/>
          </p:cNvCxnSpPr>
          <p:nvPr>
            <p:custDataLst>
              <p:tags r:id="rId16"/>
            </p:custDataLst>
          </p:nvPr>
        </p:nvCxnSpPr>
        <p:spPr bwMode="auto">
          <a:xfrm flipH="1">
            <a:off x="1668463" y="1751013"/>
            <a:ext cx="161925"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2" name="直接连接符 31">
            <a:extLst>
              <a:ext uri="{FF2B5EF4-FFF2-40B4-BE49-F238E27FC236}">
                <a16:creationId xmlns:a16="http://schemas.microsoft.com/office/drawing/2014/main" id="{37083F1C-C1DF-EDE2-A0BC-F73EE9B46A72}"/>
              </a:ext>
            </a:extLst>
          </p:cNvPr>
          <p:cNvCxnSpPr/>
          <p:nvPr>
            <p:custDataLst>
              <p:tags r:id="rId17"/>
            </p:custDataLst>
          </p:nvPr>
        </p:nvCxnSpPr>
        <p:spPr bwMode="auto">
          <a:xfrm>
            <a:off x="1668463" y="1751013"/>
            <a:ext cx="0" cy="411163"/>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30" name="直接连接符 29">
            <a:extLst>
              <a:ext uri="{FF2B5EF4-FFF2-40B4-BE49-F238E27FC236}">
                <a16:creationId xmlns:a16="http://schemas.microsoft.com/office/drawing/2014/main" id="{E2284016-0EC3-45E9-6812-1A7D21B3C611}"/>
              </a:ext>
            </a:extLst>
          </p:cNvPr>
          <p:cNvCxnSpPr/>
          <p:nvPr>
            <p:custDataLst>
              <p:tags r:id="rId18"/>
            </p:custDataLst>
          </p:nvPr>
        </p:nvCxnSpPr>
        <p:spPr bwMode="auto">
          <a:xfrm flipV="1">
            <a:off x="1830388" y="1751013"/>
            <a:ext cx="0" cy="144463"/>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5" name="直接连接符 44">
            <a:extLst>
              <a:ext uri="{FF2B5EF4-FFF2-40B4-BE49-F238E27FC236}">
                <a16:creationId xmlns:a16="http://schemas.microsoft.com/office/drawing/2014/main" id="{BD2D4A35-6AAC-3EA8-C27F-8C6A198F2FE5}"/>
              </a:ext>
            </a:extLst>
          </p:cNvPr>
          <p:cNvCxnSpPr>
            <a:cxnSpLocks/>
          </p:cNvCxnSpPr>
          <p:nvPr>
            <p:custDataLst>
              <p:tags r:id="rId19"/>
            </p:custDataLst>
          </p:nvPr>
        </p:nvCxnSpPr>
        <p:spPr bwMode="auto">
          <a:xfrm flipV="1">
            <a:off x="2317750" y="2341564"/>
            <a:ext cx="0" cy="144463"/>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直接连接符 50">
            <a:extLst>
              <a:ext uri="{FF2B5EF4-FFF2-40B4-BE49-F238E27FC236}">
                <a16:creationId xmlns:a16="http://schemas.microsoft.com/office/drawing/2014/main" id="{74898002-5472-4301-C68A-CB62AC489995}"/>
              </a:ext>
            </a:extLst>
          </p:cNvPr>
          <p:cNvCxnSpPr>
            <a:cxnSpLocks/>
          </p:cNvCxnSpPr>
          <p:nvPr>
            <p:custDataLst>
              <p:tags r:id="rId20"/>
            </p:custDataLst>
          </p:nvPr>
        </p:nvCxnSpPr>
        <p:spPr bwMode="auto">
          <a:xfrm flipH="1">
            <a:off x="2155825" y="2341563"/>
            <a:ext cx="161925"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6" name="直接连接符 45">
            <a:extLst>
              <a:ext uri="{FF2B5EF4-FFF2-40B4-BE49-F238E27FC236}">
                <a16:creationId xmlns:a16="http://schemas.microsoft.com/office/drawing/2014/main" id="{820215FC-FB4D-56AC-3832-C181A7FC8606}"/>
              </a:ext>
            </a:extLst>
          </p:cNvPr>
          <p:cNvCxnSpPr/>
          <p:nvPr>
            <p:custDataLst>
              <p:tags r:id="rId21"/>
            </p:custDataLst>
          </p:nvPr>
        </p:nvCxnSpPr>
        <p:spPr bwMode="auto">
          <a:xfrm>
            <a:off x="2155825" y="2341562"/>
            <a:ext cx="0" cy="279400"/>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532" name="直接连接符 531">
            <a:extLst>
              <a:ext uri="{FF2B5EF4-FFF2-40B4-BE49-F238E27FC236}">
                <a16:creationId xmlns:a16="http://schemas.microsoft.com/office/drawing/2014/main" id="{A5D0771B-EBA1-0778-CDEB-B955F9A76827}"/>
              </a:ext>
            </a:extLst>
          </p:cNvPr>
          <p:cNvCxnSpPr>
            <a:cxnSpLocks/>
          </p:cNvCxnSpPr>
          <p:nvPr>
            <p:custDataLst>
              <p:tags r:id="rId22"/>
            </p:custDataLst>
          </p:nvPr>
        </p:nvCxnSpPr>
        <p:spPr bwMode="auto">
          <a:xfrm flipH="1">
            <a:off x="2641600" y="2443163"/>
            <a:ext cx="163513"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33" name="直接连接符 532">
            <a:extLst>
              <a:ext uri="{FF2B5EF4-FFF2-40B4-BE49-F238E27FC236}">
                <a16:creationId xmlns:a16="http://schemas.microsoft.com/office/drawing/2014/main" id="{B24FECB2-B288-1C5E-92FA-220780D81298}"/>
              </a:ext>
            </a:extLst>
          </p:cNvPr>
          <p:cNvCxnSpPr/>
          <p:nvPr>
            <p:custDataLst>
              <p:tags r:id="rId23"/>
            </p:custDataLst>
          </p:nvPr>
        </p:nvCxnSpPr>
        <p:spPr bwMode="auto">
          <a:xfrm>
            <a:off x="2641600" y="2443163"/>
            <a:ext cx="0" cy="220663"/>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531" name="直接连接符 530">
            <a:extLst>
              <a:ext uri="{FF2B5EF4-FFF2-40B4-BE49-F238E27FC236}">
                <a16:creationId xmlns:a16="http://schemas.microsoft.com/office/drawing/2014/main" id="{C13990F4-0812-466C-EB74-29A80010D811}"/>
              </a:ext>
            </a:extLst>
          </p:cNvPr>
          <p:cNvCxnSpPr/>
          <p:nvPr>
            <p:custDataLst>
              <p:tags r:id="rId24"/>
            </p:custDataLst>
          </p:nvPr>
        </p:nvCxnSpPr>
        <p:spPr bwMode="auto">
          <a:xfrm flipV="1">
            <a:off x="2805113" y="2443163"/>
            <a:ext cx="0" cy="155575"/>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9" name="直接连接符 518">
            <a:extLst>
              <a:ext uri="{FF2B5EF4-FFF2-40B4-BE49-F238E27FC236}">
                <a16:creationId xmlns:a16="http://schemas.microsoft.com/office/drawing/2014/main" id="{0D8D1F6E-23D1-251C-F6A9-5F5568C46609}"/>
              </a:ext>
            </a:extLst>
          </p:cNvPr>
          <p:cNvCxnSpPr/>
          <p:nvPr>
            <p:custDataLst>
              <p:tags r:id="rId25"/>
            </p:custDataLst>
          </p:nvPr>
        </p:nvCxnSpPr>
        <p:spPr bwMode="auto">
          <a:xfrm flipV="1">
            <a:off x="3290888" y="2239963"/>
            <a:ext cx="0" cy="390525"/>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20" name="直接连接符 519">
            <a:extLst>
              <a:ext uri="{FF2B5EF4-FFF2-40B4-BE49-F238E27FC236}">
                <a16:creationId xmlns:a16="http://schemas.microsoft.com/office/drawing/2014/main" id="{EFC21B9A-1A98-3FB9-47CF-E9DFEC9297BD}"/>
              </a:ext>
            </a:extLst>
          </p:cNvPr>
          <p:cNvCxnSpPr>
            <a:cxnSpLocks/>
          </p:cNvCxnSpPr>
          <p:nvPr>
            <p:custDataLst>
              <p:tags r:id="rId26"/>
            </p:custDataLst>
          </p:nvPr>
        </p:nvCxnSpPr>
        <p:spPr bwMode="auto">
          <a:xfrm flipH="1">
            <a:off x="3128963" y="2239963"/>
            <a:ext cx="161925"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21" name="直接连接符 520">
            <a:extLst>
              <a:ext uri="{FF2B5EF4-FFF2-40B4-BE49-F238E27FC236}">
                <a16:creationId xmlns:a16="http://schemas.microsoft.com/office/drawing/2014/main" id="{CDD61B4D-8053-5778-D096-B107336055DD}"/>
              </a:ext>
            </a:extLst>
          </p:cNvPr>
          <p:cNvCxnSpPr/>
          <p:nvPr>
            <p:custDataLst>
              <p:tags r:id="rId27"/>
            </p:custDataLst>
          </p:nvPr>
        </p:nvCxnSpPr>
        <p:spPr bwMode="auto">
          <a:xfrm>
            <a:off x="3128963" y="2239964"/>
            <a:ext cx="0" cy="220663"/>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56" name="直接连接符 55">
            <a:extLst>
              <a:ext uri="{FF2B5EF4-FFF2-40B4-BE49-F238E27FC236}">
                <a16:creationId xmlns:a16="http://schemas.microsoft.com/office/drawing/2014/main" id="{AA285BE3-7E14-2ABF-656F-09262611212C}"/>
              </a:ext>
            </a:extLst>
          </p:cNvPr>
          <p:cNvCxnSpPr/>
          <p:nvPr>
            <p:custDataLst>
              <p:tags r:id="rId28"/>
            </p:custDataLst>
          </p:nvPr>
        </p:nvCxnSpPr>
        <p:spPr bwMode="auto">
          <a:xfrm flipV="1">
            <a:off x="3778250" y="1139825"/>
            <a:ext cx="0" cy="1074738"/>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7" name="直接连接符 56">
            <a:extLst>
              <a:ext uri="{FF2B5EF4-FFF2-40B4-BE49-F238E27FC236}">
                <a16:creationId xmlns:a16="http://schemas.microsoft.com/office/drawing/2014/main" id="{9EBC4E45-6CAB-45F4-40C7-EC1310AA149E}"/>
              </a:ext>
            </a:extLst>
          </p:cNvPr>
          <p:cNvCxnSpPr>
            <a:cxnSpLocks/>
          </p:cNvCxnSpPr>
          <p:nvPr>
            <p:custDataLst>
              <p:tags r:id="rId29"/>
            </p:custDataLst>
          </p:nvPr>
        </p:nvCxnSpPr>
        <p:spPr bwMode="auto">
          <a:xfrm flipH="1">
            <a:off x="3616325" y="1139825"/>
            <a:ext cx="161925"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9" name="直接连接符 58">
            <a:extLst>
              <a:ext uri="{FF2B5EF4-FFF2-40B4-BE49-F238E27FC236}">
                <a16:creationId xmlns:a16="http://schemas.microsoft.com/office/drawing/2014/main" id="{7DBBC3E6-262E-B102-4B77-92AB288C320A}"/>
              </a:ext>
            </a:extLst>
          </p:cNvPr>
          <p:cNvCxnSpPr/>
          <p:nvPr>
            <p:custDataLst>
              <p:tags r:id="rId30"/>
            </p:custDataLst>
          </p:nvPr>
        </p:nvCxnSpPr>
        <p:spPr bwMode="auto">
          <a:xfrm>
            <a:off x="3616325" y="1139825"/>
            <a:ext cx="0" cy="220663"/>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558" name="直接连接符 557">
            <a:extLst>
              <a:ext uri="{FF2B5EF4-FFF2-40B4-BE49-F238E27FC236}">
                <a16:creationId xmlns:a16="http://schemas.microsoft.com/office/drawing/2014/main" id="{2ECBA9A0-9A0D-54B9-2487-900166CB791E}"/>
              </a:ext>
            </a:extLst>
          </p:cNvPr>
          <p:cNvCxnSpPr/>
          <p:nvPr>
            <p:custDataLst>
              <p:tags r:id="rId31"/>
            </p:custDataLst>
          </p:nvPr>
        </p:nvCxnSpPr>
        <p:spPr bwMode="auto">
          <a:xfrm flipV="1">
            <a:off x="4265613" y="1636714"/>
            <a:ext cx="0" cy="474663"/>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59" name="直接连接符 558">
            <a:extLst>
              <a:ext uri="{FF2B5EF4-FFF2-40B4-BE49-F238E27FC236}">
                <a16:creationId xmlns:a16="http://schemas.microsoft.com/office/drawing/2014/main" id="{C3770805-3F6F-E449-034F-B4AB8D273D53}"/>
              </a:ext>
            </a:extLst>
          </p:cNvPr>
          <p:cNvCxnSpPr>
            <a:cxnSpLocks/>
          </p:cNvCxnSpPr>
          <p:nvPr>
            <p:custDataLst>
              <p:tags r:id="rId32"/>
            </p:custDataLst>
          </p:nvPr>
        </p:nvCxnSpPr>
        <p:spPr bwMode="auto">
          <a:xfrm flipH="1">
            <a:off x="4103688" y="1636713"/>
            <a:ext cx="161925"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60" name="直接连接符 559">
            <a:extLst>
              <a:ext uri="{FF2B5EF4-FFF2-40B4-BE49-F238E27FC236}">
                <a16:creationId xmlns:a16="http://schemas.microsoft.com/office/drawing/2014/main" id="{C35C6939-1986-BE87-2B6E-6DF85064AB7D}"/>
              </a:ext>
            </a:extLst>
          </p:cNvPr>
          <p:cNvCxnSpPr/>
          <p:nvPr>
            <p:custDataLst>
              <p:tags r:id="rId33"/>
            </p:custDataLst>
          </p:nvPr>
        </p:nvCxnSpPr>
        <p:spPr bwMode="auto">
          <a:xfrm>
            <a:off x="4103688" y="1636714"/>
            <a:ext cx="0" cy="220663"/>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543" name="直接连接符 542">
            <a:extLst>
              <a:ext uri="{FF2B5EF4-FFF2-40B4-BE49-F238E27FC236}">
                <a16:creationId xmlns:a16="http://schemas.microsoft.com/office/drawing/2014/main" id="{04C98ACF-1D33-F638-2090-7D4AF825BBA9}"/>
              </a:ext>
            </a:extLst>
          </p:cNvPr>
          <p:cNvCxnSpPr/>
          <p:nvPr>
            <p:custDataLst>
              <p:tags r:id="rId34"/>
            </p:custDataLst>
          </p:nvPr>
        </p:nvCxnSpPr>
        <p:spPr bwMode="auto">
          <a:xfrm flipV="1">
            <a:off x="4752975" y="1754189"/>
            <a:ext cx="0" cy="754063"/>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44" name="直接连接符 543">
            <a:extLst>
              <a:ext uri="{FF2B5EF4-FFF2-40B4-BE49-F238E27FC236}">
                <a16:creationId xmlns:a16="http://schemas.microsoft.com/office/drawing/2014/main" id="{F045D9C3-C782-DF94-F16B-E0112FC227E0}"/>
              </a:ext>
            </a:extLst>
          </p:cNvPr>
          <p:cNvCxnSpPr>
            <a:cxnSpLocks/>
          </p:cNvCxnSpPr>
          <p:nvPr>
            <p:custDataLst>
              <p:tags r:id="rId35"/>
            </p:custDataLst>
          </p:nvPr>
        </p:nvCxnSpPr>
        <p:spPr bwMode="auto">
          <a:xfrm flipH="1">
            <a:off x="4589463" y="1754188"/>
            <a:ext cx="163513" cy="0"/>
          </a:xfrm>
          <a:prstGeom prst="line">
            <a:avLst/>
          </a:prstGeom>
          <a:ln w="1270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46" name="直接连接符 545">
            <a:extLst>
              <a:ext uri="{FF2B5EF4-FFF2-40B4-BE49-F238E27FC236}">
                <a16:creationId xmlns:a16="http://schemas.microsoft.com/office/drawing/2014/main" id="{3D924F01-F5B2-9349-25AE-686AA14A88DF}"/>
              </a:ext>
            </a:extLst>
          </p:cNvPr>
          <p:cNvCxnSpPr/>
          <p:nvPr>
            <p:custDataLst>
              <p:tags r:id="rId36"/>
            </p:custDataLst>
          </p:nvPr>
        </p:nvCxnSpPr>
        <p:spPr bwMode="auto">
          <a:xfrm>
            <a:off x="4589463" y="1754189"/>
            <a:ext cx="0" cy="220663"/>
          </a:xfrm>
          <a:prstGeom prst="line">
            <a:avLst/>
          </a:prstGeom>
          <a:ln w="12700" cap="flat" cmpd="sng" algn="ctr">
            <a:solidFill>
              <a:schemeClr val="tx1"/>
            </a:solidFill>
            <a:prstDash val="solid"/>
            <a:miter lim="800000"/>
            <a:headEnd type="none" w="med" len="med"/>
            <a:tailEnd type="triangle" w="med" len="med"/>
          </a:ln>
          <a:effectLst/>
        </p:spPr>
        <p:style>
          <a:lnRef idx="1">
            <a:schemeClr val="dk1"/>
          </a:lnRef>
          <a:fillRef idx="0">
            <a:schemeClr val="dk1"/>
          </a:fillRef>
          <a:effectRef idx="0">
            <a:schemeClr val="dk1"/>
          </a:effectRef>
          <a:fontRef idx="minor">
            <a:schemeClr val="tx1"/>
          </a:fontRef>
        </p:style>
      </p:cxnSp>
      <p:cxnSp>
        <p:nvCxnSpPr>
          <p:cNvPr id="54" name="直接连接符 53">
            <a:extLst>
              <a:ext uri="{FF2B5EF4-FFF2-40B4-BE49-F238E27FC236}">
                <a16:creationId xmlns:a16="http://schemas.microsoft.com/office/drawing/2014/main" id="{B440C0B4-D96C-FE5A-DB25-F3DAAB2417E7}"/>
              </a:ext>
            </a:extLst>
          </p:cNvPr>
          <p:cNvCxnSpPr>
            <a:cxnSpLocks/>
          </p:cNvCxnSpPr>
          <p:nvPr>
            <p:custDataLst>
              <p:tags r:id="rId37"/>
            </p:custDataLst>
          </p:nvPr>
        </p:nvCxnSpPr>
        <p:spPr bwMode="auto">
          <a:xfrm>
            <a:off x="3324225" y="2916238"/>
            <a:ext cx="0" cy="74613"/>
          </a:xfrm>
          <a:prstGeom prst="line">
            <a:avLst/>
          </a:prstGeom>
          <a:ln w="635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49" name="直接连接符 48">
            <a:extLst>
              <a:ext uri="{FF2B5EF4-FFF2-40B4-BE49-F238E27FC236}">
                <a16:creationId xmlns:a16="http://schemas.microsoft.com/office/drawing/2014/main" id="{49A1754B-A3F5-34A8-514F-E612083E646D}"/>
              </a:ext>
            </a:extLst>
          </p:cNvPr>
          <p:cNvCxnSpPr/>
          <p:nvPr>
            <p:custDataLst>
              <p:tags r:id="rId38"/>
            </p:custDataLst>
          </p:nvPr>
        </p:nvCxnSpPr>
        <p:spPr bwMode="auto">
          <a:xfrm>
            <a:off x="693738" y="2708275"/>
            <a:ext cx="0" cy="101600"/>
          </a:xfrm>
          <a:prstGeom prst="line">
            <a:avLst/>
          </a:prstGeom>
          <a:ln w="635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3" name="直接连接符 52">
            <a:extLst>
              <a:ext uri="{FF2B5EF4-FFF2-40B4-BE49-F238E27FC236}">
                <a16:creationId xmlns:a16="http://schemas.microsoft.com/office/drawing/2014/main" id="{E46B5138-4380-7168-4C72-06184F56C055}"/>
              </a:ext>
            </a:extLst>
          </p:cNvPr>
          <p:cNvCxnSpPr/>
          <p:nvPr>
            <p:custDataLst>
              <p:tags r:id="rId39"/>
            </p:custDataLst>
          </p:nvPr>
        </p:nvCxnSpPr>
        <p:spPr bwMode="auto">
          <a:xfrm>
            <a:off x="2881313" y="2884488"/>
            <a:ext cx="0" cy="77788"/>
          </a:xfrm>
          <a:prstGeom prst="line">
            <a:avLst/>
          </a:prstGeom>
          <a:ln w="635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1" name="直接连接符 60">
            <a:extLst>
              <a:ext uri="{FF2B5EF4-FFF2-40B4-BE49-F238E27FC236}">
                <a16:creationId xmlns:a16="http://schemas.microsoft.com/office/drawing/2014/main" id="{931CD481-4A58-6DDA-811F-E2F95D00E75E}"/>
              </a:ext>
            </a:extLst>
          </p:cNvPr>
          <p:cNvCxnSpPr/>
          <p:nvPr>
            <p:custDataLst>
              <p:tags r:id="rId40"/>
            </p:custDataLst>
          </p:nvPr>
        </p:nvCxnSpPr>
        <p:spPr bwMode="auto">
          <a:xfrm>
            <a:off x="2344738" y="2771774"/>
            <a:ext cx="0" cy="114300"/>
          </a:xfrm>
          <a:prstGeom prst="line">
            <a:avLst/>
          </a:prstGeom>
          <a:ln w="635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2" name="直接连接符 51">
            <a:extLst>
              <a:ext uri="{FF2B5EF4-FFF2-40B4-BE49-F238E27FC236}">
                <a16:creationId xmlns:a16="http://schemas.microsoft.com/office/drawing/2014/main" id="{8F8CBCB0-0715-8A92-335E-C14C0165AC23}"/>
              </a:ext>
            </a:extLst>
          </p:cNvPr>
          <p:cNvCxnSpPr/>
          <p:nvPr>
            <p:custDataLst>
              <p:tags r:id="rId41"/>
            </p:custDataLst>
          </p:nvPr>
        </p:nvCxnSpPr>
        <p:spPr bwMode="auto">
          <a:xfrm>
            <a:off x="876300" y="3013075"/>
            <a:ext cx="0" cy="60325"/>
          </a:xfrm>
          <a:prstGeom prst="line">
            <a:avLst/>
          </a:prstGeom>
          <a:ln w="6350" cap="flat" cmpd="sng" algn="ctr">
            <a:solidFill>
              <a:schemeClr val="tx1"/>
            </a:solidFill>
            <a:prstDash val="solid"/>
            <a:miter lim="800000"/>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3" name="文本占位符 2">
            <a:extLst>
              <a:ext uri="{FF2B5EF4-FFF2-40B4-BE49-F238E27FC236}">
                <a16:creationId xmlns:a16="http://schemas.microsoft.com/office/drawing/2014/main" id="{F8771BEE-6C99-48E9-35AD-D71C586DCCBE}"/>
              </a:ext>
            </a:extLst>
          </p:cNvPr>
          <p:cNvSpPr>
            <a:spLocks noGrp="1"/>
          </p:cNvSpPr>
          <p:nvPr>
            <p:custDataLst>
              <p:tags r:id="rId42"/>
            </p:custDataLst>
          </p:nvPr>
        </p:nvSpPr>
        <p:spPr bwMode="gray">
          <a:xfrm>
            <a:off x="2690813" y="3149600"/>
            <a:ext cx="228600"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66924C8C-0EC8-4312-A7B5-1AB72BB3E2DE}" type="datetime'''1''''''''''''''''''''''''''9''''''''''''''''''''''''''''''5'">
              <a:rPr lang="en-US" altLang="en-US" sz="600" smtClean="0">
                <a:solidFill>
                  <a:srgbClr val="FFFFFF"/>
                </a:solidFill>
                <a:cs typeface="+mn-ea"/>
                <a:sym typeface="+mn-lt"/>
              </a:rPr>
              <a:pPr/>
              <a:t>195</a:t>
            </a:fld>
            <a:br>
              <a:rPr lang="en-US" altLang="en-US" sz="600">
                <a:solidFill>
                  <a:srgbClr val="FFFFFF"/>
                </a:solidFill>
                <a:cs typeface="+mn-ea"/>
                <a:sym typeface="+mn-lt"/>
              </a:rPr>
            </a:br>
            <a:r>
              <a:rPr lang="en-US" altLang="en-US" sz="600">
                <a:solidFill>
                  <a:srgbClr val="FFFFFF"/>
                </a:solidFill>
                <a:cs typeface="+mn-ea"/>
                <a:sym typeface="+mn-lt"/>
              </a:rPr>
              <a:t>(</a:t>
            </a:r>
            <a:fld id="{E2A80283-C8A8-4764-98F0-EAA81F75FEC0}" type="datetime'''''''''''''''''''''''8''1''''''''''%'''''''''''''''''''''''''">
              <a:rPr lang="en-US" altLang="en-US" sz="600" smtClean="0">
                <a:solidFill>
                  <a:srgbClr val="FFFFFF"/>
                </a:solidFill>
                <a:cs typeface="+mn-ea"/>
                <a:sym typeface="+mn-lt"/>
              </a:rPr>
              <a:pPr/>
              <a:t>81%</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34" name="文本占位符 2">
            <a:extLst>
              <a:ext uri="{FF2B5EF4-FFF2-40B4-BE49-F238E27FC236}">
                <a16:creationId xmlns:a16="http://schemas.microsoft.com/office/drawing/2014/main" id="{100F1C7C-3A6A-B58D-ED14-C9E503703AB3}"/>
              </a:ext>
            </a:extLst>
          </p:cNvPr>
          <p:cNvSpPr>
            <a:spLocks noGrp="1"/>
          </p:cNvSpPr>
          <p:nvPr>
            <p:custDataLst>
              <p:tags r:id="rId43"/>
            </p:custDataLst>
          </p:nvPr>
        </p:nvSpPr>
        <p:spPr bwMode="gray">
          <a:xfrm>
            <a:off x="2771775" y="2719388"/>
            <a:ext cx="228600" cy="165100"/>
          </a:xfrm>
          <a:prstGeom prst="rect">
            <a:avLst/>
          </a:prstGeom>
          <a:noFill/>
          <a:ln>
            <a:noFill/>
          </a:ln>
          <a:effectLst/>
          <a:extLst>
            <a:ext uri="{909E8E84-426E-40DD-AFC4-6F175D3DCCD1}">
              <a14:hiddenFill xmlns:a14="http://schemas.microsoft.com/office/drawing/2010/main">
                <a:solidFill>
                  <a:srgbClr val="C3CFE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3B445C46-E8A6-4E93-A0E6-CBE46D2A0DC2}" type="datetime'''''''''4''''''7'''''''''''''''''''''''''''''''''''''''''">
              <a:rPr lang="en-US" altLang="en-US" sz="600" smtClean="0">
                <a:solidFill>
                  <a:srgbClr val="000000"/>
                </a:solidFill>
                <a:effectLst/>
                <a:cs typeface="+mn-ea"/>
                <a:sym typeface="+mn-lt"/>
              </a:rPr>
              <a:pPr marL="0" lvl="0" indent="0" algn="ctr">
                <a:spcBef>
                  <a:spcPct val="0"/>
                </a:spcBef>
                <a:spcAft>
                  <a:spcPct val="0"/>
                </a:spcAft>
                <a:buNone/>
                <a:defRPr/>
              </a:pPr>
              <a:t>47</a:t>
            </a:fld>
            <a:br>
              <a:rPr lang="en-US" altLang="en-US" sz="600" dirty="0">
                <a:solidFill>
                  <a:srgbClr val="000000"/>
                </a:solidFill>
                <a:effectLst/>
                <a:cs typeface="+mn-ea"/>
                <a:sym typeface="+mn-lt"/>
              </a:rPr>
            </a:br>
            <a:r>
              <a:rPr lang="en-US" altLang="en-US" sz="600" dirty="0">
                <a:solidFill>
                  <a:srgbClr val="000000"/>
                </a:solidFill>
                <a:effectLst/>
                <a:cs typeface="+mn-ea"/>
                <a:sym typeface="+mn-lt"/>
              </a:rPr>
              <a:t>(</a:t>
            </a:r>
            <a:fld id="{D42D957B-472C-4B0B-A91F-790A812DC442}" type="datetime'1''9''''''''''''%'''''''">
              <a:rPr lang="en-US" altLang="en-US" sz="600" smtClean="0">
                <a:solidFill>
                  <a:srgbClr val="000000"/>
                </a:solidFill>
                <a:effectLst/>
                <a:cs typeface="+mn-ea"/>
                <a:sym typeface="+mn-lt"/>
              </a:rPr>
              <a:pPr marL="0" lvl="0" indent="0" algn="ctr">
                <a:spcBef>
                  <a:spcPct val="0"/>
                </a:spcBef>
                <a:spcAft>
                  <a:spcPct val="0"/>
                </a:spcAft>
                <a:buNone/>
                <a:defRPr/>
              </a:pPr>
              <a:t>19%</a:t>
            </a:fld>
            <a:r>
              <a:rPr kumimoji="0" lang="en-US" altLang="zh-CN" sz="600" b="0" i="0" u="none" strike="noStrike" kern="1200" cap="none" spc="0" normalizeH="0" baseline="0" noProof="0" dirty="0">
                <a:ln>
                  <a:noFill/>
                </a:ln>
                <a:solidFill>
                  <a:prstClr val="black"/>
                </a:solidFill>
                <a:effectLst/>
                <a:uLnTx/>
                <a:uFillTx/>
                <a:cs typeface="+mn-ea"/>
                <a:sym typeface="+mn-lt"/>
              </a:rPr>
              <a:t>)</a:t>
            </a:r>
            <a:endParaRPr kumimoji="0" lang="zh-CN" altLang="en-US" sz="600" b="0" i="0" u="none" strike="noStrike" kern="1200" cap="none" spc="0" normalizeH="0" baseline="0" noProof="0" dirty="0">
              <a:ln>
                <a:noFill/>
              </a:ln>
              <a:solidFill>
                <a:prstClr val="black"/>
              </a:solidFill>
              <a:effectLst/>
              <a:uLnTx/>
              <a:uFillTx/>
              <a:cs typeface="+mn-ea"/>
              <a:sym typeface="+mn-lt"/>
            </a:endParaRPr>
          </a:p>
        </p:txBody>
      </p:sp>
      <p:sp>
        <p:nvSpPr>
          <p:cNvPr id="23" name="文本占位符 2">
            <a:extLst>
              <a:ext uri="{FF2B5EF4-FFF2-40B4-BE49-F238E27FC236}">
                <a16:creationId xmlns:a16="http://schemas.microsoft.com/office/drawing/2014/main" id="{9E6133DF-EEE9-D114-C57F-091E9768DF3C}"/>
              </a:ext>
            </a:extLst>
          </p:cNvPr>
          <p:cNvSpPr>
            <a:spLocks noGrp="1"/>
          </p:cNvSpPr>
          <p:nvPr>
            <p:custDataLst>
              <p:tags r:id="rId44"/>
            </p:custDataLst>
          </p:nvPr>
        </p:nvSpPr>
        <p:spPr bwMode="gray">
          <a:xfrm>
            <a:off x="3009900" y="3078163"/>
            <a:ext cx="239713"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98CB754C-714D-449E-9CEC-96D6CDD97C63}" type="datetime'''2''''''''''''''''''''''''''''''''''59'''''''''''">
              <a:rPr lang="en-US" altLang="en-US" sz="600" smtClean="0">
                <a:solidFill>
                  <a:srgbClr val="FFFFFF"/>
                </a:solidFill>
                <a:cs typeface="+mn-ea"/>
                <a:sym typeface="+mn-lt"/>
              </a:rPr>
              <a:pPr/>
              <a:t>259</a:t>
            </a:fld>
            <a:br>
              <a:rPr lang="en-US" altLang="en-US" sz="600">
                <a:solidFill>
                  <a:srgbClr val="FFFFFF"/>
                </a:solidFill>
                <a:cs typeface="+mn-ea"/>
                <a:sym typeface="+mn-lt"/>
              </a:rPr>
            </a:br>
            <a:r>
              <a:rPr lang="en-US" altLang="en-US" sz="600">
                <a:solidFill>
                  <a:srgbClr val="FFFFFF"/>
                </a:solidFill>
                <a:cs typeface="+mn-ea"/>
                <a:sym typeface="+mn-lt"/>
              </a:rPr>
              <a:t>(</a:t>
            </a:r>
            <a:fld id="{C0CC7C37-648C-412E-8233-611499420483}" type="datetime'''''''''''''''''''''6''''''''''''''''''''9%'''''''''''''''''">
              <a:rPr lang="en-US" altLang="en-US" sz="600" smtClean="0">
                <a:solidFill>
                  <a:srgbClr val="FFFFFF"/>
                </a:solidFill>
                <a:cs typeface="+mn-ea"/>
                <a:sym typeface="+mn-lt"/>
              </a:rPr>
              <a:pPr/>
              <a:t>69%</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35" name="文本占位符 2">
            <a:extLst>
              <a:ext uri="{FF2B5EF4-FFF2-40B4-BE49-F238E27FC236}">
                <a16:creationId xmlns:a16="http://schemas.microsoft.com/office/drawing/2014/main" id="{E214E4AA-7913-4793-515E-08DC4A7B2EEA}"/>
              </a:ext>
            </a:extLst>
          </p:cNvPr>
          <p:cNvSpPr>
            <a:spLocks noGrp="1"/>
          </p:cNvSpPr>
          <p:nvPr>
            <p:custDataLst>
              <p:tags r:id="rId45"/>
            </p:custDataLst>
          </p:nvPr>
        </p:nvSpPr>
        <p:spPr bwMode="gray">
          <a:xfrm>
            <a:off x="3014663" y="2655888"/>
            <a:ext cx="228600"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9A2FDD77-D3C4-4CFF-9330-126DA10F3D83}" type="datetime'''''''''''''''''''''1''''''''''''19'">
              <a:rPr lang="en-US" altLang="en-US" sz="600" smtClean="0">
                <a:solidFill>
                  <a:srgbClr val="000000"/>
                </a:solidFill>
                <a:effectLst/>
                <a:cs typeface="+mn-ea"/>
                <a:sym typeface="+mn-lt"/>
              </a:rPr>
              <a:pPr/>
              <a:t>119</a:t>
            </a:fld>
            <a:br>
              <a:rPr lang="en-US" altLang="en-US" sz="600">
                <a:solidFill>
                  <a:srgbClr val="000000"/>
                </a:solidFill>
                <a:effectLst/>
                <a:cs typeface="+mn-ea"/>
                <a:sym typeface="+mn-lt"/>
              </a:rPr>
            </a:br>
            <a:r>
              <a:rPr lang="en-US" altLang="en-US" sz="600">
                <a:solidFill>
                  <a:srgbClr val="000000"/>
                </a:solidFill>
                <a:effectLst/>
                <a:cs typeface="+mn-ea"/>
                <a:sym typeface="+mn-lt"/>
              </a:rPr>
              <a:t>(</a:t>
            </a:r>
            <a:fld id="{6A4ADCBA-B070-4C53-8AED-EFBB8D2F4FFA}" type="datetime'''''3''''''''''''''''''''''1''''''''''''''''%'''''''''''">
              <a:rPr lang="en-US" altLang="en-US" sz="600" smtClean="0">
                <a:solidFill>
                  <a:srgbClr val="000000"/>
                </a:solidFill>
                <a:effectLst/>
                <a:cs typeface="+mn-ea"/>
                <a:sym typeface="+mn-lt"/>
              </a:rPr>
              <a:pPr/>
              <a:t>31%</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dirty="0">
              <a:ln>
                <a:noFill/>
              </a:ln>
              <a:solidFill>
                <a:prstClr val="black"/>
              </a:solidFill>
              <a:effectLst/>
              <a:uLnTx/>
              <a:uFillTx/>
              <a:cs typeface="+mn-ea"/>
              <a:sym typeface="+mn-lt"/>
            </a:endParaRPr>
          </a:p>
        </p:txBody>
      </p:sp>
      <p:sp>
        <p:nvSpPr>
          <p:cNvPr id="42" name="文本占位符 2">
            <a:extLst>
              <a:ext uri="{FF2B5EF4-FFF2-40B4-BE49-F238E27FC236}">
                <a16:creationId xmlns:a16="http://schemas.microsoft.com/office/drawing/2014/main" id="{B73F0F98-5FF2-6F7E-D9D5-736EBD75DEDD}"/>
              </a:ext>
            </a:extLst>
          </p:cNvPr>
          <p:cNvSpPr>
            <a:spLocks noGrp="1"/>
          </p:cNvSpPr>
          <p:nvPr>
            <p:custDataLst>
              <p:tags r:id="rId46"/>
            </p:custDataLst>
          </p:nvPr>
        </p:nvSpPr>
        <p:spPr bwMode="auto">
          <a:xfrm>
            <a:off x="3024188" y="3487738"/>
            <a:ext cx="211138" cy="1238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7E994EE8-B411-46E3-943F-063B37DD218F}" type="datetime'''''''''''''''''''''S''''e''''''''''''''''''p'''''''''''">
              <a:rPr lang="en-US" altLang="en-US" sz="900" smtClean="0">
                <a:solidFill>
                  <a:srgbClr val="000000"/>
                </a:solidFill>
                <a:cs typeface="+mn-ea"/>
                <a:sym typeface="+mn-lt"/>
              </a:rPr>
              <a:pPr/>
              <a:t>Sep</a:t>
            </a:fld>
            <a:endParaRPr kumimoji="0" lang="zh-CN" altLang="en-US" sz="900" b="0" i="0" strike="noStrike" kern="1200" cap="none" spc="0" normalizeH="0" baseline="0" noProof="0">
              <a:ln>
                <a:noFill/>
              </a:ln>
              <a:solidFill>
                <a:srgbClr val="000000"/>
              </a:solidFill>
              <a:effectLst/>
              <a:uLnTx/>
              <a:uFillTx/>
              <a:cs typeface="+mn-ea"/>
              <a:sym typeface="+mn-lt"/>
            </a:endParaRPr>
          </a:p>
        </p:txBody>
      </p:sp>
      <p:sp>
        <p:nvSpPr>
          <p:cNvPr id="38" name="文本占位符 2">
            <a:extLst>
              <a:ext uri="{FF2B5EF4-FFF2-40B4-BE49-F238E27FC236}">
                <a16:creationId xmlns:a16="http://schemas.microsoft.com/office/drawing/2014/main" id="{84F594AE-331A-2216-534B-A42DDFF11AE3}"/>
              </a:ext>
            </a:extLst>
          </p:cNvPr>
          <p:cNvSpPr>
            <a:spLocks noGrp="1"/>
          </p:cNvSpPr>
          <p:nvPr>
            <p:custDataLst>
              <p:tags r:id="rId47"/>
            </p:custDataLst>
          </p:nvPr>
        </p:nvSpPr>
        <p:spPr bwMode="gray">
          <a:xfrm>
            <a:off x="3171825" y="3162300"/>
            <a:ext cx="239713"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88BBBFFD-13A1-4376-A8BB-8EC3CFAEBCDC}" type="datetime'''''''1''''''''''''''''''''''''''''''''''8''''''3'''''''''''''">
              <a:rPr lang="en-US" altLang="en-US" sz="600" smtClean="0">
                <a:solidFill>
                  <a:srgbClr val="FFFFFF"/>
                </a:solidFill>
                <a:cs typeface="+mn-ea"/>
                <a:sym typeface="+mn-lt"/>
              </a:rPr>
              <a:pPr/>
              <a:t>183</a:t>
            </a:fld>
            <a:br>
              <a:rPr lang="en-US" altLang="en-US" sz="600">
                <a:solidFill>
                  <a:srgbClr val="FFFFFF"/>
                </a:solidFill>
                <a:cs typeface="+mn-ea"/>
                <a:sym typeface="+mn-lt"/>
              </a:rPr>
            </a:br>
            <a:r>
              <a:rPr lang="en-US" altLang="en-US" sz="600">
                <a:solidFill>
                  <a:srgbClr val="FFFFFF"/>
                </a:solidFill>
                <a:cs typeface="+mn-ea"/>
                <a:sym typeface="+mn-lt"/>
              </a:rPr>
              <a:t>(</a:t>
            </a:r>
            <a:fld id="{4D319001-2E46-4557-B1B7-09439E4EF5D0}" type="datetime'''''''''''''''8''''''''''''0''''''''''''''''%'''''''">
              <a:rPr lang="en-US" altLang="en-US" sz="600" smtClean="0">
                <a:solidFill>
                  <a:srgbClr val="FFFFFF"/>
                </a:solidFill>
                <a:cs typeface="+mn-ea"/>
                <a:sym typeface="+mn-lt"/>
              </a:rPr>
              <a:pPr/>
              <a:t>80%</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39" name="文本占位符 2">
            <a:extLst>
              <a:ext uri="{FF2B5EF4-FFF2-40B4-BE49-F238E27FC236}">
                <a16:creationId xmlns:a16="http://schemas.microsoft.com/office/drawing/2014/main" id="{F999E65B-2A4F-E0B7-D969-CBB756EE709E}"/>
              </a:ext>
            </a:extLst>
          </p:cNvPr>
          <p:cNvSpPr>
            <a:spLocks noGrp="1"/>
          </p:cNvSpPr>
          <p:nvPr>
            <p:custDataLst>
              <p:tags r:id="rId48"/>
            </p:custDataLst>
          </p:nvPr>
        </p:nvSpPr>
        <p:spPr bwMode="gray">
          <a:xfrm>
            <a:off x="3251200" y="2751138"/>
            <a:ext cx="236538" cy="165100"/>
          </a:xfrm>
          <a:prstGeom prst="rect">
            <a:avLst/>
          </a:prstGeom>
          <a:noFill/>
          <a:ln>
            <a:noFill/>
          </a:ln>
          <a:effectLst/>
          <a:extLst>
            <a:ext uri="{909E8E84-426E-40DD-AFC4-6F175D3DCCD1}">
              <a14:hiddenFill xmlns:a14="http://schemas.microsoft.com/office/drawing/2010/main">
                <a:solidFill>
                  <a:srgbClr val="C3CFE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7E48AA61-646F-434B-9462-1EDD1EBD6ACF}" type="datetime'''''''''''''''45'''''''''''''''">
              <a:rPr lang="en-US" altLang="en-US" sz="600" smtClean="0">
                <a:solidFill>
                  <a:srgbClr val="000000"/>
                </a:solidFill>
                <a:effectLst/>
                <a:cs typeface="+mn-ea"/>
                <a:sym typeface="+mn-lt"/>
              </a:rPr>
              <a:pPr marL="0" lvl="0" indent="0" algn="ctr">
                <a:spcBef>
                  <a:spcPct val="0"/>
                </a:spcBef>
                <a:spcAft>
                  <a:spcPct val="0"/>
                </a:spcAft>
                <a:buNone/>
                <a:defRPr/>
              </a:pPr>
              <a:t>45</a:t>
            </a:fld>
            <a:br>
              <a:rPr lang="en-US" altLang="en-US" sz="600">
                <a:solidFill>
                  <a:srgbClr val="000000"/>
                </a:solidFill>
                <a:effectLst/>
                <a:cs typeface="+mn-ea"/>
                <a:sym typeface="+mn-lt"/>
              </a:rPr>
            </a:br>
            <a:r>
              <a:rPr lang="en-US" altLang="en-US" sz="600">
                <a:solidFill>
                  <a:srgbClr val="000000"/>
                </a:solidFill>
                <a:effectLst/>
                <a:cs typeface="+mn-ea"/>
                <a:sym typeface="+mn-lt"/>
              </a:rPr>
              <a:t>(</a:t>
            </a:r>
            <a:fld id="{F4DD2F6C-CACB-4D8E-92A0-301182A018D7}" type="datetime'''''''20%'''''''''''''''''''''''''''''">
              <a:rPr lang="en-US" altLang="en-US" sz="600" smtClean="0">
                <a:solidFill>
                  <a:srgbClr val="000000"/>
                </a:solidFill>
                <a:effectLst/>
                <a:cs typeface="+mn-ea"/>
                <a:sym typeface="+mn-lt"/>
              </a:rPr>
              <a:pPr marL="0" lvl="0" indent="0" algn="ctr">
                <a:spcBef>
                  <a:spcPct val="0"/>
                </a:spcBef>
                <a:spcAft>
                  <a:spcPct val="0"/>
                </a:spcAft>
                <a:buNone/>
                <a:defRPr/>
              </a:pPr>
              <a:t>20%</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dirty="0">
              <a:ln>
                <a:noFill/>
              </a:ln>
              <a:solidFill>
                <a:prstClr val="black"/>
              </a:solidFill>
              <a:effectLst/>
              <a:uLnTx/>
              <a:uFillTx/>
              <a:cs typeface="+mn-ea"/>
              <a:sym typeface="+mn-lt"/>
            </a:endParaRPr>
          </a:p>
        </p:txBody>
      </p:sp>
      <p:sp>
        <p:nvSpPr>
          <p:cNvPr id="7" name="文本占位符 2">
            <a:extLst>
              <a:ext uri="{FF2B5EF4-FFF2-40B4-BE49-F238E27FC236}">
                <a16:creationId xmlns:a16="http://schemas.microsoft.com/office/drawing/2014/main" id="{449FFA62-6F55-9385-6772-7E7E4A29F0E4}"/>
              </a:ext>
            </a:extLst>
          </p:cNvPr>
          <p:cNvSpPr>
            <a:spLocks noGrp="1"/>
          </p:cNvSpPr>
          <p:nvPr>
            <p:custDataLst>
              <p:tags r:id="rId49"/>
            </p:custDataLst>
          </p:nvPr>
        </p:nvSpPr>
        <p:spPr bwMode="gray">
          <a:xfrm>
            <a:off x="3497263" y="2700338"/>
            <a:ext cx="239713"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AAD808E2-CE08-4E44-8E91-C0E92F3FF560}" type="datetime'''''5''''''''9''''8'''''''">
              <a:rPr lang="en-US" altLang="en-US" sz="600" smtClean="0">
                <a:solidFill>
                  <a:srgbClr val="FFFFFF"/>
                </a:solidFill>
                <a:effectLst/>
                <a:cs typeface="+mn-ea"/>
                <a:sym typeface="+mn-lt"/>
              </a:rPr>
              <a:pPr/>
              <a:t>598</a:t>
            </a:fld>
            <a:br>
              <a:rPr lang="en-US" altLang="en-US" sz="600">
                <a:solidFill>
                  <a:srgbClr val="FFFFFF"/>
                </a:solidFill>
                <a:effectLst/>
                <a:cs typeface="+mn-ea"/>
                <a:sym typeface="+mn-lt"/>
              </a:rPr>
            </a:br>
            <a:r>
              <a:rPr lang="en-US" altLang="en-US" sz="600">
                <a:solidFill>
                  <a:srgbClr val="FFFFFF"/>
                </a:solidFill>
                <a:effectLst/>
                <a:cs typeface="+mn-ea"/>
                <a:sym typeface="+mn-lt"/>
              </a:rPr>
              <a:t>(</a:t>
            </a:r>
            <a:fld id="{668F82C9-BAE1-4EF8-94CA-73F834A59016}" type="datetime'''''''69''''''''''''''''''''''''''%'''''''''''''''">
              <a:rPr lang="en-US" altLang="en-US" sz="600" smtClean="0">
                <a:solidFill>
                  <a:srgbClr val="FFFFFF"/>
                </a:solidFill>
                <a:effectLst/>
                <a:cs typeface="+mn-ea"/>
                <a:sym typeface="+mn-lt"/>
              </a:rPr>
              <a:pPr/>
              <a:t>69%</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58" name="文本占位符 2">
            <a:extLst>
              <a:ext uri="{FF2B5EF4-FFF2-40B4-BE49-F238E27FC236}">
                <a16:creationId xmlns:a16="http://schemas.microsoft.com/office/drawing/2014/main" id="{CDFE181A-FB1A-3A46-4183-ED92B943FEED}"/>
              </a:ext>
            </a:extLst>
          </p:cNvPr>
          <p:cNvSpPr>
            <a:spLocks noGrp="1"/>
          </p:cNvSpPr>
          <p:nvPr>
            <p:custDataLst>
              <p:tags r:id="rId50"/>
            </p:custDataLst>
          </p:nvPr>
        </p:nvSpPr>
        <p:spPr bwMode="auto">
          <a:xfrm>
            <a:off x="3511550" y="3487738"/>
            <a:ext cx="209550" cy="1238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53BDE74E-C17E-4800-96C8-4A494E0F7D7F}" type="datetime'''''''''''''''''''''''''O''''c''''''''''''t'''''''''''''">
              <a:rPr lang="en-US" altLang="en-US" sz="900" smtClean="0">
                <a:solidFill>
                  <a:srgbClr val="000000"/>
                </a:solidFill>
                <a:cs typeface="+mn-ea"/>
                <a:sym typeface="+mn-lt"/>
              </a:rPr>
              <a:pPr/>
              <a:t>Oct</a:t>
            </a:fld>
            <a:endParaRPr kumimoji="0" lang="zh-CN" altLang="en-US" sz="900" b="0" i="0" strike="noStrike" kern="1200" cap="none" spc="0" normalizeH="0" baseline="0" noProof="0">
              <a:ln>
                <a:noFill/>
              </a:ln>
              <a:solidFill>
                <a:srgbClr val="000000"/>
              </a:solidFill>
              <a:effectLst/>
              <a:uLnTx/>
              <a:uFillTx/>
              <a:cs typeface="+mn-ea"/>
              <a:sym typeface="+mn-lt"/>
            </a:endParaRPr>
          </a:p>
        </p:txBody>
      </p:sp>
      <p:sp>
        <p:nvSpPr>
          <p:cNvPr id="41" name="文本占位符 2">
            <a:extLst>
              <a:ext uri="{FF2B5EF4-FFF2-40B4-BE49-F238E27FC236}">
                <a16:creationId xmlns:a16="http://schemas.microsoft.com/office/drawing/2014/main" id="{95EB0B52-9BF4-AF76-0935-AC7F0D1649F5}"/>
              </a:ext>
            </a:extLst>
          </p:cNvPr>
          <p:cNvSpPr>
            <a:spLocks noGrp="1"/>
          </p:cNvSpPr>
          <p:nvPr>
            <p:custDataLst>
              <p:tags r:id="rId51"/>
            </p:custDataLst>
          </p:nvPr>
        </p:nvSpPr>
        <p:spPr bwMode="gray">
          <a:xfrm>
            <a:off x="3659188" y="3022600"/>
            <a:ext cx="239713"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B617BB1C-82A9-4CE5-9F47-89A16D2ACFFF}" type="datetime'''''''''3''''''''''''''''0''''''''9'''''''''''">
              <a:rPr lang="en-US" altLang="en-US" sz="600" smtClean="0">
                <a:solidFill>
                  <a:srgbClr val="FFFFFF"/>
                </a:solidFill>
                <a:effectLst/>
                <a:cs typeface="+mn-ea"/>
                <a:sym typeface="+mn-lt"/>
              </a:rPr>
              <a:pPr/>
              <a:t>309</a:t>
            </a:fld>
            <a:br>
              <a:rPr lang="en-US" altLang="en-US" sz="600">
                <a:solidFill>
                  <a:srgbClr val="FFFFFF"/>
                </a:solidFill>
                <a:effectLst/>
                <a:cs typeface="+mn-ea"/>
                <a:sym typeface="+mn-lt"/>
              </a:rPr>
            </a:br>
            <a:r>
              <a:rPr lang="en-US" altLang="en-US" sz="600">
                <a:solidFill>
                  <a:srgbClr val="FFFFFF"/>
                </a:solidFill>
                <a:effectLst/>
                <a:cs typeface="+mn-ea"/>
                <a:sym typeface="+mn-lt"/>
              </a:rPr>
              <a:t>(</a:t>
            </a:r>
            <a:fld id="{F26867E4-8AB6-4897-9482-D5AC302A0FEB}" type="datetime'''''''''''''''''''''63%'''''''''''">
              <a:rPr lang="en-US" altLang="en-US" sz="600" smtClean="0">
                <a:solidFill>
                  <a:srgbClr val="FFFFFF"/>
                </a:solidFill>
                <a:effectLst/>
                <a:cs typeface="+mn-ea"/>
                <a:sym typeface="+mn-lt"/>
              </a:rPr>
              <a:pPr/>
              <a:t>63%</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43" name="文本占位符 2">
            <a:extLst>
              <a:ext uri="{FF2B5EF4-FFF2-40B4-BE49-F238E27FC236}">
                <a16:creationId xmlns:a16="http://schemas.microsoft.com/office/drawing/2014/main" id="{CA944759-6E65-9E68-1FAE-71E7D982960E}"/>
              </a:ext>
            </a:extLst>
          </p:cNvPr>
          <p:cNvSpPr>
            <a:spLocks noGrp="1"/>
          </p:cNvSpPr>
          <p:nvPr>
            <p:custDataLst>
              <p:tags r:id="rId52"/>
            </p:custDataLst>
          </p:nvPr>
        </p:nvSpPr>
        <p:spPr bwMode="gray">
          <a:xfrm>
            <a:off x="3662363" y="2478088"/>
            <a:ext cx="231775"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57039355-FD88-4CF2-B2FF-28626D0B4E65}" type="datetime'''''''''''''''''''''''1''''''''''''''''7''''''''9'''''">
              <a:rPr lang="en-US" altLang="en-US" sz="600" smtClean="0">
                <a:solidFill>
                  <a:srgbClr val="000000"/>
                </a:solidFill>
                <a:cs typeface="+mn-ea"/>
                <a:sym typeface="+mn-lt"/>
              </a:rPr>
              <a:pPr marL="0" lvl="0" indent="0" algn="ctr">
                <a:spcBef>
                  <a:spcPct val="0"/>
                </a:spcBef>
                <a:spcAft>
                  <a:spcPct val="0"/>
                </a:spcAft>
                <a:buNone/>
                <a:defRPr/>
              </a:pPr>
              <a:t>179</a:t>
            </a:fld>
            <a:br>
              <a:rPr lang="en-US" altLang="en-US" sz="600">
                <a:solidFill>
                  <a:srgbClr val="000000"/>
                </a:solidFill>
                <a:cs typeface="+mn-ea"/>
                <a:sym typeface="+mn-lt"/>
              </a:rPr>
            </a:br>
            <a:r>
              <a:rPr lang="en-US" altLang="en-US" sz="600">
                <a:solidFill>
                  <a:srgbClr val="000000"/>
                </a:solidFill>
                <a:cs typeface="+mn-ea"/>
                <a:sym typeface="+mn-lt"/>
              </a:rPr>
              <a:t>(</a:t>
            </a:r>
            <a:fld id="{DE779761-9E94-4EB4-B492-2849FECE356C}" type="datetime'''''''''''3''''''''''''''7''''''''''%'''''''">
              <a:rPr lang="en-US" altLang="en-US" sz="600" smtClean="0">
                <a:solidFill>
                  <a:srgbClr val="000000"/>
                </a:solidFill>
                <a:cs typeface="+mn-ea"/>
                <a:sym typeface="+mn-lt"/>
              </a:rPr>
              <a:pPr marL="0" lvl="0" indent="0" algn="ctr">
                <a:spcBef>
                  <a:spcPct val="0"/>
                </a:spcBef>
                <a:spcAft>
                  <a:spcPct val="0"/>
                </a:spcAft>
                <a:buNone/>
                <a:defRPr/>
              </a:pPr>
              <a:t>37%</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dirty="0">
              <a:ln>
                <a:noFill/>
              </a:ln>
              <a:solidFill>
                <a:prstClr val="black"/>
              </a:solidFill>
              <a:effectLst/>
              <a:uLnTx/>
              <a:uFillTx/>
              <a:cs typeface="+mn-ea"/>
              <a:sym typeface="+mn-lt"/>
            </a:endParaRPr>
          </a:p>
        </p:txBody>
      </p:sp>
      <p:sp>
        <p:nvSpPr>
          <p:cNvPr id="516" name="文本占位符 2">
            <a:extLst>
              <a:ext uri="{FF2B5EF4-FFF2-40B4-BE49-F238E27FC236}">
                <a16:creationId xmlns:a16="http://schemas.microsoft.com/office/drawing/2014/main" id="{F0BC1AFD-DC2E-C867-09BC-92197D4E5FA1}"/>
              </a:ext>
            </a:extLst>
          </p:cNvPr>
          <p:cNvSpPr>
            <a:spLocks noGrp="1"/>
          </p:cNvSpPr>
          <p:nvPr>
            <p:custDataLst>
              <p:tags r:id="rId53"/>
            </p:custDataLst>
          </p:nvPr>
        </p:nvSpPr>
        <p:spPr bwMode="gray">
          <a:xfrm>
            <a:off x="3987800" y="2955925"/>
            <a:ext cx="231775"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4B6BA19B-4C02-4B6A-81E8-65C974341949}" type="datetime'''''''''''''''3''''''''''''''6''''''''''''''''9'''''''''">
              <a:rPr lang="en-US" altLang="en-US" sz="600" smtClean="0">
                <a:solidFill>
                  <a:srgbClr val="FFFFFF"/>
                </a:solidFill>
                <a:effectLst/>
                <a:cs typeface="+mn-ea"/>
                <a:sym typeface="+mn-lt"/>
              </a:rPr>
              <a:pPr/>
              <a:t>369</a:t>
            </a:fld>
            <a:br>
              <a:rPr lang="en-US" altLang="en-US" sz="600" dirty="0">
                <a:solidFill>
                  <a:srgbClr val="FFFFFF"/>
                </a:solidFill>
                <a:effectLst/>
                <a:cs typeface="+mn-ea"/>
                <a:sym typeface="+mn-lt"/>
              </a:rPr>
            </a:br>
            <a:r>
              <a:rPr lang="en-US" altLang="en-US" sz="600" dirty="0">
                <a:solidFill>
                  <a:srgbClr val="FFFFFF"/>
                </a:solidFill>
                <a:effectLst/>
                <a:cs typeface="+mn-ea"/>
                <a:sym typeface="+mn-lt"/>
              </a:rPr>
              <a:t>(</a:t>
            </a:r>
            <a:fld id="{5C5DEBDD-8E96-4F6B-9262-C6F7C934B6CC}" type="datetime'''''''''''''''''''''''''''''''''''''''''5''7''''''''''''%'">
              <a:rPr lang="en-US" altLang="en-US" sz="600" smtClean="0">
                <a:solidFill>
                  <a:srgbClr val="FFFFFF"/>
                </a:solidFill>
                <a:effectLst/>
                <a:cs typeface="+mn-ea"/>
                <a:sym typeface="+mn-lt"/>
              </a:rPr>
              <a:pPr/>
              <a:t>57%</a:t>
            </a:fld>
            <a:r>
              <a:rPr kumimoji="0" lang="en-US" altLang="zh-CN" sz="600" b="0" i="0" u="none" strike="noStrike" kern="1200" cap="none" spc="0" normalizeH="0" baseline="0" noProof="0" dirty="0">
                <a:ln>
                  <a:noFill/>
                </a:ln>
                <a:solidFill>
                  <a:prstClr val="white"/>
                </a:solidFill>
                <a:effectLst/>
                <a:uLnTx/>
                <a:uFillTx/>
                <a:cs typeface="+mn-ea"/>
                <a:sym typeface="+mn-lt"/>
              </a:rPr>
              <a:t>)</a:t>
            </a:r>
            <a:endParaRPr kumimoji="0" lang="zh-CN" altLang="en-US" sz="600" b="0" i="0" u="none" strike="noStrike" kern="1200" cap="none" spc="0" normalizeH="0" baseline="0" noProof="0" dirty="0">
              <a:ln>
                <a:noFill/>
              </a:ln>
              <a:solidFill>
                <a:prstClr val="white"/>
              </a:solidFill>
              <a:effectLst/>
              <a:uLnTx/>
              <a:uFillTx/>
              <a:cs typeface="+mn-ea"/>
              <a:sym typeface="+mn-lt"/>
            </a:endParaRPr>
          </a:p>
        </p:txBody>
      </p:sp>
      <p:sp>
        <p:nvSpPr>
          <p:cNvPr id="517" name="文本占位符 2">
            <a:extLst>
              <a:ext uri="{FF2B5EF4-FFF2-40B4-BE49-F238E27FC236}">
                <a16:creationId xmlns:a16="http://schemas.microsoft.com/office/drawing/2014/main" id="{9985C972-B6FF-A044-2DC7-44DA771A0660}"/>
              </a:ext>
            </a:extLst>
          </p:cNvPr>
          <p:cNvSpPr>
            <a:spLocks noGrp="1"/>
          </p:cNvSpPr>
          <p:nvPr>
            <p:custDataLst>
              <p:tags r:id="rId54"/>
            </p:custDataLst>
          </p:nvPr>
        </p:nvSpPr>
        <p:spPr bwMode="gray">
          <a:xfrm>
            <a:off x="3984625" y="2232025"/>
            <a:ext cx="238125"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36F3E44C-2981-4EA8-B37B-6AFF5EF76BE9}" type="datetime'''''''''''''''27''''''''''''''9'''''''''''''''''''''''''">
              <a:rPr lang="en-US" altLang="en-US" sz="600" smtClean="0">
                <a:solidFill>
                  <a:srgbClr val="000000"/>
                </a:solidFill>
                <a:effectLst/>
                <a:cs typeface="+mn-ea"/>
                <a:sym typeface="+mn-lt"/>
              </a:rPr>
              <a:pPr/>
              <a:t>279</a:t>
            </a:fld>
            <a:br>
              <a:rPr lang="en-US" altLang="en-US" sz="600">
                <a:solidFill>
                  <a:srgbClr val="000000"/>
                </a:solidFill>
                <a:effectLst/>
                <a:cs typeface="+mn-ea"/>
                <a:sym typeface="+mn-lt"/>
              </a:rPr>
            </a:br>
            <a:r>
              <a:rPr lang="en-US" altLang="en-US" sz="600">
                <a:solidFill>
                  <a:srgbClr val="000000"/>
                </a:solidFill>
                <a:effectLst/>
                <a:cs typeface="+mn-ea"/>
                <a:sym typeface="+mn-lt"/>
              </a:rPr>
              <a:t>(</a:t>
            </a:r>
            <a:fld id="{BED2763A-94D6-4203-A389-874A1700F26D}" type="datetime'''''4''''''''''''''''3''''''''''''''''''''''''''%'''''''">
              <a:rPr lang="en-US" altLang="en-US" sz="600" smtClean="0">
                <a:solidFill>
                  <a:srgbClr val="000000"/>
                </a:solidFill>
                <a:effectLst/>
                <a:cs typeface="+mn-ea"/>
                <a:sym typeface="+mn-lt"/>
              </a:rPr>
              <a:pPr/>
              <a:t>43%</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dirty="0">
              <a:ln>
                <a:noFill/>
              </a:ln>
              <a:solidFill>
                <a:prstClr val="black"/>
              </a:solidFill>
              <a:effectLst/>
              <a:uLnTx/>
              <a:uFillTx/>
              <a:cs typeface="+mn-ea"/>
              <a:sym typeface="+mn-lt"/>
            </a:endParaRPr>
          </a:p>
        </p:txBody>
      </p:sp>
      <p:sp>
        <p:nvSpPr>
          <p:cNvPr id="528" name="文本占位符 2">
            <a:extLst>
              <a:ext uri="{FF2B5EF4-FFF2-40B4-BE49-F238E27FC236}">
                <a16:creationId xmlns:a16="http://schemas.microsoft.com/office/drawing/2014/main" id="{1D56C382-4C5C-D613-9A80-FB974930299E}"/>
              </a:ext>
            </a:extLst>
          </p:cNvPr>
          <p:cNvSpPr>
            <a:spLocks noGrp="1"/>
          </p:cNvSpPr>
          <p:nvPr>
            <p:custDataLst>
              <p:tags r:id="rId55"/>
            </p:custDataLst>
          </p:nvPr>
        </p:nvSpPr>
        <p:spPr bwMode="auto">
          <a:xfrm>
            <a:off x="3997325" y="3487738"/>
            <a:ext cx="214313" cy="1238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3F703C69-ED80-4453-AFEE-4BEF44000664}" type="datetime'''''''''''''''''''''''''''''''''N''''''''''''''o''v'">
              <a:rPr lang="en-US" altLang="en-US" sz="900" smtClean="0">
                <a:solidFill>
                  <a:srgbClr val="000000"/>
                </a:solidFill>
                <a:cs typeface="+mn-ea"/>
                <a:sym typeface="+mn-lt"/>
              </a:rPr>
              <a:pPr/>
              <a:t>Nov</a:t>
            </a:fld>
            <a:endParaRPr kumimoji="0" lang="zh-CN" altLang="en-US" sz="900" b="0" i="0" strike="noStrike" kern="1200" cap="none" spc="0" normalizeH="0" baseline="0" noProof="0">
              <a:ln>
                <a:noFill/>
              </a:ln>
              <a:solidFill>
                <a:srgbClr val="000000"/>
              </a:solidFill>
              <a:effectLst/>
              <a:uLnTx/>
              <a:uFillTx/>
              <a:cs typeface="+mn-ea"/>
              <a:sym typeface="+mn-lt"/>
            </a:endParaRPr>
          </a:p>
        </p:txBody>
      </p:sp>
      <p:sp>
        <p:nvSpPr>
          <p:cNvPr id="523" name="文本占位符 2">
            <a:extLst>
              <a:ext uri="{FF2B5EF4-FFF2-40B4-BE49-F238E27FC236}">
                <a16:creationId xmlns:a16="http://schemas.microsoft.com/office/drawing/2014/main" id="{D3C23948-8B93-EFEA-3747-A15F87D4498D}"/>
              </a:ext>
            </a:extLst>
          </p:cNvPr>
          <p:cNvSpPr>
            <a:spLocks noGrp="1"/>
          </p:cNvSpPr>
          <p:nvPr>
            <p:custDataLst>
              <p:tags r:id="rId56"/>
            </p:custDataLst>
          </p:nvPr>
        </p:nvSpPr>
        <p:spPr bwMode="gray">
          <a:xfrm>
            <a:off x="4148138" y="3065463"/>
            <a:ext cx="234950"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2F9C3DFE-C671-4DEF-995C-E9A60CBE6DF6}" type="datetime'''''''''''2''''''''''''''7''''''''1'''''''">
              <a:rPr lang="en-US" altLang="en-US" sz="600" smtClean="0">
                <a:solidFill>
                  <a:srgbClr val="FFFFFF"/>
                </a:solidFill>
                <a:effectLst/>
                <a:cs typeface="+mn-ea"/>
                <a:sym typeface="+mn-lt"/>
              </a:rPr>
              <a:pPr/>
              <a:t>271</a:t>
            </a:fld>
            <a:br>
              <a:rPr lang="en-US" altLang="en-US" sz="600">
                <a:solidFill>
                  <a:srgbClr val="FFFFFF"/>
                </a:solidFill>
                <a:effectLst/>
                <a:cs typeface="+mn-ea"/>
                <a:sym typeface="+mn-lt"/>
              </a:rPr>
            </a:br>
            <a:r>
              <a:rPr lang="en-US" altLang="en-US" sz="600">
                <a:solidFill>
                  <a:srgbClr val="FFFFFF"/>
                </a:solidFill>
                <a:effectLst/>
                <a:cs typeface="+mn-ea"/>
                <a:sym typeface="+mn-lt"/>
              </a:rPr>
              <a:t>(</a:t>
            </a:r>
            <a:fld id="{B0D18841-4463-4499-B02D-CEC9F945EC9F}" type="datetime'''''''''''''5''''''''''''''''''''2%'">
              <a:rPr lang="en-US" altLang="en-US" sz="600" smtClean="0">
                <a:solidFill>
                  <a:srgbClr val="FFFFFF"/>
                </a:solidFill>
                <a:effectLst/>
                <a:cs typeface="+mn-ea"/>
                <a:sym typeface="+mn-lt"/>
              </a:rPr>
              <a:pPr/>
              <a:t>52%</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525" name="文本占位符 2">
            <a:extLst>
              <a:ext uri="{FF2B5EF4-FFF2-40B4-BE49-F238E27FC236}">
                <a16:creationId xmlns:a16="http://schemas.microsoft.com/office/drawing/2014/main" id="{B8A7845D-3292-3200-8EEC-54CB9BCF0408}"/>
              </a:ext>
            </a:extLst>
          </p:cNvPr>
          <p:cNvSpPr>
            <a:spLocks noGrp="1"/>
          </p:cNvSpPr>
          <p:nvPr>
            <p:custDataLst>
              <p:tags r:id="rId57"/>
            </p:custDataLst>
          </p:nvPr>
        </p:nvSpPr>
        <p:spPr bwMode="gray">
          <a:xfrm>
            <a:off x="4146550" y="2482850"/>
            <a:ext cx="238125"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F82D2522-C0CA-4F2E-B9E2-AE5BA06B37E7}" type="datetime'''2''''''''''''''''''''5''''1'''''''''''''''''">
              <a:rPr lang="en-US" altLang="en-US" sz="600" smtClean="0">
                <a:solidFill>
                  <a:srgbClr val="000000"/>
                </a:solidFill>
                <a:effectLst/>
                <a:cs typeface="+mn-ea"/>
                <a:sym typeface="+mn-lt"/>
              </a:rPr>
              <a:pPr/>
              <a:t>251</a:t>
            </a:fld>
            <a:br>
              <a:rPr lang="en-US" altLang="en-US" sz="600">
                <a:solidFill>
                  <a:srgbClr val="000000"/>
                </a:solidFill>
                <a:effectLst/>
                <a:cs typeface="+mn-ea"/>
                <a:sym typeface="+mn-lt"/>
              </a:rPr>
            </a:br>
            <a:r>
              <a:rPr lang="en-US" altLang="en-US" sz="600">
                <a:solidFill>
                  <a:srgbClr val="000000"/>
                </a:solidFill>
                <a:effectLst/>
                <a:cs typeface="+mn-ea"/>
                <a:sym typeface="+mn-lt"/>
              </a:rPr>
              <a:t>(</a:t>
            </a:r>
            <a:fld id="{1C05FE3E-A3ED-4C9D-A1B8-88B58180695C}" type="datetime'''''''''''''''''''48''''''''''''%'''''">
              <a:rPr lang="en-US" altLang="en-US" sz="600" smtClean="0">
                <a:solidFill>
                  <a:srgbClr val="000000"/>
                </a:solidFill>
                <a:effectLst/>
                <a:cs typeface="+mn-ea"/>
                <a:sym typeface="+mn-lt"/>
              </a:rPr>
              <a:pPr/>
              <a:t>48%</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dirty="0">
              <a:ln>
                <a:noFill/>
              </a:ln>
              <a:solidFill>
                <a:prstClr val="black"/>
              </a:solidFill>
              <a:effectLst/>
              <a:uLnTx/>
              <a:uFillTx/>
              <a:cs typeface="+mn-ea"/>
              <a:sym typeface="+mn-lt"/>
            </a:endParaRPr>
          </a:p>
        </p:txBody>
      </p:sp>
      <p:sp>
        <p:nvSpPr>
          <p:cNvPr id="8" name="文本占位符 2">
            <a:extLst>
              <a:ext uri="{FF2B5EF4-FFF2-40B4-BE49-F238E27FC236}">
                <a16:creationId xmlns:a16="http://schemas.microsoft.com/office/drawing/2014/main" id="{7FE31A71-3253-9D9D-B904-A69D038A1654}"/>
              </a:ext>
            </a:extLst>
          </p:cNvPr>
          <p:cNvSpPr>
            <a:spLocks noGrp="1"/>
          </p:cNvSpPr>
          <p:nvPr>
            <p:custDataLst>
              <p:tags r:id="rId58"/>
            </p:custDataLst>
          </p:nvPr>
        </p:nvSpPr>
        <p:spPr bwMode="gray">
          <a:xfrm>
            <a:off x="3502025" y="1728788"/>
            <a:ext cx="228600"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DF784C10-C53D-4F02-839A-9F447425261C}" type="datetime'''2''''''''''''''''''''''''''''''''''''''7''''''''3'''''''''''">
              <a:rPr lang="en-US" altLang="en-US" sz="600" smtClean="0">
                <a:solidFill>
                  <a:srgbClr val="000000"/>
                </a:solidFill>
                <a:cs typeface="+mn-ea"/>
                <a:sym typeface="+mn-lt"/>
              </a:rPr>
              <a:pPr marL="0" lvl="0" indent="0" algn="ctr">
                <a:spcBef>
                  <a:spcPct val="0"/>
                </a:spcBef>
                <a:spcAft>
                  <a:spcPct val="0"/>
                </a:spcAft>
                <a:buNone/>
                <a:defRPr/>
              </a:pPr>
              <a:t>273</a:t>
            </a:fld>
            <a:br>
              <a:rPr lang="en-US" altLang="en-US" sz="600" dirty="0">
                <a:solidFill>
                  <a:srgbClr val="000000"/>
                </a:solidFill>
                <a:cs typeface="+mn-ea"/>
                <a:sym typeface="+mn-lt"/>
              </a:rPr>
            </a:br>
            <a:r>
              <a:rPr lang="en-US" altLang="en-US" sz="600" dirty="0">
                <a:solidFill>
                  <a:srgbClr val="000000"/>
                </a:solidFill>
                <a:cs typeface="+mn-ea"/>
                <a:sym typeface="+mn-lt"/>
              </a:rPr>
              <a:t>(</a:t>
            </a:r>
            <a:fld id="{1257FDCB-C07A-420C-9C8E-CE42BDAAD926}" type="datetime'''''''''''3''''1''''''''''''''%'''''''">
              <a:rPr lang="en-US" altLang="en-US" sz="600" smtClean="0">
                <a:solidFill>
                  <a:srgbClr val="000000"/>
                </a:solidFill>
                <a:cs typeface="+mn-ea"/>
                <a:sym typeface="+mn-lt"/>
              </a:rPr>
              <a:pPr marL="0" lvl="0" indent="0" algn="ctr">
                <a:spcBef>
                  <a:spcPct val="0"/>
                </a:spcBef>
                <a:spcAft>
                  <a:spcPct val="0"/>
                </a:spcAft>
                <a:buNone/>
                <a:defRPr/>
              </a:pPr>
              <a:t>31%</a:t>
            </a:fld>
            <a:r>
              <a:rPr kumimoji="0" lang="en-US" altLang="zh-CN" sz="600" b="0" i="0" u="none" strike="noStrike" kern="1200" cap="none" spc="0" normalizeH="0" baseline="0" noProof="0" dirty="0">
                <a:ln>
                  <a:noFill/>
                </a:ln>
                <a:solidFill>
                  <a:prstClr val="black"/>
                </a:solidFill>
                <a:effectLst/>
                <a:uLnTx/>
                <a:uFillTx/>
                <a:cs typeface="+mn-ea"/>
                <a:sym typeface="+mn-lt"/>
              </a:rPr>
              <a:t>)</a:t>
            </a:r>
            <a:endParaRPr kumimoji="0" lang="zh-CN" altLang="en-US" sz="600" b="0" i="0" u="none" strike="noStrike" kern="1200" cap="none" spc="0" normalizeH="0" baseline="0" noProof="0" dirty="0">
              <a:ln>
                <a:noFill/>
              </a:ln>
              <a:solidFill>
                <a:prstClr val="black"/>
              </a:solidFill>
              <a:effectLst/>
              <a:uLnTx/>
              <a:uFillTx/>
              <a:cs typeface="+mn-ea"/>
              <a:sym typeface="+mn-lt"/>
            </a:endParaRPr>
          </a:p>
        </p:txBody>
      </p:sp>
      <p:sp>
        <p:nvSpPr>
          <p:cNvPr id="1212" name="文本占位符 2">
            <a:extLst>
              <a:ext uri="{FF2B5EF4-FFF2-40B4-BE49-F238E27FC236}">
                <a16:creationId xmlns:a16="http://schemas.microsoft.com/office/drawing/2014/main" id="{E016CD3D-42A0-7BAC-295C-F3E5754784C6}"/>
              </a:ext>
            </a:extLst>
          </p:cNvPr>
          <p:cNvSpPr>
            <a:spLocks noGrp="1"/>
          </p:cNvSpPr>
          <p:nvPr>
            <p:custDataLst>
              <p:tags r:id="rId59"/>
            </p:custDataLst>
          </p:nvPr>
        </p:nvSpPr>
        <p:spPr bwMode="gray">
          <a:xfrm>
            <a:off x="581025" y="3090863"/>
            <a:ext cx="225425"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20A2F4D4-3747-4E3B-9B18-BCE0B1EAAE99}" type="datetime'''''2''''''''''''''''''''4''''''''''''''''''8'''''''''''">
              <a:rPr lang="en-US" altLang="en-US" sz="600" smtClean="0">
                <a:solidFill>
                  <a:srgbClr val="FFFFFF"/>
                </a:solidFill>
                <a:cs typeface="+mn-ea"/>
                <a:sym typeface="+mn-lt"/>
              </a:rPr>
              <a:pPr marL="0" lvl="0" indent="0" algn="ctr">
                <a:spcBef>
                  <a:spcPct val="0"/>
                </a:spcBef>
                <a:spcAft>
                  <a:spcPct val="0"/>
                </a:spcAft>
                <a:buNone/>
                <a:defRPr/>
              </a:pPr>
              <a:t>248</a:t>
            </a:fld>
            <a:br>
              <a:rPr kumimoji="0" lang="en-US" altLang="en-US" sz="600" b="0" i="0" u="none" strike="noStrike" kern="1200" cap="none" spc="0" normalizeH="0" baseline="0" noProof="0" dirty="0">
                <a:ln>
                  <a:noFill/>
                </a:ln>
                <a:solidFill>
                  <a:prstClr val="white"/>
                </a:solidFill>
                <a:effectLst/>
                <a:uLnTx/>
                <a:uFillTx/>
                <a:cs typeface="+mn-ea"/>
                <a:sym typeface="+mn-lt"/>
              </a:rPr>
            </a:br>
            <a:r>
              <a:rPr kumimoji="0" lang="en-US" altLang="en-US" sz="600" b="0" i="0" u="none" strike="noStrike" kern="1200" cap="none" spc="0" normalizeH="0" baseline="0" noProof="0" dirty="0">
                <a:ln>
                  <a:noFill/>
                </a:ln>
                <a:solidFill>
                  <a:prstClr val="white"/>
                </a:solidFill>
                <a:effectLst/>
                <a:uLnTx/>
                <a:uFillTx/>
                <a:cs typeface="+mn-ea"/>
                <a:sym typeface="+mn-lt"/>
              </a:rPr>
              <a:t>(</a:t>
            </a:r>
            <a:fld id="{5B3B2F0F-C0E8-432C-83E6-41D11B0530E8}" type="datetime'''''''''''''''''''7''''''''7%'''''''''''''''''''''''''''''">
              <a:rPr lang="en-US" altLang="en-US" sz="600" smtClean="0">
                <a:solidFill>
                  <a:srgbClr val="FFFFFF"/>
                </a:solidFill>
                <a:cs typeface="+mn-ea"/>
                <a:sym typeface="+mn-lt"/>
              </a:rPr>
              <a:pPr/>
              <a:t>77%</a:t>
            </a:fld>
            <a:r>
              <a:rPr kumimoji="0" lang="en-US" altLang="zh-CN" sz="600" b="0" i="0" u="none" strike="noStrike" kern="1200" cap="none" spc="0" normalizeH="0" baseline="0" noProof="0" dirty="0">
                <a:ln>
                  <a:noFill/>
                </a:ln>
                <a:solidFill>
                  <a:prstClr val="white"/>
                </a:solidFill>
                <a:effectLst/>
                <a:uLnTx/>
                <a:uFillTx/>
                <a:cs typeface="+mn-ea"/>
                <a:sym typeface="+mn-lt"/>
              </a:rPr>
              <a:t>)</a:t>
            </a:r>
            <a:endParaRPr kumimoji="0" lang="zh-CN" altLang="en-US" sz="600" b="0" i="0" u="none" strike="noStrike" kern="1200" cap="none" spc="0" normalizeH="0" baseline="0" noProof="0" dirty="0">
              <a:ln>
                <a:noFill/>
              </a:ln>
              <a:solidFill>
                <a:prstClr val="white"/>
              </a:solidFill>
              <a:effectLst/>
              <a:uLnTx/>
              <a:uFillTx/>
              <a:cs typeface="+mn-ea"/>
              <a:sym typeface="+mn-lt"/>
            </a:endParaRPr>
          </a:p>
        </p:txBody>
      </p:sp>
      <p:sp>
        <p:nvSpPr>
          <p:cNvPr id="1213" name="文本占位符 2">
            <a:extLst>
              <a:ext uri="{FF2B5EF4-FFF2-40B4-BE49-F238E27FC236}">
                <a16:creationId xmlns:a16="http://schemas.microsoft.com/office/drawing/2014/main" id="{AB446A62-832B-26ED-AF1F-BC3ECE340282}"/>
              </a:ext>
            </a:extLst>
          </p:cNvPr>
          <p:cNvSpPr>
            <a:spLocks noGrp="1"/>
          </p:cNvSpPr>
          <p:nvPr>
            <p:custDataLst>
              <p:tags r:id="rId60"/>
            </p:custDataLst>
          </p:nvPr>
        </p:nvSpPr>
        <p:spPr bwMode="gray">
          <a:xfrm>
            <a:off x="576263" y="2543175"/>
            <a:ext cx="234950" cy="165100"/>
          </a:xfrm>
          <a:prstGeom prst="rect">
            <a:avLst/>
          </a:prstGeom>
          <a:noFill/>
          <a:ln>
            <a:noFill/>
          </a:ln>
          <a:effectLst/>
          <a:extLst>
            <a:ext uri="{909E8E84-426E-40DD-AFC4-6F175D3DCCD1}">
              <a14:hiddenFill xmlns:a14="http://schemas.microsoft.com/office/drawing/2010/main">
                <a:solidFill>
                  <a:srgbClr val="C3CFE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ct val="0"/>
              </a:spcBef>
              <a:spcAft>
                <a:spcPct val="0"/>
              </a:spcAft>
              <a:buClrTx/>
              <a:buSzTx/>
              <a:buFont typeface="Arial" panose="020B0604020202020204" pitchFamily="34" charset="0"/>
              <a:buNone/>
              <a:tabLst/>
              <a:defRPr/>
            </a:pPr>
            <a:fld id="{178B4C53-9864-4D7C-AEFA-102E74863754}" type="datetime'''''''''''''''''''''''''''''7''''''''''''''''''''''''''3'''''">
              <a:rPr lang="en-US" altLang="en-US" sz="600" smtClean="0">
                <a:solidFill>
                  <a:srgbClr val="000000"/>
                </a:solidFill>
                <a:effectLst/>
                <a:cs typeface="+mn-ea"/>
                <a:sym typeface="+mn-lt"/>
              </a:rPr>
              <a:pPr/>
              <a:t>73</a:t>
            </a:fld>
            <a:br>
              <a:rPr kumimoji="0" lang="en-US" altLang="en-US" sz="600" b="0" i="0" u="none" strike="noStrike" kern="1200" cap="none" spc="0" normalizeH="0" baseline="0" noProof="0">
                <a:ln>
                  <a:noFill/>
                </a:ln>
                <a:solidFill>
                  <a:prstClr val="black"/>
                </a:solidFill>
                <a:effectLst/>
                <a:uLnTx/>
                <a:uFillTx/>
                <a:cs typeface="+mn-ea"/>
                <a:sym typeface="+mn-lt"/>
              </a:rPr>
            </a:br>
            <a:r>
              <a:rPr kumimoji="0" lang="en-US" altLang="en-US" sz="600" b="0" i="0" u="none" strike="noStrike" kern="1200" cap="none" spc="0" normalizeH="0" baseline="0" noProof="0">
                <a:ln>
                  <a:noFill/>
                </a:ln>
                <a:solidFill>
                  <a:prstClr val="black"/>
                </a:solidFill>
                <a:effectLst/>
                <a:uLnTx/>
                <a:uFillTx/>
                <a:cs typeface="+mn-ea"/>
                <a:sym typeface="+mn-lt"/>
              </a:rPr>
              <a:t>(</a:t>
            </a:r>
            <a:fld id="{D3A232C8-8448-4067-A3F0-C3C9BDACC825}" type="datetime'''''''''2''''''''''''''''''''3''''''''''''''''%'''">
              <a:rPr lang="en-US" altLang="en-US" sz="600" smtClean="0">
                <a:solidFill>
                  <a:srgbClr val="000000"/>
                </a:solidFill>
                <a:effectLst/>
                <a:cs typeface="+mn-ea"/>
                <a:sym typeface="+mn-lt"/>
              </a:rPr>
              <a:pPr/>
              <a:t>23%</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a:ln>
                <a:noFill/>
              </a:ln>
              <a:solidFill>
                <a:prstClr val="black"/>
              </a:solidFill>
              <a:effectLst/>
              <a:uLnTx/>
              <a:uFillTx/>
              <a:cs typeface="+mn-ea"/>
              <a:sym typeface="+mn-lt"/>
            </a:endParaRPr>
          </a:p>
        </p:txBody>
      </p:sp>
      <p:sp>
        <p:nvSpPr>
          <p:cNvPr id="1201" name="文本占位符 2">
            <a:extLst>
              <a:ext uri="{FF2B5EF4-FFF2-40B4-BE49-F238E27FC236}">
                <a16:creationId xmlns:a16="http://schemas.microsoft.com/office/drawing/2014/main" id="{BC171A05-5BED-7425-D193-5E998478CA2A}"/>
              </a:ext>
            </a:extLst>
          </p:cNvPr>
          <p:cNvSpPr>
            <a:spLocks noGrp="1"/>
          </p:cNvSpPr>
          <p:nvPr>
            <p:custDataLst>
              <p:tags r:id="rId61"/>
            </p:custDataLst>
          </p:nvPr>
        </p:nvSpPr>
        <p:spPr bwMode="auto">
          <a:xfrm>
            <a:off x="592138" y="3487738"/>
            <a:ext cx="204788" cy="1238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ct val="0"/>
              </a:spcBef>
              <a:spcAft>
                <a:spcPct val="0"/>
              </a:spcAft>
              <a:buClrTx/>
              <a:buSzTx/>
              <a:buFont typeface="Arial" panose="020B0604020202020204" pitchFamily="34" charset="0"/>
              <a:buNone/>
              <a:tabLst/>
              <a:defRPr/>
            </a:pPr>
            <a:fld id="{AB42D599-D460-4A4E-8B54-DB2561CE5340}" type="datetime'A''p''''''''''''''''''''''''''''''''''''''''r'''''">
              <a:rPr kumimoji="0" lang="en-US" altLang="en-US" sz="900" b="0" i="0" u="none" strike="noStrike" kern="1200" cap="none" spc="0" normalizeH="0" baseline="0" noProof="0" smtClean="0">
                <a:ln>
                  <a:noFill/>
                </a:ln>
                <a:solidFill>
                  <a:prstClr val="black"/>
                </a:solidFill>
                <a:effectLst/>
                <a:uLnTx/>
                <a:uFillTx/>
                <a:cs typeface="+mn-ea"/>
                <a:sym typeface="+mn-lt"/>
              </a:rPr>
              <a:pPr marL="0" marR="0" lvl="0" indent="0" algn="ctr" defTabSz="914400" rtl="0" eaLnBrk="1" fontAlgn="auto" latinLnBrk="0" hangingPunct="1">
                <a:lnSpc>
                  <a:spcPct val="90000"/>
                </a:lnSpc>
                <a:spcBef>
                  <a:spcPct val="0"/>
                </a:spcBef>
                <a:spcAft>
                  <a:spcPct val="0"/>
                </a:spcAft>
                <a:buClrTx/>
                <a:buSzTx/>
                <a:buFont typeface="Arial" panose="020B0604020202020204" pitchFamily="34" charset="0"/>
                <a:buNone/>
                <a:tabLst/>
                <a:defRPr/>
              </a:pPr>
              <a:t>Apr</a:t>
            </a:fld>
            <a:endParaRPr kumimoji="0" lang="zh-CN" altLang="en-US" sz="900" b="0" i="0" u="none" strike="noStrike" kern="1200" cap="none" spc="0" normalizeH="0" baseline="0" noProof="0">
              <a:ln>
                <a:noFill/>
              </a:ln>
              <a:solidFill>
                <a:prstClr val="black"/>
              </a:solidFill>
              <a:effectLst/>
              <a:uLnTx/>
              <a:uFillTx/>
              <a:cs typeface="+mn-ea"/>
              <a:sym typeface="+mn-lt"/>
            </a:endParaRPr>
          </a:p>
        </p:txBody>
      </p:sp>
      <p:sp>
        <p:nvSpPr>
          <p:cNvPr id="1218" name="文本占位符 2">
            <a:extLst>
              <a:ext uri="{FF2B5EF4-FFF2-40B4-BE49-F238E27FC236}">
                <a16:creationId xmlns:a16="http://schemas.microsoft.com/office/drawing/2014/main" id="{ECF962A5-C3E4-E927-1202-994FA03F315D}"/>
              </a:ext>
            </a:extLst>
          </p:cNvPr>
          <p:cNvSpPr>
            <a:spLocks noGrp="1"/>
          </p:cNvSpPr>
          <p:nvPr>
            <p:custDataLst>
              <p:tags r:id="rId62"/>
            </p:custDataLst>
          </p:nvPr>
        </p:nvSpPr>
        <p:spPr bwMode="gray">
          <a:xfrm>
            <a:off x="738188" y="3195638"/>
            <a:ext cx="238125"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C314CC95-2FD9-4E9E-9F40-6B9B3AED75EA}" type="datetime'''''''15''3'''''''''">
              <a:rPr lang="en-US" altLang="en-US" sz="600" smtClean="0">
                <a:solidFill>
                  <a:srgbClr val="FFFFFF"/>
                </a:solidFill>
                <a:cs typeface="+mn-ea"/>
                <a:sym typeface="+mn-lt"/>
              </a:rPr>
              <a:pPr marL="0" lvl="0" indent="0" algn="ctr">
                <a:spcBef>
                  <a:spcPct val="0"/>
                </a:spcBef>
                <a:spcAft>
                  <a:spcPct val="0"/>
                </a:spcAft>
                <a:buNone/>
                <a:defRPr/>
              </a:pPr>
              <a:t>153</a:t>
            </a:fld>
            <a:br>
              <a:rPr kumimoji="0" lang="en-US" altLang="en-US" sz="600" b="0" i="0" u="none" strike="noStrike" kern="1200" cap="none" spc="0" normalizeH="0" baseline="0" noProof="0">
                <a:ln>
                  <a:noFill/>
                </a:ln>
                <a:solidFill>
                  <a:prstClr val="white"/>
                </a:solidFill>
                <a:effectLst/>
                <a:uLnTx/>
                <a:uFillTx/>
                <a:cs typeface="+mn-ea"/>
                <a:sym typeface="+mn-lt"/>
              </a:rPr>
            </a:br>
            <a:r>
              <a:rPr kumimoji="0" lang="en-US" altLang="en-US" sz="600" b="0" i="0" u="none" strike="noStrike" kern="1200" cap="none" spc="0" normalizeH="0" baseline="0" noProof="0">
                <a:ln>
                  <a:noFill/>
                </a:ln>
                <a:solidFill>
                  <a:prstClr val="white"/>
                </a:solidFill>
                <a:effectLst/>
                <a:uLnTx/>
                <a:uFillTx/>
                <a:cs typeface="+mn-ea"/>
                <a:sym typeface="+mn-lt"/>
              </a:rPr>
              <a:t>(</a:t>
            </a:r>
            <a:fld id="{136C97A2-D6E1-4DC8-B1DD-ECE90A9D20EC}" type="datetime'''''''''''''''''8''3''''''''''''''''''''''''''''''''''''''%'">
              <a:rPr lang="en-US" altLang="en-US" sz="600" smtClean="0">
                <a:solidFill>
                  <a:srgbClr val="FFFFFF"/>
                </a:solidFill>
                <a:cs typeface="+mn-ea"/>
                <a:sym typeface="+mn-lt"/>
              </a:rPr>
              <a:pPr/>
              <a:t>83%</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1219" name="文本占位符 2">
            <a:extLst>
              <a:ext uri="{FF2B5EF4-FFF2-40B4-BE49-F238E27FC236}">
                <a16:creationId xmlns:a16="http://schemas.microsoft.com/office/drawing/2014/main" id="{A0497007-1B3D-DD50-3E78-C2AF47C70F3E}"/>
              </a:ext>
            </a:extLst>
          </p:cNvPr>
          <p:cNvSpPr>
            <a:spLocks noGrp="1"/>
          </p:cNvSpPr>
          <p:nvPr>
            <p:custDataLst>
              <p:tags r:id="rId63"/>
            </p:custDataLst>
          </p:nvPr>
        </p:nvSpPr>
        <p:spPr bwMode="gray">
          <a:xfrm>
            <a:off x="781050" y="2847975"/>
            <a:ext cx="222250" cy="165100"/>
          </a:xfrm>
          <a:prstGeom prst="rect">
            <a:avLst/>
          </a:prstGeom>
          <a:noFill/>
          <a:ln>
            <a:noFill/>
          </a:ln>
          <a:effectLst/>
          <a:extLst>
            <a:ext uri="{909E8E84-426E-40DD-AFC4-6F175D3DCCD1}">
              <a14:hiddenFill xmlns:a14="http://schemas.microsoft.com/office/drawing/2010/main">
                <a:solidFill>
                  <a:srgbClr val="C3CFE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0BEC0C0B-1755-4C31-BDB4-62567D966243}" type="datetime'''''''''''''''''''''''''''''3''1'''''''''">
              <a:rPr lang="en-US" altLang="en-US" sz="600" smtClean="0">
                <a:solidFill>
                  <a:srgbClr val="000000"/>
                </a:solidFill>
                <a:cs typeface="+mn-ea"/>
                <a:sym typeface="+mn-lt"/>
              </a:rPr>
              <a:pPr marL="0" lvl="0" indent="0" algn="ctr">
                <a:spcBef>
                  <a:spcPct val="0"/>
                </a:spcBef>
                <a:spcAft>
                  <a:spcPct val="0"/>
                </a:spcAft>
                <a:buNone/>
                <a:defRPr/>
              </a:pPr>
              <a:t>31</a:t>
            </a:fld>
            <a:br>
              <a:rPr kumimoji="0" lang="en-US" altLang="en-US" sz="600" b="0" i="0" u="none" strike="noStrike" kern="1200" cap="none" spc="0" normalizeH="0" baseline="0" noProof="0">
                <a:ln>
                  <a:noFill/>
                </a:ln>
                <a:solidFill>
                  <a:prstClr val="black"/>
                </a:solidFill>
                <a:effectLst/>
                <a:uLnTx/>
                <a:uFillTx/>
                <a:cs typeface="+mn-ea"/>
                <a:sym typeface="+mn-lt"/>
              </a:rPr>
            </a:br>
            <a:r>
              <a:rPr kumimoji="0" lang="en-US" altLang="en-US" sz="600" b="0" i="0" u="none" strike="noStrike" kern="1200" cap="none" spc="0" normalizeH="0" baseline="0" noProof="0">
                <a:ln>
                  <a:noFill/>
                </a:ln>
                <a:solidFill>
                  <a:prstClr val="black"/>
                </a:solidFill>
                <a:effectLst/>
                <a:uLnTx/>
                <a:uFillTx/>
                <a:cs typeface="+mn-ea"/>
                <a:sym typeface="+mn-lt"/>
              </a:rPr>
              <a:t>(</a:t>
            </a:r>
            <a:fld id="{315F632D-DC23-4692-8A79-1E2984883FFB}" type="datetime'1''''''''''''''''''''''''7''''''''''''%'''''''''''''''''">
              <a:rPr lang="en-US" altLang="en-US" sz="600" smtClean="0">
                <a:solidFill>
                  <a:srgbClr val="000000"/>
                </a:solidFill>
                <a:cs typeface="+mn-ea"/>
                <a:sym typeface="+mn-lt"/>
              </a:rPr>
              <a:pPr/>
              <a:t>17%</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a:ln>
                <a:noFill/>
              </a:ln>
              <a:solidFill>
                <a:prstClr val="black"/>
              </a:solidFill>
              <a:effectLst/>
              <a:uLnTx/>
              <a:uFillTx/>
              <a:cs typeface="+mn-ea"/>
              <a:sym typeface="+mn-lt"/>
            </a:endParaRPr>
          </a:p>
        </p:txBody>
      </p:sp>
      <p:sp>
        <p:nvSpPr>
          <p:cNvPr id="962" name="文本占位符 2">
            <a:extLst>
              <a:ext uri="{FF2B5EF4-FFF2-40B4-BE49-F238E27FC236}">
                <a16:creationId xmlns:a16="http://schemas.microsoft.com/office/drawing/2014/main" id="{6AD5FC65-C7FF-D084-FBBA-28801746CEFC}"/>
              </a:ext>
            </a:extLst>
          </p:cNvPr>
          <p:cNvSpPr>
            <a:spLocks noGrp="1"/>
          </p:cNvSpPr>
          <p:nvPr>
            <p:custDataLst>
              <p:tags r:id="rId64"/>
            </p:custDataLst>
          </p:nvPr>
        </p:nvSpPr>
        <p:spPr bwMode="gray">
          <a:xfrm>
            <a:off x="1062038" y="2946400"/>
            <a:ext cx="239713"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FF484461-E70D-43B0-8459-90F45DF383C2}" type="datetime'''''3''7''''''''''''''''''''''''''''''''''''7'">
              <a:rPr lang="en-US" altLang="en-US" sz="600" smtClean="0">
                <a:solidFill>
                  <a:srgbClr val="FFFFFF"/>
                </a:solidFill>
                <a:cs typeface="+mn-ea"/>
                <a:sym typeface="+mn-lt"/>
              </a:rPr>
              <a:pPr marL="0" lvl="0" indent="0" algn="ctr">
                <a:spcBef>
                  <a:spcPct val="0"/>
                </a:spcBef>
                <a:spcAft>
                  <a:spcPct val="0"/>
                </a:spcAft>
                <a:buNone/>
                <a:defRPr/>
              </a:pPr>
              <a:t>377</a:t>
            </a:fld>
            <a:br>
              <a:rPr kumimoji="0" lang="en-US" altLang="en-US" sz="600" b="0" i="0" u="none" strike="noStrike" kern="1200" cap="none" spc="0" normalizeH="0" baseline="0" noProof="0">
                <a:ln>
                  <a:noFill/>
                </a:ln>
                <a:solidFill>
                  <a:prstClr val="white"/>
                </a:solidFill>
                <a:effectLst/>
                <a:uLnTx/>
                <a:uFillTx/>
                <a:cs typeface="+mn-ea"/>
                <a:sym typeface="+mn-lt"/>
              </a:rPr>
            </a:br>
            <a:r>
              <a:rPr kumimoji="0" lang="en-US" altLang="en-US" sz="600" b="0" i="0" u="none" strike="noStrike" kern="1200" cap="none" spc="0" normalizeH="0" baseline="0" noProof="0">
                <a:ln>
                  <a:noFill/>
                </a:ln>
                <a:solidFill>
                  <a:prstClr val="white"/>
                </a:solidFill>
                <a:effectLst/>
                <a:uLnTx/>
                <a:uFillTx/>
                <a:cs typeface="+mn-ea"/>
                <a:sym typeface="+mn-lt"/>
              </a:rPr>
              <a:t>(</a:t>
            </a:r>
            <a:fld id="{B06E5CFC-CDAC-43FC-9624-73C4C9B4D061}" type="datetime'''''''''''''''''''6''9''''''''''''%'''''''''''''''">
              <a:rPr lang="en-US" altLang="en-US" sz="600" smtClean="0">
                <a:solidFill>
                  <a:srgbClr val="FFFFFF"/>
                </a:solidFill>
                <a:cs typeface="+mn-ea"/>
                <a:sym typeface="+mn-lt"/>
              </a:rPr>
              <a:pPr/>
              <a:t>69%</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963" name="文本占位符 2">
            <a:extLst>
              <a:ext uri="{FF2B5EF4-FFF2-40B4-BE49-F238E27FC236}">
                <a16:creationId xmlns:a16="http://schemas.microsoft.com/office/drawing/2014/main" id="{0D09325C-A036-7B6A-6963-5611E93C1644}"/>
              </a:ext>
            </a:extLst>
          </p:cNvPr>
          <p:cNvSpPr>
            <a:spLocks noGrp="1"/>
          </p:cNvSpPr>
          <p:nvPr>
            <p:custDataLst>
              <p:tags r:id="rId65"/>
            </p:custDataLst>
          </p:nvPr>
        </p:nvSpPr>
        <p:spPr bwMode="gray">
          <a:xfrm>
            <a:off x="1066800" y="2343150"/>
            <a:ext cx="228600"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CB633407-B580-4350-A14A-4A22DB12FA3E}" type="datetime'''''''''''''1''''6''''''''''''5'''''''''''''''">
              <a:rPr lang="en-US" altLang="en-US" sz="600" smtClean="0">
                <a:solidFill>
                  <a:srgbClr val="000000"/>
                </a:solidFill>
                <a:cs typeface="+mn-ea"/>
                <a:sym typeface="+mn-lt"/>
              </a:rPr>
              <a:pPr marL="0" lvl="0" indent="0" algn="ctr">
                <a:spcBef>
                  <a:spcPct val="0"/>
                </a:spcBef>
                <a:spcAft>
                  <a:spcPct val="0"/>
                </a:spcAft>
                <a:buNone/>
                <a:defRPr/>
              </a:pPr>
              <a:t>165</a:t>
            </a:fld>
            <a:br>
              <a:rPr kumimoji="0" lang="en-US" altLang="en-US" sz="600" b="0" i="0" u="none" strike="noStrike" kern="1200" cap="none" spc="0" normalizeH="0" baseline="0" noProof="0">
                <a:ln>
                  <a:noFill/>
                </a:ln>
                <a:solidFill>
                  <a:prstClr val="black"/>
                </a:solidFill>
                <a:effectLst/>
                <a:uLnTx/>
                <a:uFillTx/>
                <a:cs typeface="+mn-ea"/>
                <a:sym typeface="+mn-lt"/>
              </a:rPr>
            </a:br>
            <a:r>
              <a:rPr kumimoji="0" lang="en-US" altLang="en-US" sz="600" b="0" i="0" u="none" strike="noStrike" kern="1200" cap="none" spc="0" normalizeH="0" baseline="0" noProof="0">
                <a:ln>
                  <a:noFill/>
                </a:ln>
                <a:solidFill>
                  <a:prstClr val="black"/>
                </a:solidFill>
                <a:effectLst/>
                <a:uLnTx/>
                <a:uFillTx/>
                <a:cs typeface="+mn-ea"/>
                <a:sym typeface="+mn-lt"/>
              </a:rPr>
              <a:t>(</a:t>
            </a:r>
            <a:fld id="{30A4F576-6662-4393-AF0B-7606C50D48FE}" type="datetime'''''''''''''''''''''''''''''''''3''''''''1''''''''%'">
              <a:rPr lang="en-US" altLang="en-US" sz="600" smtClean="0">
                <a:solidFill>
                  <a:srgbClr val="000000"/>
                </a:solidFill>
                <a:cs typeface="+mn-ea"/>
                <a:sym typeface="+mn-lt"/>
              </a:rPr>
              <a:pPr/>
              <a:t>31%</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a:ln>
                <a:noFill/>
              </a:ln>
              <a:solidFill>
                <a:prstClr val="black"/>
              </a:solidFill>
              <a:effectLst/>
              <a:uLnTx/>
              <a:uFillTx/>
              <a:cs typeface="+mn-ea"/>
              <a:sym typeface="+mn-lt"/>
            </a:endParaRPr>
          </a:p>
        </p:txBody>
      </p:sp>
      <p:sp>
        <p:nvSpPr>
          <p:cNvPr id="2" name="文本占位符 2">
            <a:extLst>
              <a:ext uri="{FF2B5EF4-FFF2-40B4-BE49-F238E27FC236}">
                <a16:creationId xmlns:a16="http://schemas.microsoft.com/office/drawing/2014/main" id="{EB30E197-62A3-7AE4-0A33-81A499973C64}"/>
              </a:ext>
            </a:extLst>
          </p:cNvPr>
          <p:cNvSpPr>
            <a:spLocks noGrp="1"/>
          </p:cNvSpPr>
          <p:nvPr>
            <p:custDataLst>
              <p:tags r:id="rId66"/>
            </p:custDataLst>
          </p:nvPr>
        </p:nvSpPr>
        <p:spPr bwMode="auto">
          <a:xfrm>
            <a:off x="1063625" y="3487738"/>
            <a:ext cx="236538" cy="1238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ct val="0"/>
              </a:spcBef>
              <a:spcAft>
                <a:spcPct val="0"/>
              </a:spcAft>
              <a:buClrTx/>
              <a:buSzTx/>
              <a:buFont typeface="Arial" panose="020B0604020202020204" pitchFamily="34" charset="0"/>
              <a:buNone/>
              <a:tabLst/>
              <a:defRPr/>
            </a:pPr>
            <a:fld id="{C393A132-1899-4EC5-8620-FF7CD909C649}" type="datetime'''''''''''''''''''''''''''M''''''''''a''''''''y'''">
              <a:rPr kumimoji="0" lang="en-US" altLang="en-US" sz="900" b="0" i="0" u="none" strike="noStrike" kern="1200" cap="none" spc="0" normalizeH="0" baseline="0" noProof="0" smtClean="0">
                <a:ln>
                  <a:noFill/>
                </a:ln>
                <a:solidFill>
                  <a:prstClr val="black"/>
                </a:solidFill>
                <a:effectLst/>
                <a:uLnTx/>
                <a:uFillTx/>
                <a:cs typeface="+mn-ea"/>
                <a:sym typeface="+mn-lt"/>
              </a:rPr>
              <a:pPr marL="0" marR="0" lvl="0" indent="0" algn="ctr" defTabSz="914400" rtl="0" eaLnBrk="1" fontAlgn="auto" latinLnBrk="0" hangingPunct="1">
                <a:lnSpc>
                  <a:spcPct val="90000"/>
                </a:lnSpc>
                <a:spcBef>
                  <a:spcPct val="0"/>
                </a:spcBef>
                <a:spcAft>
                  <a:spcPct val="0"/>
                </a:spcAft>
                <a:buClrTx/>
                <a:buSzTx/>
                <a:buFont typeface="Arial" panose="020B0604020202020204" pitchFamily="34" charset="0"/>
                <a:buNone/>
                <a:tabLst/>
                <a:defRPr/>
              </a:pPr>
              <a:t>May</a:t>
            </a:fld>
            <a:endParaRPr kumimoji="0" lang="zh-CN" altLang="en-US" sz="900" b="0" i="0" u="none" strike="noStrike" kern="1200" cap="none" spc="0" normalizeH="0" baseline="0" noProof="0">
              <a:ln>
                <a:noFill/>
              </a:ln>
              <a:solidFill>
                <a:prstClr val="black"/>
              </a:solidFill>
              <a:effectLst/>
              <a:uLnTx/>
              <a:uFillTx/>
              <a:cs typeface="+mn-ea"/>
              <a:sym typeface="+mn-lt"/>
            </a:endParaRPr>
          </a:p>
        </p:txBody>
      </p:sp>
      <p:sp>
        <p:nvSpPr>
          <p:cNvPr id="965" name="文本占位符 2">
            <a:extLst>
              <a:ext uri="{FF2B5EF4-FFF2-40B4-BE49-F238E27FC236}">
                <a16:creationId xmlns:a16="http://schemas.microsoft.com/office/drawing/2014/main" id="{BC4CADB2-485D-0CB9-5858-830555C8B8C9}"/>
              </a:ext>
            </a:extLst>
          </p:cNvPr>
          <p:cNvSpPr>
            <a:spLocks noGrp="1"/>
          </p:cNvSpPr>
          <p:nvPr>
            <p:custDataLst>
              <p:tags r:id="rId67"/>
            </p:custDataLst>
          </p:nvPr>
        </p:nvSpPr>
        <p:spPr bwMode="gray">
          <a:xfrm>
            <a:off x="1223963" y="2884488"/>
            <a:ext cx="239713"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E1F9115C-9567-4192-BCBE-CF3C5800DDB9}" type="datetime'''43''''''2'''''''''''''''''''''''''''''''''''''''">
              <a:rPr lang="en-US" altLang="en-US" sz="600" smtClean="0">
                <a:solidFill>
                  <a:srgbClr val="FFFFFF"/>
                </a:solidFill>
                <a:cs typeface="+mn-ea"/>
                <a:sym typeface="+mn-lt"/>
              </a:rPr>
              <a:pPr marL="0" lvl="0" indent="0" algn="ctr">
                <a:spcBef>
                  <a:spcPct val="0"/>
                </a:spcBef>
                <a:spcAft>
                  <a:spcPct val="0"/>
                </a:spcAft>
                <a:buNone/>
                <a:defRPr/>
              </a:pPr>
              <a:t>432</a:t>
            </a:fld>
            <a:br>
              <a:rPr kumimoji="0" lang="en-US" altLang="en-US" sz="600" b="0" i="0" u="none" strike="noStrike" kern="1200" cap="none" spc="0" normalizeH="0" baseline="0" noProof="0">
                <a:ln>
                  <a:noFill/>
                </a:ln>
                <a:solidFill>
                  <a:prstClr val="white"/>
                </a:solidFill>
                <a:effectLst/>
                <a:uLnTx/>
                <a:uFillTx/>
                <a:cs typeface="+mn-ea"/>
                <a:sym typeface="+mn-lt"/>
              </a:rPr>
            </a:br>
            <a:r>
              <a:rPr kumimoji="0" lang="en-US" altLang="en-US" sz="600" b="0" i="0" u="none" strike="noStrike" kern="1200" cap="none" spc="0" normalizeH="0" baseline="0" noProof="0">
                <a:ln>
                  <a:noFill/>
                </a:ln>
                <a:solidFill>
                  <a:prstClr val="white"/>
                </a:solidFill>
                <a:effectLst/>
                <a:uLnTx/>
                <a:uFillTx/>
                <a:cs typeface="+mn-ea"/>
                <a:sym typeface="+mn-lt"/>
              </a:rPr>
              <a:t>(</a:t>
            </a:r>
            <a:fld id="{A818BE70-495F-48F6-B411-4A3CCDCE3D70}" type="datetime'''''''''''''''''''''6''4''''''''''''''''%'''''''''''''''''''''">
              <a:rPr lang="en-US" altLang="en-US" sz="600" smtClean="0">
                <a:solidFill>
                  <a:srgbClr val="FFFFFF"/>
                </a:solidFill>
                <a:cs typeface="+mn-ea"/>
                <a:sym typeface="+mn-lt"/>
              </a:rPr>
              <a:pPr/>
              <a:t>64%</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966" name="文本占位符 2">
            <a:extLst>
              <a:ext uri="{FF2B5EF4-FFF2-40B4-BE49-F238E27FC236}">
                <a16:creationId xmlns:a16="http://schemas.microsoft.com/office/drawing/2014/main" id="{8C58B602-65CE-811A-3DF0-41D6DD96B7BA}"/>
              </a:ext>
            </a:extLst>
          </p:cNvPr>
          <p:cNvSpPr>
            <a:spLocks noGrp="1"/>
          </p:cNvSpPr>
          <p:nvPr>
            <p:custDataLst>
              <p:tags r:id="rId68"/>
            </p:custDataLst>
          </p:nvPr>
        </p:nvSpPr>
        <p:spPr bwMode="gray">
          <a:xfrm>
            <a:off x="1223963" y="2133600"/>
            <a:ext cx="239713"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E0C9D195-FDBE-482A-AD67-CB9F6D8C05F2}" type="datetime'''24''''2'''''''''''''''''''''''''''">
              <a:rPr lang="en-US" altLang="en-US" sz="600" smtClean="0">
                <a:solidFill>
                  <a:srgbClr val="000000"/>
                </a:solidFill>
                <a:cs typeface="+mn-ea"/>
                <a:sym typeface="+mn-lt"/>
              </a:rPr>
              <a:pPr marL="0" lvl="0" indent="0" algn="ctr">
                <a:spcBef>
                  <a:spcPct val="0"/>
                </a:spcBef>
                <a:spcAft>
                  <a:spcPct val="0"/>
                </a:spcAft>
                <a:buNone/>
                <a:defRPr/>
              </a:pPr>
              <a:t>242</a:t>
            </a:fld>
            <a:br>
              <a:rPr kumimoji="0" lang="en-US" altLang="en-US" sz="600" b="0" i="0" u="none" strike="noStrike" kern="1200" cap="none" spc="0" normalizeH="0" baseline="0" noProof="0">
                <a:ln>
                  <a:noFill/>
                </a:ln>
                <a:solidFill>
                  <a:prstClr val="black"/>
                </a:solidFill>
                <a:effectLst/>
                <a:uLnTx/>
                <a:uFillTx/>
                <a:cs typeface="+mn-ea"/>
                <a:sym typeface="+mn-lt"/>
              </a:rPr>
            </a:br>
            <a:r>
              <a:rPr kumimoji="0" lang="en-US" altLang="en-US" sz="600" b="0" i="0" u="none" strike="noStrike" kern="1200" cap="none" spc="0" normalizeH="0" baseline="0" noProof="0">
                <a:ln>
                  <a:noFill/>
                </a:ln>
                <a:solidFill>
                  <a:prstClr val="black"/>
                </a:solidFill>
                <a:effectLst/>
                <a:uLnTx/>
                <a:uFillTx/>
                <a:cs typeface="+mn-ea"/>
                <a:sym typeface="+mn-lt"/>
              </a:rPr>
              <a:t>(</a:t>
            </a:r>
            <a:fld id="{4D6CDAEA-3C6A-4A29-80BE-4FDDE364731F}" type="datetime'''''''3''''''''''''''''''''''''''''''''''''6''''%'">
              <a:rPr lang="en-US" altLang="en-US" sz="600" smtClean="0">
                <a:solidFill>
                  <a:srgbClr val="000000"/>
                </a:solidFill>
                <a:cs typeface="+mn-ea"/>
                <a:sym typeface="+mn-lt"/>
              </a:rPr>
              <a:pPr/>
              <a:t>36%</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a:ln>
                <a:noFill/>
              </a:ln>
              <a:solidFill>
                <a:prstClr val="black"/>
              </a:solidFill>
              <a:effectLst/>
              <a:uLnTx/>
              <a:uFillTx/>
              <a:cs typeface="+mn-ea"/>
              <a:sym typeface="+mn-lt"/>
            </a:endParaRPr>
          </a:p>
        </p:txBody>
      </p:sp>
      <p:sp>
        <p:nvSpPr>
          <p:cNvPr id="11" name="文本占位符 2">
            <a:extLst>
              <a:ext uri="{FF2B5EF4-FFF2-40B4-BE49-F238E27FC236}">
                <a16:creationId xmlns:a16="http://schemas.microsoft.com/office/drawing/2014/main" id="{B661E9C0-495B-B478-A170-0C98B5E7EE92}"/>
              </a:ext>
            </a:extLst>
          </p:cNvPr>
          <p:cNvSpPr>
            <a:spLocks noGrp="1"/>
          </p:cNvSpPr>
          <p:nvPr>
            <p:custDataLst>
              <p:tags r:id="rId69"/>
            </p:custDataLst>
          </p:nvPr>
        </p:nvSpPr>
        <p:spPr bwMode="gray">
          <a:xfrm>
            <a:off x="1554163" y="3017838"/>
            <a:ext cx="230188"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28A4BB4B-1906-4A3B-8EED-9B0B84B0B608}" type="datetime'''''''''''3''''1''2'''">
              <a:rPr lang="en-US" altLang="en-US" sz="600" smtClean="0">
                <a:solidFill>
                  <a:srgbClr val="FFFFFF"/>
                </a:solidFill>
                <a:cs typeface="+mn-ea"/>
                <a:sym typeface="+mn-lt"/>
              </a:rPr>
              <a:pPr/>
              <a:t>312</a:t>
            </a:fld>
            <a:br>
              <a:rPr lang="en-US" altLang="en-US" sz="600">
                <a:solidFill>
                  <a:srgbClr val="FFFFFF"/>
                </a:solidFill>
                <a:cs typeface="+mn-ea"/>
                <a:sym typeface="+mn-lt"/>
              </a:rPr>
            </a:br>
            <a:r>
              <a:rPr lang="en-US" altLang="en-US" sz="600">
                <a:solidFill>
                  <a:srgbClr val="FFFFFF"/>
                </a:solidFill>
                <a:cs typeface="+mn-ea"/>
                <a:sym typeface="+mn-lt"/>
              </a:rPr>
              <a:t>(</a:t>
            </a:r>
            <a:fld id="{BF4FEAB6-6419-4983-8876-91FB0E0AC7FE}" type="datetime'''''''''''''''''''''''''''6''''''''''1''''%'">
              <a:rPr lang="en-US" altLang="en-US" sz="600" smtClean="0">
                <a:solidFill>
                  <a:srgbClr val="FFFFFF"/>
                </a:solidFill>
                <a:cs typeface="+mn-ea"/>
                <a:sym typeface="+mn-lt"/>
              </a:rPr>
              <a:pPr/>
              <a:t>61%</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12" name="文本占位符 2">
            <a:extLst>
              <a:ext uri="{FF2B5EF4-FFF2-40B4-BE49-F238E27FC236}">
                <a16:creationId xmlns:a16="http://schemas.microsoft.com/office/drawing/2014/main" id="{0A186434-66AB-7141-51BA-639AA10B3D54}"/>
              </a:ext>
            </a:extLst>
          </p:cNvPr>
          <p:cNvSpPr>
            <a:spLocks noGrp="1"/>
          </p:cNvSpPr>
          <p:nvPr>
            <p:custDataLst>
              <p:tags r:id="rId70"/>
            </p:custDataLst>
          </p:nvPr>
        </p:nvSpPr>
        <p:spPr bwMode="gray">
          <a:xfrm>
            <a:off x="1549400" y="2447925"/>
            <a:ext cx="238125"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4F29E3E9-F1B5-4FF0-AABF-28EB767EF56B}" type="datetime'''''''''''''''''''''1''9''''''''''''''''''''''''''''''''9'''">
              <a:rPr lang="en-US" altLang="en-US" sz="600" smtClean="0">
                <a:solidFill>
                  <a:srgbClr val="000000"/>
                </a:solidFill>
                <a:cs typeface="+mn-ea"/>
                <a:sym typeface="+mn-lt"/>
              </a:rPr>
              <a:pPr/>
              <a:t>199</a:t>
            </a:fld>
            <a:br>
              <a:rPr lang="en-US" altLang="en-US" sz="600">
                <a:solidFill>
                  <a:srgbClr val="000000"/>
                </a:solidFill>
                <a:cs typeface="+mn-ea"/>
                <a:sym typeface="+mn-lt"/>
              </a:rPr>
            </a:br>
            <a:r>
              <a:rPr lang="en-US" altLang="en-US" sz="600">
                <a:solidFill>
                  <a:srgbClr val="000000"/>
                </a:solidFill>
                <a:cs typeface="+mn-ea"/>
                <a:sym typeface="+mn-lt"/>
              </a:rPr>
              <a:t>(</a:t>
            </a:r>
            <a:fld id="{D65C8F66-692A-4817-9F8C-22A9129CE38C}" type="datetime'''''''''''''''''3''''''''9''''%'''''''''''''''''''''''''">
              <a:rPr lang="en-US" altLang="en-US" sz="600" smtClean="0">
                <a:solidFill>
                  <a:srgbClr val="000000"/>
                </a:solidFill>
                <a:cs typeface="+mn-ea"/>
                <a:sym typeface="+mn-lt"/>
              </a:rPr>
              <a:pPr/>
              <a:t>39%</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a:ln>
                <a:noFill/>
              </a:ln>
              <a:solidFill>
                <a:prstClr val="black"/>
              </a:solidFill>
              <a:effectLst/>
              <a:uLnTx/>
              <a:uFillTx/>
              <a:cs typeface="+mn-ea"/>
              <a:sym typeface="+mn-lt"/>
            </a:endParaRPr>
          </a:p>
        </p:txBody>
      </p:sp>
      <p:sp>
        <p:nvSpPr>
          <p:cNvPr id="5" name="文本占位符 2">
            <a:extLst>
              <a:ext uri="{FF2B5EF4-FFF2-40B4-BE49-F238E27FC236}">
                <a16:creationId xmlns:a16="http://schemas.microsoft.com/office/drawing/2014/main" id="{8901C15C-E917-CBC4-25C3-CCB02762289D}"/>
              </a:ext>
            </a:extLst>
          </p:cNvPr>
          <p:cNvSpPr>
            <a:spLocks noGrp="1"/>
          </p:cNvSpPr>
          <p:nvPr>
            <p:custDataLst>
              <p:tags r:id="rId71"/>
            </p:custDataLst>
          </p:nvPr>
        </p:nvSpPr>
        <p:spPr bwMode="auto">
          <a:xfrm>
            <a:off x="1571625" y="3487738"/>
            <a:ext cx="195263" cy="1238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4ED59D5F-7BB9-4B81-994D-B567A281D43A}" type="datetime'''''''''''''''J''''u''''''''''n'''''''''''''''''''''''''">
              <a:rPr lang="en-US" altLang="en-US" sz="900" smtClean="0">
                <a:solidFill>
                  <a:srgbClr val="000000"/>
                </a:solidFill>
                <a:cs typeface="+mn-ea"/>
                <a:sym typeface="+mn-lt"/>
              </a:rPr>
              <a:pPr/>
              <a:t>Jun</a:t>
            </a:fld>
            <a:endParaRPr kumimoji="0" lang="zh-CN" altLang="en-US" sz="900" b="0" i="0" strike="noStrike" kern="1200" cap="none" spc="0" normalizeH="0" baseline="0" noProof="0">
              <a:ln>
                <a:noFill/>
              </a:ln>
              <a:solidFill>
                <a:srgbClr val="000000"/>
              </a:solidFill>
              <a:effectLst/>
              <a:uLnTx/>
              <a:uFillTx/>
              <a:cs typeface="+mn-ea"/>
              <a:sym typeface="+mn-lt"/>
            </a:endParaRPr>
          </a:p>
        </p:txBody>
      </p:sp>
      <p:sp>
        <p:nvSpPr>
          <p:cNvPr id="19" name="文本占位符 2">
            <a:extLst>
              <a:ext uri="{FF2B5EF4-FFF2-40B4-BE49-F238E27FC236}">
                <a16:creationId xmlns:a16="http://schemas.microsoft.com/office/drawing/2014/main" id="{9FC46364-DC2A-FD8F-B59D-A85148115A10}"/>
              </a:ext>
            </a:extLst>
          </p:cNvPr>
          <p:cNvSpPr>
            <a:spLocks noGrp="1"/>
          </p:cNvSpPr>
          <p:nvPr>
            <p:custDataLst>
              <p:tags r:id="rId72"/>
            </p:custDataLst>
          </p:nvPr>
        </p:nvSpPr>
        <p:spPr bwMode="gray">
          <a:xfrm>
            <a:off x="1711325" y="2803525"/>
            <a:ext cx="239713"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CCD4AE79-AABF-43E8-A291-CE589DB46E50}" type="datetime'''''''5''''''''''''''''''0''''''''''''''''''''''''''''5'''''''">
              <a:rPr lang="en-US" altLang="en-US" sz="600" smtClean="0">
                <a:solidFill>
                  <a:srgbClr val="FFFFFF"/>
                </a:solidFill>
                <a:cs typeface="+mn-ea"/>
                <a:sym typeface="+mn-lt"/>
              </a:rPr>
              <a:pPr/>
              <a:t>505</a:t>
            </a:fld>
            <a:br>
              <a:rPr lang="en-US" altLang="en-US" sz="600">
                <a:solidFill>
                  <a:srgbClr val="FFFFFF"/>
                </a:solidFill>
                <a:cs typeface="+mn-ea"/>
                <a:sym typeface="+mn-lt"/>
              </a:rPr>
            </a:br>
            <a:r>
              <a:rPr lang="en-US" altLang="en-US" sz="600">
                <a:solidFill>
                  <a:srgbClr val="FFFFFF"/>
                </a:solidFill>
                <a:cs typeface="+mn-ea"/>
                <a:sym typeface="+mn-lt"/>
              </a:rPr>
              <a:t>(</a:t>
            </a:r>
            <a:fld id="{5B4C52A1-1B2C-4E59-8548-EC504C0CE8C9}" type="datetime'''8''''''''''''0''''''''''''''''''''''''''''''''''%'''''">
              <a:rPr lang="en-US" altLang="en-US" sz="600" smtClean="0">
                <a:solidFill>
                  <a:srgbClr val="FFFFFF"/>
                </a:solidFill>
                <a:cs typeface="+mn-ea"/>
                <a:sym typeface="+mn-lt"/>
              </a:rPr>
              <a:pPr/>
              <a:t>80%</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20" name="文本占位符 2">
            <a:extLst>
              <a:ext uri="{FF2B5EF4-FFF2-40B4-BE49-F238E27FC236}">
                <a16:creationId xmlns:a16="http://schemas.microsoft.com/office/drawing/2014/main" id="{0EE318BD-9DFD-46C4-9745-5654949B4250}"/>
              </a:ext>
            </a:extLst>
          </p:cNvPr>
          <p:cNvSpPr>
            <a:spLocks noGrp="1"/>
          </p:cNvSpPr>
          <p:nvPr>
            <p:custDataLst>
              <p:tags r:id="rId73"/>
            </p:custDataLst>
          </p:nvPr>
        </p:nvSpPr>
        <p:spPr bwMode="gray">
          <a:xfrm>
            <a:off x="1712913" y="2100263"/>
            <a:ext cx="236538"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2354E135-3E7A-4200-9550-58822A92C29B}" type="datetime'''''''''1''''''''''''''''''2''6'''''''''''''''''''''''''''''">
              <a:rPr lang="en-US" altLang="en-US" sz="600" smtClean="0">
                <a:solidFill>
                  <a:srgbClr val="000000"/>
                </a:solidFill>
                <a:cs typeface="+mn-ea"/>
                <a:sym typeface="+mn-lt"/>
              </a:rPr>
              <a:pPr/>
              <a:t>126</a:t>
            </a:fld>
            <a:br>
              <a:rPr lang="en-US" altLang="en-US" sz="600" dirty="0">
                <a:solidFill>
                  <a:srgbClr val="000000"/>
                </a:solidFill>
                <a:cs typeface="+mn-ea"/>
                <a:sym typeface="+mn-lt"/>
              </a:rPr>
            </a:br>
            <a:r>
              <a:rPr lang="en-US" altLang="en-US" sz="600" dirty="0">
                <a:solidFill>
                  <a:srgbClr val="000000"/>
                </a:solidFill>
                <a:cs typeface="+mn-ea"/>
                <a:sym typeface="+mn-lt"/>
              </a:rPr>
              <a:t>(</a:t>
            </a:r>
            <a:fld id="{71D3A134-D9E2-494E-BA9B-98F5AC76FD89}" type="datetime'''''''''''''''''''''''2''''''''''''''''''''''0''''''''''%'''">
              <a:rPr lang="en-US" altLang="en-US" sz="600" smtClean="0">
                <a:solidFill>
                  <a:srgbClr val="000000"/>
                </a:solidFill>
                <a:cs typeface="+mn-ea"/>
                <a:sym typeface="+mn-lt"/>
              </a:rPr>
              <a:pPr/>
              <a:t>20%</a:t>
            </a:fld>
            <a:r>
              <a:rPr kumimoji="0" lang="en-US" altLang="zh-CN" sz="600" b="0" i="0" u="none" strike="noStrike" kern="1200" cap="none" spc="0" normalizeH="0" baseline="0" noProof="0" dirty="0">
                <a:ln>
                  <a:noFill/>
                </a:ln>
                <a:solidFill>
                  <a:prstClr val="black"/>
                </a:solidFill>
                <a:effectLst/>
                <a:uLnTx/>
                <a:uFillTx/>
                <a:cs typeface="+mn-ea"/>
                <a:sym typeface="+mn-lt"/>
              </a:rPr>
              <a:t>)</a:t>
            </a:r>
            <a:endParaRPr kumimoji="0" lang="zh-CN" altLang="en-US" sz="600" b="0" i="0" u="none" strike="noStrike" kern="1200" cap="none" spc="0" normalizeH="0" baseline="0" noProof="0" dirty="0">
              <a:ln>
                <a:noFill/>
              </a:ln>
              <a:solidFill>
                <a:prstClr val="black"/>
              </a:solidFill>
              <a:effectLst/>
              <a:uLnTx/>
              <a:uFillTx/>
              <a:cs typeface="+mn-ea"/>
              <a:sym typeface="+mn-lt"/>
            </a:endParaRPr>
          </a:p>
        </p:txBody>
      </p:sp>
      <p:sp>
        <p:nvSpPr>
          <p:cNvPr id="14" name="文本占位符 2">
            <a:extLst>
              <a:ext uri="{FF2B5EF4-FFF2-40B4-BE49-F238E27FC236}">
                <a16:creationId xmlns:a16="http://schemas.microsoft.com/office/drawing/2014/main" id="{E7346328-7B66-94C8-57CB-41939F105DDB}"/>
              </a:ext>
            </a:extLst>
          </p:cNvPr>
          <p:cNvSpPr>
            <a:spLocks noGrp="1"/>
          </p:cNvSpPr>
          <p:nvPr>
            <p:custDataLst>
              <p:tags r:id="rId74"/>
            </p:custDataLst>
          </p:nvPr>
        </p:nvSpPr>
        <p:spPr bwMode="gray">
          <a:xfrm>
            <a:off x="2039938" y="3113088"/>
            <a:ext cx="231775"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A4DB3AE2-568C-4DAE-93EA-71F89DA1B229}" type="datetime'''2''''''''2''''''''''''''''''''''''''''''''''''''''''7'''''''">
              <a:rPr lang="en-US" altLang="en-US" sz="600" smtClean="0">
                <a:solidFill>
                  <a:srgbClr val="FFFFFF"/>
                </a:solidFill>
                <a:cs typeface="+mn-ea"/>
                <a:sym typeface="+mn-lt"/>
              </a:rPr>
              <a:pPr/>
              <a:t>227</a:t>
            </a:fld>
            <a:br>
              <a:rPr lang="en-US" altLang="en-US" sz="600" dirty="0">
                <a:solidFill>
                  <a:srgbClr val="FFFFFF"/>
                </a:solidFill>
                <a:cs typeface="+mn-ea"/>
                <a:sym typeface="+mn-lt"/>
              </a:rPr>
            </a:br>
            <a:r>
              <a:rPr lang="en-US" altLang="en-US" sz="600" dirty="0">
                <a:solidFill>
                  <a:srgbClr val="FFFFFF"/>
                </a:solidFill>
                <a:cs typeface="+mn-ea"/>
                <a:sym typeface="+mn-lt"/>
              </a:rPr>
              <a:t>(</a:t>
            </a:r>
            <a:fld id="{E8973FBD-61E1-4A6E-BA6E-574BB397611D}" type="datetime'''''''''''''''''''7''''''''4''%'''''''''''''''''''''''''''''">
              <a:rPr lang="en-US" altLang="en-US" sz="600" smtClean="0">
                <a:solidFill>
                  <a:srgbClr val="FFFFFF"/>
                </a:solidFill>
                <a:cs typeface="+mn-ea"/>
                <a:sym typeface="+mn-lt"/>
              </a:rPr>
              <a:pPr/>
              <a:t>74%</a:t>
            </a:fld>
            <a:r>
              <a:rPr kumimoji="0" lang="en-US" altLang="zh-CN" sz="600" b="0" i="0" u="none" strike="noStrike" kern="1200" cap="none" spc="0" normalizeH="0" baseline="0" noProof="0" dirty="0">
                <a:ln>
                  <a:noFill/>
                </a:ln>
                <a:solidFill>
                  <a:prstClr val="white"/>
                </a:solidFill>
                <a:effectLst/>
                <a:uLnTx/>
                <a:uFillTx/>
                <a:cs typeface="+mn-ea"/>
                <a:sym typeface="+mn-lt"/>
              </a:rPr>
              <a:t>)</a:t>
            </a:r>
            <a:endParaRPr kumimoji="0" lang="zh-CN" altLang="en-US" sz="600" b="0" i="0" u="none" strike="noStrike" kern="1200" cap="none" spc="0" normalizeH="0" baseline="0" noProof="0" dirty="0">
              <a:ln>
                <a:noFill/>
              </a:ln>
              <a:solidFill>
                <a:prstClr val="white"/>
              </a:solidFill>
              <a:effectLst/>
              <a:uLnTx/>
              <a:uFillTx/>
              <a:cs typeface="+mn-ea"/>
              <a:sym typeface="+mn-lt"/>
            </a:endParaRPr>
          </a:p>
        </p:txBody>
      </p:sp>
      <p:sp>
        <p:nvSpPr>
          <p:cNvPr id="15" name="文本占位符 2">
            <a:extLst>
              <a:ext uri="{FF2B5EF4-FFF2-40B4-BE49-F238E27FC236}">
                <a16:creationId xmlns:a16="http://schemas.microsoft.com/office/drawing/2014/main" id="{FFDF5097-3280-9689-D46E-8BE0C0574758}"/>
              </a:ext>
            </a:extLst>
          </p:cNvPr>
          <p:cNvSpPr>
            <a:spLocks noGrp="1"/>
          </p:cNvSpPr>
          <p:nvPr>
            <p:custDataLst>
              <p:tags r:id="rId75"/>
            </p:custDataLst>
          </p:nvPr>
        </p:nvSpPr>
        <p:spPr bwMode="gray">
          <a:xfrm>
            <a:off x="2038350" y="2771775"/>
            <a:ext cx="236538"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F6160183-B901-4018-80FF-1655BA100BD9}" type="datetime'''''''''''''''''''''''''''''''''7''''''9'''">
              <a:rPr lang="en-US" altLang="en-US" sz="600" smtClean="0">
                <a:solidFill>
                  <a:srgbClr val="000000"/>
                </a:solidFill>
                <a:cs typeface="+mn-ea"/>
                <a:sym typeface="+mn-lt"/>
              </a:rPr>
              <a:pPr/>
              <a:t>79</a:t>
            </a:fld>
            <a:br>
              <a:rPr lang="en-US" altLang="en-US" sz="600" dirty="0">
                <a:solidFill>
                  <a:srgbClr val="000000"/>
                </a:solidFill>
                <a:cs typeface="+mn-ea"/>
                <a:sym typeface="+mn-lt"/>
              </a:rPr>
            </a:br>
            <a:r>
              <a:rPr lang="en-US" altLang="en-US" sz="600" dirty="0">
                <a:solidFill>
                  <a:srgbClr val="000000"/>
                </a:solidFill>
                <a:cs typeface="+mn-ea"/>
                <a:sym typeface="+mn-lt"/>
              </a:rPr>
              <a:t>(</a:t>
            </a:r>
            <a:fld id="{FE237BB6-B542-43E7-B530-03F29B1EC1F2}" type="datetime'''''2''''''''''6''''''''''''''%'''''''''''''''''''''''''''''''">
              <a:rPr lang="en-US" altLang="en-US" sz="600" smtClean="0">
                <a:solidFill>
                  <a:srgbClr val="000000"/>
                </a:solidFill>
                <a:cs typeface="+mn-ea"/>
                <a:sym typeface="+mn-lt"/>
              </a:rPr>
              <a:pPr/>
              <a:t>26%</a:t>
            </a:fld>
            <a:r>
              <a:rPr kumimoji="0" lang="en-US" altLang="zh-CN" sz="600" b="0" i="0" u="none" strike="noStrike" kern="1200" cap="none" spc="0" normalizeH="0" baseline="0" noProof="0" dirty="0">
                <a:ln>
                  <a:noFill/>
                </a:ln>
                <a:solidFill>
                  <a:prstClr val="black"/>
                </a:solidFill>
                <a:effectLst/>
                <a:uLnTx/>
                <a:uFillTx/>
                <a:cs typeface="+mn-ea"/>
                <a:sym typeface="+mn-lt"/>
              </a:rPr>
              <a:t>)</a:t>
            </a:r>
            <a:endParaRPr kumimoji="0" lang="zh-CN" altLang="en-US" sz="600" b="0" i="0" u="none" strike="noStrike" kern="1200" cap="none" spc="0" normalizeH="0" baseline="0" noProof="0" dirty="0">
              <a:ln>
                <a:noFill/>
              </a:ln>
              <a:solidFill>
                <a:prstClr val="black"/>
              </a:solidFill>
              <a:effectLst/>
              <a:uLnTx/>
              <a:uFillTx/>
              <a:cs typeface="+mn-ea"/>
              <a:sym typeface="+mn-lt"/>
            </a:endParaRPr>
          </a:p>
        </p:txBody>
      </p:sp>
      <p:sp>
        <p:nvSpPr>
          <p:cNvPr id="3" name="文本占位符 2">
            <a:extLst>
              <a:ext uri="{FF2B5EF4-FFF2-40B4-BE49-F238E27FC236}">
                <a16:creationId xmlns:a16="http://schemas.microsoft.com/office/drawing/2014/main" id="{4AD7CAF8-3779-1F88-09CD-5CEC644F3304}"/>
              </a:ext>
            </a:extLst>
          </p:cNvPr>
          <p:cNvSpPr>
            <a:spLocks noGrp="1"/>
          </p:cNvSpPr>
          <p:nvPr>
            <p:custDataLst>
              <p:tags r:id="rId76"/>
            </p:custDataLst>
          </p:nvPr>
        </p:nvSpPr>
        <p:spPr bwMode="auto">
          <a:xfrm>
            <a:off x="2074863" y="3487738"/>
            <a:ext cx="161925" cy="1238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74FAF66F-8BFA-432D-903C-0D98826A38E9}" type="datetime'Ju''''''''''''''''''''''''''''''''l'">
              <a:rPr lang="en-US" altLang="en-US" sz="900" smtClean="0">
                <a:solidFill>
                  <a:srgbClr val="000000"/>
                </a:solidFill>
                <a:cs typeface="+mn-ea"/>
                <a:sym typeface="+mn-lt"/>
              </a:rPr>
              <a:pPr/>
              <a:t>Jul</a:t>
            </a:fld>
            <a:endParaRPr kumimoji="0" lang="zh-CN" altLang="en-US" sz="900" b="0" i="0" strike="noStrike" kern="1200" cap="none" spc="0" normalizeH="0" baseline="0" noProof="0">
              <a:ln>
                <a:noFill/>
              </a:ln>
              <a:solidFill>
                <a:srgbClr val="000000"/>
              </a:solidFill>
              <a:effectLst/>
              <a:uLnTx/>
              <a:uFillTx/>
              <a:cs typeface="+mn-ea"/>
              <a:sym typeface="+mn-lt"/>
            </a:endParaRPr>
          </a:p>
        </p:txBody>
      </p:sp>
      <p:sp>
        <p:nvSpPr>
          <p:cNvPr id="21" name="文本占位符 2">
            <a:extLst>
              <a:ext uri="{FF2B5EF4-FFF2-40B4-BE49-F238E27FC236}">
                <a16:creationId xmlns:a16="http://schemas.microsoft.com/office/drawing/2014/main" id="{C79AAFDB-3F0F-5995-A969-6A5792F5D210}"/>
              </a:ext>
            </a:extLst>
          </p:cNvPr>
          <p:cNvSpPr>
            <a:spLocks noGrp="1"/>
          </p:cNvSpPr>
          <p:nvPr>
            <p:custDataLst>
              <p:tags r:id="rId77"/>
            </p:custDataLst>
          </p:nvPr>
        </p:nvSpPr>
        <p:spPr bwMode="gray">
          <a:xfrm>
            <a:off x="2201863" y="3119438"/>
            <a:ext cx="231775"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7ED882E6-A50F-42B3-BDED-C02388BA8495}" type="datetime'''2''''''''''''''''''''''2''''''''''''''2'''''''''">
              <a:rPr lang="en-US" altLang="en-US" sz="600" smtClean="0">
                <a:solidFill>
                  <a:srgbClr val="FFFFFF"/>
                </a:solidFill>
                <a:cs typeface="+mn-ea"/>
                <a:sym typeface="+mn-lt"/>
              </a:rPr>
              <a:pPr/>
              <a:t>222</a:t>
            </a:fld>
            <a:br>
              <a:rPr lang="en-US" altLang="en-US" sz="600">
                <a:solidFill>
                  <a:srgbClr val="FFFFFF"/>
                </a:solidFill>
                <a:cs typeface="+mn-ea"/>
                <a:sym typeface="+mn-lt"/>
              </a:rPr>
            </a:br>
            <a:r>
              <a:rPr lang="en-US" altLang="en-US" sz="600">
                <a:solidFill>
                  <a:srgbClr val="FFFFFF"/>
                </a:solidFill>
                <a:cs typeface="+mn-ea"/>
                <a:sym typeface="+mn-lt"/>
              </a:rPr>
              <a:t>(</a:t>
            </a:r>
            <a:fld id="{543A523D-38E2-44DE-8E61-8CFE14359AFE}" type="datetime'''''''''''7''''''''''''''''''''9''%'''''''''''''''''''''">
              <a:rPr lang="en-US" altLang="en-US" sz="600" smtClean="0">
                <a:solidFill>
                  <a:srgbClr val="FFFFFF"/>
                </a:solidFill>
                <a:cs typeface="+mn-ea"/>
                <a:sym typeface="+mn-lt"/>
              </a:rPr>
              <a:pPr/>
              <a:t>79%</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1211" name="文本占位符 2">
            <a:extLst>
              <a:ext uri="{FF2B5EF4-FFF2-40B4-BE49-F238E27FC236}">
                <a16:creationId xmlns:a16="http://schemas.microsoft.com/office/drawing/2014/main" id="{7BD25CBB-0349-3896-6AF7-B5F3EB3CB508}"/>
              </a:ext>
            </a:extLst>
          </p:cNvPr>
          <p:cNvSpPr>
            <a:spLocks noGrp="1"/>
          </p:cNvSpPr>
          <p:nvPr>
            <p:custDataLst>
              <p:tags r:id="rId78"/>
            </p:custDataLst>
          </p:nvPr>
        </p:nvSpPr>
        <p:spPr bwMode="gray">
          <a:xfrm>
            <a:off x="622300" y="2460625"/>
            <a:ext cx="142875" cy="82550"/>
          </a:xfrm>
          <a:prstGeom prst="rect">
            <a:avLst/>
          </a:prstGeom>
          <a:noFill/>
          <a:ln>
            <a:noFill/>
          </a:ln>
          <a:effectLst/>
          <a:extLst>
            <a:ext uri="{909E8E84-426E-40DD-AFC4-6F175D3DCCD1}">
              <a14:hiddenFill xmlns:a14="http://schemas.microsoft.com/office/drawing/2010/main">
                <a:solidFill>
                  <a:schemeClr val="bg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70CB82C2-CA12-4148-94D2-D26EAA57C563}" type="datetime'''''3''''''''''''''''''''''''2''''''''''1'''''''">
              <a:rPr lang="zh-CN" altLang="en-US" sz="600" smtClean="0">
                <a:solidFill>
                  <a:srgbClr val="000000"/>
                </a:solidFill>
                <a:cs typeface="+mn-ea"/>
                <a:sym typeface="+mn-lt"/>
              </a:rPr>
              <a:pPr marL="0" lvl="0" indent="0" algn="ctr">
                <a:spcBef>
                  <a:spcPct val="0"/>
                </a:spcBef>
                <a:spcAft>
                  <a:spcPct val="0"/>
                </a:spcAft>
                <a:buNone/>
                <a:defRPr/>
              </a:pPr>
              <a:t>321</a:t>
            </a:fld>
            <a:endParaRPr kumimoji="0" lang="zh-CN" altLang="en-US" sz="600" b="0" i="0" strike="noStrike" kern="1200" cap="none" spc="0" normalizeH="0" baseline="0" noProof="0" dirty="0">
              <a:ln>
                <a:noFill/>
              </a:ln>
              <a:solidFill>
                <a:srgbClr val="000000"/>
              </a:solidFill>
              <a:effectLst/>
              <a:uLnTx/>
              <a:uFillTx/>
              <a:cs typeface="+mn-ea"/>
              <a:sym typeface="+mn-lt"/>
            </a:endParaRPr>
          </a:p>
        </p:txBody>
      </p:sp>
      <p:sp>
        <p:nvSpPr>
          <p:cNvPr id="22" name="文本占位符 2">
            <a:extLst>
              <a:ext uri="{FF2B5EF4-FFF2-40B4-BE49-F238E27FC236}">
                <a16:creationId xmlns:a16="http://schemas.microsoft.com/office/drawing/2014/main" id="{43E4C9ED-8E4A-53BA-E33D-3B2C17260C5D}"/>
              </a:ext>
            </a:extLst>
          </p:cNvPr>
          <p:cNvSpPr>
            <a:spLocks noGrp="1"/>
          </p:cNvSpPr>
          <p:nvPr>
            <p:custDataLst>
              <p:tags r:id="rId79"/>
            </p:custDataLst>
          </p:nvPr>
        </p:nvSpPr>
        <p:spPr bwMode="gray">
          <a:xfrm>
            <a:off x="2247900" y="2606675"/>
            <a:ext cx="225425" cy="165100"/>
          </a:xfrm>
          <a:prstGeom prst="rect">
            <a:avLst/>
          </a:prstGeom>
          <a:noFill/>
          <a:ln>
            <a:noFill/>
          </a:ln>
          <a:effectLst/>
          <a:extLst>
            <a:ext uri="{909E8E84-426E-40DD-AFC4-6F175D3DCCD1}">
              <a14:hiddenFill xmlns:a14="http://schemas.microsoft.com/office/drawing/2010/main">
                <a:solidFill>
                  <a:srgbClr val="C3CFE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60FA04D1-31BE-474F-893F-50367B1C2343}" type="datetime'''''''''''''''''''''''''''''''''''''6''''''1'''''''''''">
              <a:rPr lang="en-US" altLang="en-US" sz="600" smtClean="0">
                <a:solidFill>
                  <a:srgbClr val="000000"/>
                </a:solidFill>
                <a:cs typeface="+mn-ea"/>
                <a:sym typeface="+mn-lt"/>
              </a:rPr>
              <a:pPr marL="0" lvl="0" indent="0" algn="ctr">
                <a:spcBef>
                  <a:spcPct val="0"/>
                </a:spcBef>
                <a:spcAft>
                  <a:spcPct val="0"/>
                </a:spcAft>
                <a:buNone/>
                <a:defRPr/>
              </a:pPr>
              <a:t>61</a:t>
            </a:fld>
            <a:br>
              <a:rPr lang="en-US" altLang="en-US" sz="600">
                <a:solidFill>
                  <a:srgbClr val="000000"/>
                </a:solidFill>
                <a:cs typeface="+mn-ea"/>
                <a:sym typeface="+mn-lt"/>
              </a:rPr>
            </a:br>
            <a:r>
              <a:rPr lang="en-US" altLang="en-US" sz="600">
                <a:solidFill>
                  <a:srgbClr val="000000"/>
                </a:solidFill>
                <a:cs typeface="+mn-ea"/>
                <a:sym typeface="+mn-lt"/>
              </a:rPr>
              <a:t>(</a:t>
            </a:r>
            <a:fld id="{935BB8A6-D43F-4BAD-9B15-F07AC840D2BD}" type="datetime'''2''1''''''''''''''''''''''''''''''''''''%'''''''''''''''''''">
              <a:rPr lang="en-US" altLang="en-US" sz="600" smtClean="0">
                <a:solidFill>
                  <a:srgbClr val="000000"/>
                </a:solidFill>
                <a:cs typeface="+mn-ea"/>
                <a:sym typeface="+mn-lt"/>
              </a:rPr>
              <a:pPr marL="0" lvl="0" indent="0" algn="ctr">
                <a:spcBef>
                  <a:spcPct val="0"/>
                </a:spcBef>
                <a:spcAft>
                  <a:spcPct val="0"/>
                </a:spcAft>
                <a:buNone/>
                <a:defRPr/>
              </a:pPr>
              <a:t>21%</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a:ln>
                <a:noFill/>
              </a:ln>
              <a:solidFill>
                <a:prstClr val="black"/>
              </a:solidFill>
              <a:effectLst/>
              <a:uLnTx/>
              <a:uFillTx/>
              <a:cs typeface="+mn-ea"/>
              <a:sym typeface="+mn-lt"/>
            </a:endParaRPr>
          </a:p>
        </p:txBody>
      </p:sp>
      <p:sp>
        <p:nvSpPr>
          <p:cNvPr id="961" name="文本占位符 2">
            <a:extLst>
              <a:ext uri="{FF2B5EF4-FFF2-40B4-BE49-F238E27FC236}">
                <a16:creationId xmlns:a16="http://schemas.microsoft.com/office/drawing/2014/main" id="{0655CEEF-4D92-9386-266D-F883D590D4A5}"/>
              </a:ext>
            </a:extLst>
          </p:cNvPr>
          <p:cNvSpPr>
            <a:spLocks noGrp="1"/>
          </p:cNvSpPr>
          <p:nvPr>
            <p:custDataLst>
              <p:tags r:id="rId80"/>
            </p:custDataLst>
          </p:nvPr>
        </p:nvSpPr>
        <p:spPr bwMode="gray">
          <a:xfrm>
            <a:off x="1038225" y="2133600"/>
            <a:ext cx="152400"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58B215BE-9874-4B6B-AF45-E9CDAF505AF2}" type="datetime'''''54''''''''''''''''''''''''''''''''''''''''''''''''''''2'''">
              <a:rPr lang="zh-CN" altLang="en-US" sz="600" smtClean="0">
                <a:solidFill>
                  <a:srgbClr val="000000"/>
                </a:solidFill>
                <a:cs typeface="+mn-ea"/>
                <a:sym typeface="+mn-lt"/>
              </a:rPr>
              <a:pPr marL="0" lvl="0" indent="0" algn="ctr">
                <a:spcBef>
                  <a:spcPct val="0"/>
                </a:spcBef>
                <a:spcAft>
                  <a:spcPct val="0"/>
                </a:spcAft>
                <a:buNone/>
                <a:defRPr/>
              </a:pPr>
              <a:t>542</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964" name="文本占位符 2">
            <a:extLst>
              <a:ext uri="{FF2B5EF4-FFF2-40B4-BE49-F238E27FC236}">
                <a16:creationId xmlns:a16="http://schemas.microsoft.com/office/drawing/2014/main" id="{94233833-A447-2B99-3D76-98ACBCD83FD0}"/>
              </a:ext>
            </a:extLst>
          </p:cNvPr>
          <p:cNvSpPr>
            <a:spLocks noGrp="1"/>
          </p:cNvSpPr>
          <p:nvPr>
            <p:custDataLst>
              <p:tags r:id="rId81"/>
            </p:custDataLst>
          </p:nvPr>
        </p:nvSpPr>
        <p:spPr bwMode="gray">
          <a:xfrm>
            <a:off x="1268413" y="1838325"/>
            <a:ext cx="150813"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B7832703-CB15-4A2F-9D4F-94E47E183733}" type="datetime'''6''''''''''''''''''''7''''''''''''4'''''''''">
              <a:rPr lang="zh-CN" altLang="en-US" sz="600" smtClean="0">
                <a:solidFill>
                  <a:srgbClr val="000000"/>
                </a:solidFill>
                <a:cs typeface="+mn-ea"/>
                <a:sym typeface="+mn-lt"/>
              </a:rPr>
              <a:pPr marL="0" lvl="0" indent="0" algn="ctr">
                <a:spcBef>
                  <a:spcPct val="0"/>
                </a:spcBef>
                <a:spcAft>
                  <a:spcPct val="0"/>
                </a:spcAft>
                <a:buNone/>
                <a:defRPr/>
              </a:pPr>
              <a:t>674</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10" name="文本占位符 2">
            <a:extLst>
              <a:ext uri="{FF2B5EF4-FFF2-40B4-BE49-F238E27FC236}">
                <a16:creationId xmlns:a16="http://schemas.microsoft.com/office/drawing/2014/main" id="{53FF30C6-8B42-7321-A7A8-DEA0C252E735}"/>
              </a:ext>
            </a:extLst>
          </p:cNvPr>
          <p:cNvSpPr>
            <a:spLocks noGrp="1"/>
          </p:cNvSpPr>
          <p:nvPr>
            <p:custDataLst>
              <p:tags r:id="rId82"/>
            </p:custDataLst>
          </p:nvPr>
        </p:nvSpPr>
        <p:spPr bwMode="gray">
          <a:xfrm>
            <a:off x="1536700" y="2200275"/>
            <a:ext cx="142875"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F10C08DD-FBAB-45E1-9E62-8556FC1C45FF}" type="datetime'''''''''''5''''''''''''''1''''''2'">
              <a:rPr lang="zh-CN" altLang="en-US" sz="600" smtClean="0">
                <a:solidFill>
                  <a:srgbClr val="000000"/>
                </a:solidFill>
                <a:cs typeface="+mn-ea"/>
                <a:sym typeface="+mn-lt"/>
              </a:rPr>
              <a:pPr/>
              <a:t>512</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18" name="文本占位符 2">
            <a:extLst>
              <a:ext uri="{FF2B5EF4-FFF2-40B4-BE49-F238E27FC236}">
                <a16:creationId xmlns:a16="http://schemas.microsoft.com/office/drawing/2014/main" id="{52C5C819-DB71-E686-D349-9B0278ACD8EC}"/>
              </a:ext>
            </a:extLst>
          </p:cNvPr>
          <p:cNvSpPr>
            <a:spLocks noGrp="1"/>
          </p:cNvSpPr>
          <p:nvPr>
            <p:custDataLst>
              <p:tags r:id="rId83"/>
            </p:custDataLst>
          </p:nvPr>
        </p:nvSpPr>
        <p:spPr bwMode="gray">
          <a:xfrm>
            <a:off x="1757363" y="1933575"/>
            <a:ext cx="147638"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53C890C8-BA3E-49E4-8DC6-7A5A3DEB0105}" type="datetime'''''''''''''''6''''''''''''3''''''''''''''1'''''">
              <a:rPr lang="zh-CN" altLang="en-US" sz="600" smtClean="0">
                <a:solidFill>
                  <a:srgbClr val="000000"/>
                </a:solidFill>
                <a:cs typeface="+mn-ea"/>
                <a:sym typeface="+mn-lt"/>
              </a:rPr>
              <a:pPr/>
              <a:t>631</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13" name="文本占位符 2">
            <a:extLst>
              <a:ext uri="{FF2B5EF4-FFF2-40B4-BE49-F238E27FC236}">
                <a16:creationId xmlns:a16="http://schemas.microsoft.com/office/drawing/2014/main" id="{B7D0A80D-103F-96AD-5132-AC64214A944A}"/>
              </a:ext>
            </a:extLst>
          </p:cNvPr>
          <p:cNvSpPr>
            <a:spLocks noGrp="1"/>
          </p:cNvSpPr>
          <p:nvPr>
            <p:custDataLst>
              <p:tags r:id="rId84"/>
            </p:custDataLst>
          </p:nvPr>
        </p:nvSpPr>
        <p:spPr bwMode="gray">
          <a:xfrm>
            <a:off x="2076450" y="2659063"/>
            <a:ext cx="158750"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AAE94D60-3B6B-4AAA-A31C-9BF6432A34E6}" type="datetime'''''''''''''30''''''''''''''''''''''''''''''6'''''''''''">
              <a:rPr lang="zh-CN" altLang="en-US" sz="600" smtClean="0">
                <a:solidFill>
                  <a:srgbClr val="000000"/>
                </a:solidFill>
                <a:cs typeface="+mn-ea"/>
                <a:sym typeface="+mn-lt"/>
              </a:rPr>
              <a:pPr/>
              <a:t>306</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17" name="文本占位符 2">
            <a:extLst>
              <a:ext uri="{FF2B5EF4-FFF2-40B4-BE49-F238E27FC236}">
                <a16:creationId xmlns:a16="http://schemas.microsoft.com/office/drawing/2014/main" id="{0301642F-DCCD-E33C-27CA-44D1B52D81D9}"/>
              </a:ext>
            </a:extLst>
          </p:cNvPr>
          <p:cNvSpPr>
            <a:spLocks noGrp="1"/>
          </p:cNvSpPr>
          <p:nvPr>
            <p:custDataLst>
              <p:tags r:id="rId85"/>
            </p:custDataLst>
          </p:nvPr>
        </p:nvSpPr>
        <p:spPr bwMode="gray">
          <a:xfrm>
            <a:off x="2241550" y="2524125"/>
            <a:ext cx="152400"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6CE0B6BA-96BC-4050-A04E-E855EE3C26AC}" type="datetime'''''''''''''''2''''''''''''''''''''''''''''''83'''''''''''''">
              <a:rPr lang="zh-CN" altLang="en-US" sz="600" smtClean="0">
                <a:solidFill>
                  <a:srgbClr val="000000"/>
                </a:solidFill>
                <a:cs typeface="+mn-ea"/>
                <a:sym typeface="+mn-lt"/>
              </a:rPr>
              <a:pPr/>
              <a:t>283</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24" name="文本占位符 2">
            <a:extLst>
              <a:ext uri="{FF2B5EF4-FFF2-40B4-BE49-F238E27FC236}">
                <a16:creationId xmlns:a16="http://schemas.microsoft.com/office/drawing/2014/main" id="{DBA1B71D-749C-56D0-A15C-561E34759E47}"/>
              </a:ext>
            </a:extLst>
          </p:cNvPr>
          <p:cNvSpPr>
            <a:spLocks noGrp="1"/>
          </p:cNvSpPr>
          <p:nvPr>
            <p:custDataLst>
              <p:tags r:id="rId86"/>
            </p:custDataLst>
          </p:nvPr>
        </p:nvSpPr>
        <p:spPr bwMode="gray">
          <a:xfrm>
            <a:off x="2568575" y="2701925"/>
            <a:ext cx="146050"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9122C491-349F-4761-8175-F25B4C213424}" type="datetime'''''''''''''''2''''''''''8''''''''''7'">
              <a:rPr lang="zh-CN" altLang="en-US" sz="600" smtClean="0">
                <a:solidFill>
                  <a:srgbClr val="000000"/>
                </a:solidFill>
                <a:cs typeface="+mn-ea"/>
                <a:sym typeface="+mn-lt"/>
              </a:rPr>
              <a:pPr/>
              <a:t>287</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27" name="文本占位符 2">
            <a:extLst>
              <a:ext uri="{FF2B5EF4-FFF2-40B4-BE49-F238E27FC236}">
                <a16:creationId xmlns:a16="http://schemas.microsoft.com/office/drawing/2014/main" id="{2D7B8A92-D53A-723F-F788-7F803ACB4070}"/>
              </a:ext>
            </a:extLst>
          </p:cNvPr>
          <p:cNvSpPr>
            <a:spLocks noGrp="1"/>
          </p:cNvSpPr>
          <p:nvPr>
            <p:custDataLst>
              <p:tags r:id="rId87"/>
            </p:custDataLst>
          </p:nvPr>
        </p:nvSpPr>
        <p:spPr bwMode="gray">
          <a:xfrm>
            <a:off x="2730500" y="2636838"/>
            <a:ext cx="149225"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FDDF9C5C-DC04-4726-93E7-71ABAF611AF8}" type="datetime'''''''''''2''4''''''''''''''''''''''''2'''''''''">
              <a:rPr lang="zh-CN" altLang="en-US" sz="600" smtClean="0">
                <a:solidFill>
                  <a:srgbClr val="000000"/>
                </a:solidFill>
                <a:cs typeface="+mn-ea"/>
                <a:sym typeface="+mn-lt"/>
              </a:rPr>
              <a:pPr/>
              <a:t>242</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9" name="文本占位符 2">
            <a:extLst>
              <a:ext uri="{FF2B5EF4-FFF2-40B4-BE49-F238E27FC236}">
                <a16:creationId xmlns:a16="http://schemas.microsoft.com/office/drawing/2014/main" id="{4931DDC6-6F0A-09D4-F771-92F367D661D1}"/>
              </a:ext>
            </a:extLst>
          </p:cNvPr>
          <p:cNvSpPr>
            <a:spLocks noGrp="1"/>
          </p:cNvSpPr>
          <p:nvPr>
            <p:custDataLst>
              <p:tags r:id="rId88"/>
            </p:custDataLst>
          </p:nvPr>
        </p:nvSpPr>
        <p:spPr bwMode="gray">
          <a:xfrm>
            <a:off x="3054350" y="2498725"/>
            <a:ext cx="149225"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F51FB1CD-0AFC-4D0F-A7AA-01810AF78633}" type="datetime'''''''''''''''''''''''''''3''''''''''''7''''''8'''''">
              <a:rPr lang="zh-CN" altLang="en-US" sz="600" smtClean="0">
                <a:solidFill>
                  <a:srgbClr val="000000"/>
                </a:solidFill>
                <a:cs typeface="+mn-ea"/>
                <a:sym typeface="+mn-lt"/>
              </a:rPr>
              <a:pPr/>
              <a:t>378</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36" name="文本占位符 2">
            <a:extLst>
              <a:ext uri="{FF2B5EF4-FFF2-40B4-BE49-F238E27FC236}">
                <a16:creationId xmlns:a16="http://schemas.microsoft.com/office/drawing/2014/main" id="{617E3619-5F46-659F-656C-D5E1DDB9410D}"/>
              </a:ext>
            </a:extLst>
          </p:cNvPr>
          <p:cNvSpPr>
            <a:spLocks noGrp="1"/>
          </p:cNvSpPr>
          <p:nvPr>
            <p:custDataLst>
              <p:tags r:id="rId89"/>
            </p:custDataLst>
          </p:nvPr>
        </p:nvSpPr>
        <p:spPr bwMode="gray">
          <a:xfrm>
            <a:off x="3276600" y="2668588"/>
            <a:ext cx="149225"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5B145E29-8FBB-4255-B0EA-E9C0D62A0142}" type="datetime'''''22''''''''''''''''''''8'''''''''''''">
              <a:rPr lang="zh-CN" altLang="en-US" sz="600" smtClean="0">
                <a:solidFill>
                  <a:srgbClr val="000000"/>
                </a:solidFill>
                <a:cs typeface="+mn-ea"/>
                <a:sym typeface="+mn-lt"/>
              </a:rPr>
              <a:pPr/>
              <a:t>228</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6" name="文本占位符 2">
            <a:extLst>
              <a:ext uri="{FF2B5EF4-FFF2-40B4-BE49-F238E27FC236}">
                <a16:creationId xmlns:a16="http://schemas.microsoft.com/office/drawing/2014/main" id="{C2E2D710-5144-D96E-DA2F-C064CDD7DB86}"/>
              </a:ext>
            </a:extLst>
          </p:cNvPr>
          <p:cNvSpPr>
            <a:spLocks noGrp="1"/>
          </p:cNvSpPr>
          <p:nvPr>
            <p:custDataLst>
              <p:tags r:id="rId90"/>
            </p:custDataLst>
          </p:nvPr>
        </p:nvSpPr>
        <p:spPr bwMode="gray">
          <a:xfrm>
            <a:off x="3546475" y="1398588"/>
            <a:ext cx="139700"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D4BB6BAD-3393-49C6-9594-348CE222DC57}" type="datetime'''''''''''8''''''''''''''''''''''''7''1'''''''''''''''''''''''">
              <a:rPr lang="zh-CN" altLang="en-US" sz="600" smtClean="0">
                <a:solidFill>
                  <a:srgbClr val="000000"/>
                </a:solidFill>
                <a:cs typeface="+mn-ea"/>
                <a:sym typeface="+mn-lt"/>
              </a:rPr>
              <a:pPr/>
              <a:t>871</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40" name="文本占位符 2">
            <a:extLst>
              <a:ext uri="{FF2B5EF4-FFF2-40B4-BE49-F238E27FC236}">
                <a16:creationId xmlns:a16="http://schemas.microsoft.com/office/drawing/2014/main" id="{89D7BB67-6552-85AA-ADD5-EF6EFEEC75CD}"/>
              </a:ext>
            </a:extLst>
          </p:cNvPr>
          <p:cNvSpPr>
            <a:spLocks noGrp="1"/>
          </p:cNvSpPr>
          <p:nvPr>
            <p:custDataLst>
              <p:tags r:id="rId91"/>
            </p:custDataLst>
          </p:nvPr>
        </p:nvSpPr>
        <p:spPr bwMode="gray">
          <a:xfrm>
            <a:off x="3700463" y="2252663"/>
            <a:ext cx="155575"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B1C4699C-79DE-4FE1-A960-DED40DC64D86}" type="datetime'''''4''''''8''''''''''''8'''''''''''''''''''''''''''''''">
              <a:rPr lang="zh-CN" altLang="en-US" sz="600" smtClean="0">
                <a:solidFill>
                  <a:srgbClr val="000000"/>
                </a:solidFill>
                <a:cs typeface="+mn-ea"/>
                <a:sym typeface="+mn-lt"/>
              </a:rPr>
              <a:pPr/>
              <a:t>488</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1217" name="文本占位符 2">
            <a:extLst>
              <a:ext uri="{FF2B5EF4-FFF2-40B4-BE49-F238E27FC236}">
                <a16:creationId xmlns:a16="http://schemas.microsoft.com/office/drawing/2014/main" id="{1CC676E9-18CB-0835-4961-7ED36507F90F}"/>
              </a:ext>
            </a:extLst>
          </p:cNvPr>
          <p:cNvSpPr>
            <a:spLocks noGrp="1"/>
          </p:cNvSpPr>
          <p:nvPr>
            <p:custDataLst>
              <p:tags r:id="rId92"/>
            </p:custDataLst>
          </p:nvPr>
        </p:nvSpPr>
        <p:spPr bwMode="gray">
          <a:xfrm>
            <a:off x="784225" y="2765425"/>
            <a:ext cx="146050"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94DBE21E-F9BE-46FC-92E2-3656A54BFC0A}" type="datetime'''1''''''''''8''''''''4'''">
              <a:rPr lang="zh-CN" altLang="en-US" sz="600" smtClean="0">
                <a:solidFill>
                  <a:srgbClr val="000000"/>
                </a:solidFill>
                <a:cs typeface="+mn-ea"/>
                <a:sym typeface="+mn-lt"/>
              </a:rPr>
              <a:pPr marL="0" lvl="0" indent="0" algn="ctr">
                <a:spcBef>
                  <a:spcPct val="0"/>
                </a:spcBef>
                <a:spcAft>
                  <a:spcPct val="0"/>
                </a:spcAft>
                <a:buNone/>
                <a:defRPr/>
              </a:pPr>
              <a:t>184</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522" name="文本占位符 2">
            <a:extLst>
              <a:ext uri="{FF2B5EF4-FFF2-40B4-BE49-F238E27FC236}">
                <a16:creationId xmlns:a16="http://schemas.microsoft.com/office/drawing/2014/main" id="{E9A520AD-E93D-528D-116E-562D786BC07C}"/>
              </a:ext>
            </a:extLst>
          </p:cNvPr>
          <p:cNvSpPr>
            <a:spLocks noGrp="1"/>
          </p:cNvSpPr>
          <p:nvPr>
            <p:custDataLst>
              <p:tags r:id="rId93"/>
            </p:custDataLst>
          </p:nvPr>
        </p:nvSpPr>
        <p:spPr bwMode="gray">
          <a:xfrm>
            <a:off x="4191000" y="2149475"/>
            <a:ext cx="149225"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9BEE823E-3FDA-4BC1-90DA-6051CF749233}" type="datetime'''''''''''''''''''5''''''''''22'''''''">
              <a:rPr lang="zh-CN" altLang="en-US" sz="600" smtClean="0">
                <a:solidFill>
                  <a:srgbClr val="000000"/>
                </a:solidFill>
                <a:cs typeface="+mn-ea"/>
                <a:sym typeface="+mn-lt"/>
              </a:rPr>
              <a:pPr/>
              <a:t>522</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60" name="文本占位符 2">
            <a:extLst>
              <a:ext uri="{FF2B5EF4-FFF2-40B4-BE49-F238E27FC236}">
                <a16:creationId xmlns:a16="http://schemas.microsoft.com/office/drawing/2014/main" id="{C0827D74-ED00-5079-EAB0-8442A9985C69}"/>
              </a:ext>
            </a:extLst>
          </p:cNvPr>
          <p:cNvSpPr>
            <a:spLocks noGrp="1"/>
          </p:cNvSpPr>
          <p:nvPr>
            <p:custDataLst>
              <p:tags r:id="rId94"/>
            </p:custDataLst>
          </p:nvPr>
        </p:nvSpPr>
        <p:spPr bwMode="gray">
          <a:xfrm>
            <a:off x="4511675" y="2012950"/>
            <a:ext cx="157163"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4422F782-738E-4D5D-83FB-17F0B34828C6}" type="datetime'''''''''''''''''''''''''''''''''59''''6'''''">
              <a:rPr lang="zh-CN" altLang="en-US" sz="600" smtClean="0">
                <a:solidFill>
                  <a:srgbClr val="000000"/>
                </a:solidFill>
                <a:cs typeface="+mn-ea"/>
                <a:sym typeface="+mn-lt"/>
              </a:rPr>
              <a:pPr/>
              <a:t>596</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62" name="文本占位符 2">
            <a:extLst>
              <a:ext uri="{FF2B5EF4-FFF2-40B4-BE49-F238E27FC236}">
                <a16:creationId xmlns:a16="http://schemas.microsoft.com/office/drawing/2014/main" id="{811AE8AB-7003-F1AF-08AB-9E9961AAE2EF}"/>
              </a:ext>
            </a:extLst>
          </p:cNvPr>
          <p:cNvSpPr>
            <a:spLocks noGrp="1"/>
          </p:cNvSpPr>
          <p:nvPr>
            <p:custDataLst>
              <p:tags r:id="rId95"/>
            </p:custDataLst>
          </p:nvPr>
        </p:nvSpPr>
        <p:spPr bwMode="gray">
          <a:xfrm>
            <a:off x="4470400" y="2944813"/>
            <a:ext cx="239713"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0F720462-A392-4C5F-94DB-3DD0CC059B10}" type="datetime'''''''''3''''''''''''''7''''''''''''''''''''''''''''''9'''''''">
              <a:rPr lang="en-US" altLang="en-US" sz="600" smtClean="0">
                <a:solidFill>
                  <a:srgbClr val="FFFFFF"/>
                </a:solidFill>
                <a:effectLst/>
                <a:cs typeface="+mn-ea"/>
                <a:sym typeface="+mn-lt"/>
              </a:rPr>
              <a:pPr/>
              <a:t>379</a:t>
            </a:fld>
            <a:br>
              <a:rPr lang="en-US" altLang="en-US" sz="600">
                <a:solidFill>
                  <a:srgbClr val="FFFFFF"/>
                </a:solidFill>
                <a:effectLst/>
                <a:cs typeface="+mn-ea"/>
                <a:sym typeface="+mn-lt"/>
              </a:rPr>
            </a:br>
            <a:r>
              <a:rPr lang="en-US" altLang="en-US" sz="600">
                <a:solidFill>
                  <a:srgbClr val="FFFFFF"/>
                </a:solidFill>
                <a:effectLst/>
                <a:cs typeface="+mn-ea"/>
                <a:sym typeface="+mn-lt"/>
              </a:rPr>
              <a:t>(</a:t>
            </a:r>
            <a:fld id="{F4AF5F6C-6997-42D5-936E-EEF82496F9CF}" type="datetime'''''''''''''''''''''''''''''''''''''6''''4''''%'''''''''''''">
              <a:rPr lang="en-US" altLang="en-US" sz="600" smtClean="0">
                <a:solidFill>
                  <a:srgbClr val="FFFFFF"/>
                </a:solidFill>
                <a:effectLst/>
                <a:cs typeface="+mn-ea"/>
                <a:sym typeface="+mn-lt"/>
              </a:rPr>
              <a:pPr/>
              <a:t>64%</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63" name="文本占位符 2">
            <a:extLst>
              <a:ext uri="{FF2B5EF4-FFF2-40B4-BE49-F238E27FC236}">
                <a16:creationId xmlns:a16="http://schemas.microsoft.com/office/drawing/2014/main" id="{B7E8A5BE-CF81-B830-4A85-1BF383D1600B}"/>
              </a:ext>
            </a:extLst>
          </p:cNvPr>
          <p:cNvSpPr>
            <a:spLocks noGrp="1"/>
          </p:cNvSpPr>
          <p:nvPr>
            <p:custDataLst>
              <p:tags r:id="rId96"/>
            </p:custDataLst>
          </p:nvPr>
        </p:nvSpPr>
        <p:spPr bwMode="gray">
          <a:xfrm>
            <a:off x="4470400" y="2279650"/>
            <a:ext cx="239713"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5FDD9054-85AF-4BF4-8E8A-4C58DE0D5BA6}" type="datetime'2''1''''''''''''''''''''''''''''''''''''7'''''''''''''''''">
              <a:rPr lang="en-US" altLang="en-US" sz="600" smtClean="0">
                <a:solidFill>
                  <a:srgbClr val="000000"/>
                </a:solidFill>
                <a:effectLst/>
                <a:cs typeface="+mn-ea"/>
                <a:sym typeface="+mn-lt"/>
              </a:rPr>
              <a:pPr/>
              <a:t>217</a:t>
            </a:fld>
            <a:br>
              <a:rPr lang="en-US" altLang="en-US" sz="600">
                <a:solidFill>
                  <a:srgbClr val="000000"/>
                </a:solidFill>
                <a:effectLst/>
                <a:cs typeface="+mn-ea"/>
                <a:sym typeface="+mn-lt"/>
              </a:rPr>
            </a:br>
            <a:r>
              <a:rPr lang="en-US" altLang="en-US" sz="600">
                <a:solidFill>
                  <a:srgbClr val="000000"/>
                </a:solidFill>
                <a:effectLst/>
                <a:cs typeface="+mn-ea"/>
                <a:sym typeface="+mn-lt"/>
              </a:rPr>
              <a:t>(</a:t>
            </a:r>
            <a:fld id="{1D83C61B-3100-4A80-994A-E56E13D15135}" type="datetime'''''3''''''''''''''''''''''6%'''''''">
              <a:rPr lang="en-US" altLang="en-US" sz="600" smtClean="0">
                <a:solidFill>
                  <a:srgbClr val="000000"/>
                </a:solidFill>
                <a:effectLst/>
                <a:cs typeface="+mn-ea"/>
                <a:sym typeface="+mn-lt"/>
              </a:rPr>
              <a:pPr/>
              <a:t>36%</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dirty="0">
              <a:ln>
                <a:noFill/>
              </a:ln>
              <a:solidFill>
                <a:prstClr val="black"/>
              </a:solidFill>
              <a:effectLst/>
              <a:uLnTx/>
              <a:uFillTx/>
              <a:cs typeface="+mn-ea"/>
              <a:sym typeface="+mn-lt"/>
            </a:endParaRPr>
          </a:p>
        </p:txBody>
      </p:sp>
      <p:sp>
        <p:nvSpPr>
          <p:cNvPr id="512" name="文本占位符 2">
            <a:extLst>
              <a:ext uri="{FF2B5EF4-FFF2-40B4-BE49-F238E27FC236}">
                <a16:creationId xmlns:a16="http://schemas.microsoft.com/office/drawing/2014/main" id="{6079B375-EDA0-FB3B-3CC3-AC85ADA48ADF}"/>
              </a:ext>
            </a:extLst>
          </p:cNvPr>
          <p:cNvSpPr>
            <a:spLocks noGrp="1"/>
          </p:cNvSpPr>
          <p:nvPr>
            <p:custDataLst>
              <p:tags r:id="rId97"/>
            </p:custDataLst>
          </p:nvPr>
        </p:nvSpPr>
        <p:spPr bwMode="gray">
          <a:xfrm>
            <a:off x="4675188" y="2546350"/>
            <a:ext cx="157163"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34E9A7D7-59C5-4251-88C5-52F8F6E9CB7D}" type="datetime'''''''''''3''''''''''''''''''''''''''''''5''''6'''">
              <a:rPr lang="zh-CN" altLang="en-US" sz="600" smtClean="0">
                <a:solidFill>
                  <a:srgbClr val="000000"/>
                </a:solidFill>
                <a:cs typeface="+mn-ea"/>
                <a:sym typeface="+mn-lt"/>
              </a:rPr>
              <a:pPr/>
              <a:t>356</a:t>
            </a:fld>
            <a:endParaRPr kumimoji="0" lang="zh-CN" altLang="en-US" sz="600" b="0" i="0" strike="noStrike" kern="1200" cap="none" spc="0" normalizeH="0" baseline="0" noProof="0">
              <a:ln>
                <a:noFill/>
              </a:ln>
              <a:solidFill>
                <a:srgbClr val="000000"/>
              </a:solidFill>
              <a:effectLst/>
              <a:uLnTx/>
              <a:uFillTx/>
              <a:cs typeface="+mn-ea"/>
              <a:sym typeface="+mn-lt"/>
            </a:endParaRPr>
          </a:p>
        </p:txBody>
      </p:sp>
      <p:sp>
        <p:nvSpPr>
          <p:cNvPr id="513" name="文本占位符 2">
            <a:extLst>
              <a:ext uri="{FF2B5EF4-FFF2-40B4-BE49-F238E27FC236}">
                <a16:creationId xmlns:a16="http://schemas.microsoft.com/office/drawing/2014/main" id="{8A4AC390-14C1-FC7F-3ECC-26BA8838551B}"/>
              </a:ext>
            </a:extLst>
          </p:cNvPr>
          <p:cNvSpPr>
            <a:spLocks noGrp="1"/>
          </p:cNvSpPr>
          <p:nvPr>
            <p:custDataLst>
              <p:tags r:id="rId98"/>
            </p:custDataLst>
          </p:nvPr>
        </p:nvSpPr>
        <p:spPr bwMode="gray">
          <a:xfrm>
            <a:off x="4635500" y="3121025"/>
            <a:ext cx="236538"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1A983406-404F-4092-A9DD-38D10B03E112}" type="datetime'''''''''22''''''''''''''''''''''''''0'''''''">
              <a:rPr lang="en-US" altLang="en-US" sz="600" smtClean="0">
                <a:solidFill>
                  <a:srgbClr val="FFFFFF"/>
                </a:solidFill>
                <a:effectLst/>
                <a:cs typeface="+mn-ea"/>
                <a:sym typeface="+mn-lt"/>
              </a:rPr>
              <a:pPr/>
              <a:t>220</a:t>
            </a:fld>
            <a:br>
              <a:rPr lang="en-US" altLang="en-US" sz="600">
                <a:solidFill>
                  <a:srgbClr val="FFFFFF"/>
                </a:solidFill>
                <a:effectLst/>
                <a:cs typeface="+mn-ea"/>
                <a:sym typeface="+mn-lt"/>
              </a:rPr>
            </a:br>
            <a:r>
              <a:rPr lang="en-US" altLang="en-US" sz="600">
                <a:solidFill>
                  <a:srgbClr val="FFFFFF"/>
                </a:solidFill>
                <a:effectLst/>
                <a:cs typeface="+mn-ea"/>
                <a:sym typeface="+mn-lt"/>
              </a:rPr>
              <a:t>(</a:t>
            </a:r>
            <a:fld id="{39C6CB2E-5919-4088-858B-83141263DC14}" type="datetime'''''''''62''''''''''''''%'''''''''''''''''''''''''''''''">
              <a:rPr lang="en-US" altLang="en-US" sz="600" smtClean="0">
                <a:solidFill>
                  <a:srgbClr val="FFFFFF"/>
                </a:solidFill>
                <a:effectLst/>
                <a:cs typeface="+mn-ea"/>
                <a:sym typeface="+mn-lt"/>
              </a:rPr>
              <a:pPr/>
              <a:t>62%</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514" name="文本占位符 2">
            <a:extLst>
              <a:ext uri="{FF2B5EF4-FFF2-40B4-BE49-F238E27FC236}">
                <a16:creationId xmlns:a16="http://schemas.microsoft.com/office/drawing/2014/main" id="{3536FBDE-5DA9-DFBE-B7EE-4657F3E30824}"/>
              </a:ext>
            </a:extLst>
          </p:cNvPr>
          <p:cNvSpPr>
            <a:spLocks noGrp="1"/>
          </p:cNvSpPr>
          <p:nvPr>
            <p:custDataLst>
              <p:tags r:id="rId99"/>
            </p:custDataLst>
          </p:nvPr>
        </p:nvSpPr>
        <p:spPr bwMode="gray">
          <a:xfrm>
            <a:off x="4633913" y="2724150"/>
            <a:ext cx="238125"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D58588C6-848B-4468-A2FA-0EAE163338A8}" type="datetime'''''''''''''''''''1''''''''''''''''''''''''''3''''''''''7'">
              <a:rPr lang="en-US" altLang="en-US" sz="600" smtClean="0">
                <a:solidFill>
                  <a:srgbClr val="000000"/>
                </a:solidFill>
                <a:effectLst/>
                <a:cs typeface="+mn-ea"/>
                <a:sym typeface="+mn-lt"/>
              </a:rPr>
              <a:pPr/>
              <a:t>137</a:t>
            </a:fld>
            <a:br>
              <a:rPr lang="en-US" altLang="en-US" sz="600">
                <a:solidFill>
                  <a:srgbClr val="000000"/>
                </a:solidFill>
                <a:effectLst/>
                <a:cs typeface="+mn-ea"/>
                <a:sym typeface="+mn-lt"/>
              </a:rPr>
            </a:br>
            <a:r>
              <a:rPr lang="en-US" altLang="en-US" sz="600">
                <a:solidFill>
                  <a:srgbClr val="000000"/>
                </a:solidFill>
                <a:effectLst/>
                <a:cs typeface="+mn-ea"/>
                <a:sym typeface="+mn-lt"/>
              </a:rPr>
              <a:t>(</a:t>
            </a:r>
            <a:fld id="{30670A9A-F577-4BF1-A15B-02B2774FEE23}" type="datetime'''''''''3''8''''''''''''''''''''''''''''''%'''''''">
              <a:rPr lang="en-US" altLang="en-US" sz="600" smtClean="0">
                <a:solidFill>
                  <a:srgbClr val="000000"/>
                </a:solidFill>
                <a:effectLst/>
                <a:cs typeface="+mn-ea"/>
                <a:sym typeface="+mn-lt"/>
              </a:rPr>
              <a:pPr/>
              <a:t>38%</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dirty="0">
              <a:ln>
                <a:noFill/>
              </a:ln>
              <a:solidFill>
                <a:prstClr val="black"/>
              </a:solidFill>
              <a:effectLst/>
              <a:uLnTx/>
              <a:uFillTx/>
              <a:cs typeface="+mn-ea"/>
              <a:sym typeface="+mn-lt"/>
            </a:endParaRPr>
          </a:p>
        </p:txBody>
      </p:sp>
      <p:sp>
        <p:nvSpPr>
          <p:cNvPr id="527" name="文本占位符 2">
            <a:extLst>
              <a:ext uri="{FF2B5EF4-FFF2-40B4-BE49-F238E27FC236}">
                <a16:creationId xmlns:a16="http://schemas.microsoft.com/office/drawing/2014/main" id="{BAB6CCB1-21A5-C2B0-A5C0-927BFDF8B44C}"/>
              </a:ext>
            </a:extLst>
          </p:cNvPr>
          <p:cNvSpPr>
            <a:spLocks noGrp="1"/>
          </p:cNvSpPr>
          <p:nvPr>
            <p:custDataLst>
              <p:tags r:id="rId100"/>
            </p:custDataLst>
          </p:nvPr>
        </p:nvSpPr>
        <p:spPr bwMode="auto">
          <a:xfrm>
            <a:off x="4478338" y="3487738"/>
            <a:ext cx="222250" cy="1238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041BCCEC-C8DE-48DD-B8A8-7E4CB305B118}" type="datetime'D''''''''''''''e''''''''''''''''''c'''''">
              <a:rPr lang="en-US" altLang="en-US" sz="900" smtClean="0">
                <a:solidFill>
                  <a:srgbClr val="000000"/>
                </a:solidFill>
                <a:cs typeface="+mn-ea"/>
                <a:sym typeface="+mn-lt"/>
              </a:rPr>
              <a:pPr/>
              <a:t>Dec</a:t>
            </a:fld>
            <a:endParaRPr kumimoji="0" lang="zh-CN" altLang="en-US" sz="900" b="0" i="0" strike="noStrike" kern="1200" cap="none" spc="0" normalizeH="0" baseline="0" noProof="0" dirty="0">
              <a:ln>
                <a:noFill/>
              </a:ln>
              <a:solidFill>
                <a:srgbClr val="000000"/>
              </a:solidFill>
              <a:effectLst/>
              <a:uLnTx/>
              <a:uFillTx/>
              <a:cs typeface="+mn-ea"/>
              <a:sym typeface="+mn-lt"/>
            </a:endParaRPr>
          </a:p>
        </p:txBody>
      </p:sp>
      <p:sp>
        <p:nvSpPr>
          <p:cNvPr id="25" name="文本占位符 2">
            <a:extLst>
              <a:ext uri="{FF2B5EF4-FFF2-40B4-BE49-F238E27FC236}">
                <a16:creationId xmlns:a16="http://schemas.microsoft.com/office/drawing/2014/main" id="{C772D11B-F7A6-5177-64E1-45D152EFBD52}"/>
              </a:ext>
            </a:extLst>
          </p:cNvPr>
          <p:cNvSpPr>
            <a:spLocks noGrp="1"/>
          </p:cNvSpPr>
          <p:nvPr>
            <p:custDataLst>
              <p:tags r:id="rId101"/>
            </p:custDataLst>
          </p:nvPr>
        </p:nvSpPr>
        <p:spPr bwMode="gray">
          <a:xfrm>
            <a:off x="2530475" y="3140075"/>
            <a:ext cx="222250" cy="165100"/>
          </a:xfrm>
          <a:prstGeom prst="rect">
            <a:avLst/>
          </a:prstGeom>
          <a:solidFill>
            <a:srgbClr val="4C6C9C"/>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433C6B0A-AB8C-4725-BB34-3AB76BF91013}" type="datetime'2''''''''''''''''''''''0''''3'''">
              <a:rPr lang="en-US" altLang="en-US" sz="600" smtClean="0">
                <a:solidFill>
                  <a:srgbClr val="FFFFFF"/>
                </a:solidFill>
                <a:cs typeface="+mn-ea"/>
                <a:sym typeface="+mn-lt"/>
              </a:rPr>
              <a:pPr/>
              <a:t>203</a:t>
            </a:fld>
            <a:br>
              <a:rPr lang="en-US" altLang="en-US" sz="600">
                <a:solidFill>
                  <a:srgbClr val="FFFFFF"/>
                </a:solidFill>
                <a:cs typeface="+mn-ea"/>
                <a:sym typeface="+mn-lt"/>
              </a:rPr>
            </a:br>
            <a:r>
              <a:rPr lang="en-US" altLang="en-US" sz="600">
                <a:solidFill>
                  <a:srgbClr val="FFFFFF"/>
                </a:solidFill>
                <a:cs typeface="+mn-ea"/>
                <a:sym typeface="+mn-lt"/>
              </a:rPr>
              <a:t>(</a:t>
            </a:r>
            <a:fld id="{B0A8FDB8-6D6D-4BC2-9533-AD2A6445E100}" type="datetime'7''''''1''''''''''''''''''''%'''''''''''''''''''''''''">
              <a:rPr lang="en-US" altLang="en-US" sz="600" smtClean="0">
                <a:solidFill>
                  <a:srgbClr val="FFFFFF"/>
                </a:solidFill>
                <a:cs typeface="+mn-ea"/>
                <a:sym typeface="+mn-lt"/>
              </a:rPr>
              <a:pPr/>
              <a:t>71%</a:t>
            </a:fld>
            <a:r>
              <a:rPr kumimoji="0" lang="en-US" altLang="zh-CN" sz="600" b="0" i="0" u="none" strike="noStrike" kern="1200" cap="none" spc="0" normalizeH="0" baseline="0" noProof="0">
                <a:ln>
                  <a:noFill/>
                </a:ln>
                <a:solidFill>
                  <a:prstClr val="white"/>
                </a:solidFill>
                <a:effectLst/>
                <a:uLnTx/>
                <a:uFillTx/>
                <a:cs typeface="+mn-ea"/>
                <a:sym typeface="+mn-lt"/>
              </a:rPr>
              <a:t>)</a:t>
            </a:r>
            <a:endParaRPr kumimoji="0" lang="zh-CN" altLang="en-US" sz="600" b="0" i="0" u="none" strike="noStrike" kern="1200" cap="none" spc="0" normalizeH="0" baseline="0" noProof="0">
              <a:ln>
                <a:noFill/>
              </a:ln>
              <a:solidFill>
                <a:prstClr val="white"/>
              </a:solidFill>
              <a:effectLst/>
              <a:uLnTx/>
              <a:uFillTx/>
              <a:cs typeface="+mn-ea"/>
              <a:sym typeface="+mn-lt"/>
            </a:endParaRPr>
          </a:p>
        </p:txBody>
      </p:sp>
      <p:sp>
        <p:nvSpPr>
          <p:cNvPr id="26" name="文本占位符 2">
            <a:extLst>
              <a:ext uri="{FF2B5EF4-FFF2-40B4-BE49-F238E27FC236}">
                <a16:creationId xmlns:a16="http://schemas.microsoft.com/office/drawing/2014/main" id="{2945DB27-C165-0D32-7A04-8194060C77AE}"/>
              </a:ext>
            </a:extLst>
          </p:cNvPr>
          <p:cNvSpPr>
            <a:spLocks noGrp="1"/>
          </p:cNvSpPr>
          <p:nvPr>
            <p:custDataLst>
              <p:tags r:id="rId102"/>
            </p:custDataLst>
          </p:nvPr>
        </p:nvSpPr>
        <p:spPr bwMode="gray">
          <a:xfrm>
            <a:off x="2524125" y="2820988"/>
            <a:ext cx="234950" cy="165100"/>
          </a:xfrm>
          <a:prstGeom prst="rect">
            <a:avLst/>
          </a:prstGeom>
          <a:solidFill>
            <a:srgbClr val="C3CFE1"/>
          </a:solidFill>
          <a:ln>
            <a:noFill/>
          </a:ln>
          <a:effectLst/>
        </p:spPr>
        <p:txBody>
          <a:bodyPr vert="horz" wrap="none" lIns="11113" tIns="0" rIns="11113"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F9D14312-69CA-4F66-89AA-C0811BE080F9}" type="datetime'''''''8''''''''''''''''''''''''''4'">
              <a:rPr lang="en-US" altLang="en-US" sz="600" smtClean="0">
                <a:solidFill>
                  <a:srgbClr val="000000"/>
                </a:solidFill>
                <a:effectLst/>
                <a:cs typeface="+mn-ea"/>
                <a:sym typeface="+mn-lt"/>
              </a:rPr>
              <a:pPr/>
              <a:t>84</a:t>
            </a:fld>
            <a:br>
              <a:rPr lang="en-US" altLang="en-US" sz="600">
                <a:solidFill>
                  <a:srgbClr val="000000"/>
                </a:solidFill>
                <a:effectLst/>
                <a:cs typeface="+mn-ea"/>
                <a:sym typeface="+mn-lt"/>
              </a:rPr>
            </a:br>
            <a:r>
              <a:rPr lang="en-US" altLang="en-US" sz="600">
                <a:solidFill>
                  <a:srgbClr val="000000"/>
                </a:solidFill>
                <a:effectLst/>
                <a:cs typeface="+mn-ea"/>
                <a:sym typeface="+mn-lt"/>
              </a:rPr>
              <a:t>(</a:t>
            </a:r>
            <a:fld id="{3DC4E620-83A3-4D8A-9B87-559449B8DE9D}" type="datetime'''''''''''''''''''''''''2''''9''''%'''''''''''''''">
              <a:rPr lang="en-US" altLang="en-US" sz="600" smtClean="0">
                <a:solidFill>
                  <a:srgbClr val="000000"/>
                </a:solidFill>
                <a:effectLst/>
                <a:cs typeface="+mn-ea"/>
                <a:sym typeface="+mn-lt"/>
              </a:rPr>
              <a:pPr/>
              <a:t>29%</a:t>
            </a:fld>
            <a:r>
              <a:rPr kumimoji="0" lang="en-US" altLang="zh-CN" sz="600" b="0" i="0" u="none" strike="noStrike" kern="1200" cap="none" spc="0" normalizeH="0" baseline="0" noProof="0">
                <a:ln>
                  <a:noFill/>
                </a:ln>
                <a:solidFill>
                  <a:prstClr val="black"/>
                </a:solidFill>
                <a:effectLst/>
                <a:uLnTx/>
                <a:uFillTx/>
                <a:cs typeface="+mn-ea"/>
                <a:sym typeface="+mn-lt"/>
              </a:rPr>
              <a:t>)</a:t>
            </a:r>
            <a:endParaRPr kumimoji="0" lang="zh-CN" altLang="en-US" sz="600" b="0" i="0" u="none" strike="noStrike" kern="1200" cap="none" spc="0" normalizeH="0" baseline="0" noProof="0">
              <a:ln>
                <a:noFill/>
              </a:ln>
              <a:solidFill>
                <a:prstClr val="black"/>
              </a:solidFill>
              <a:effectLst/>
              <a:uLnTx/>
              <a:uFillTx/>
              <a:cs typeface="+mn-ea"/>
              <a:sym typeface="+mn-lt"/>
            </a:endParaRPr>
          </a:p>
        </p:txBody>
      </p:sp>
      <p:sp>
        <p:nvSpPr>
          <p:cNvPr id="4" name="文本占位符 2">
            <a:extLst>
              <a:ext uri="{FF2B5EF4-FFF2-40B4-BE49-F238E27FC236}">
                <a16:creationId xmlns:a16="http://schemas.microsoft.com/office/drawing/2014/main" id="{C630691E-D40D-51D0-03AF-DDF26D0CB893}"/>
              </a:ext>
            </a:extLst>
          </p:cNvPr>
          <p:cNvSpPr>
            <a:spLocks noGrp="1"/>
          </p:cNvSpPr>
          <p:nvPr>
            <p:custDataLst>
              <p:tags r:id="rId103"/>
            </p:custDataLst>
          </p:nvPr>
        </p:nvSpPr>
        <p:spPr bwMode="auto">
          <a:xfrm>
            <a:off x="2530475" y="3487738"/>
            <a:ext cx="222250" cy="1238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600345AA-B6BD-4D55-891E-6F55E5F73B49}" type="datetime'''''A''''''''''''''''''''''u''''''''''g'''''''''''''''''''''">
              <a:rPr lang="en-US" altLang="en-US" sz="900" smtClean="0">
                <a:solidFill>
                  <a:srgbClr val="000000"/>
                </a:solidFill>
                <a:cs typeface="+mn-ea"/>
                <a:sym typeface="+mn-lt"/>
              </a:rPr>
              <a:pPr/>
              <a:t>Aug</a:t>
            </a:fld>
            <a:endParaRPr kumimoji="0" lang="zh-CN" altLang="en-US" sz="900" b="0" i="0" strike="noStrike" kern="1200" cap="none" spc="0" normalizeH="0" baseline="0" noProof="0">
              <a:ln>
                <a:noFill/>
              </a:ln>
              <a:solidFill>
                <a:srgbClr val="000000"/>
              </a:solidFill>
              <a:effectLst/>
              <a:uLnTx/>
              <a:uFillTx/>
              <a:cs typeface="+mn-ea"/>
              <a:sym typeface="+mn-lt"/>
            </a:endParaRPr>
          </a:p>
        </p:txBody>
      </p:sp>
      <p:sp>
        <p:nvSpPr>
          <p:cNvPr id="515" name="文本占位符 2">
            <a:extLst>
              <a:ext uri="{FF2B5EF4-FFF2-40B4-BE49-F238E27FC236}">
                <a16:creationId xmlns:a16="http://schemas.microsoft.com/office/drawing/2014/main" id="{731679FD-0822-224C-E466-1A1A12F58A9A}"/>
              </a:ext>
            </a:extLst>
          </p:cNvPr>
          <p:cNvSpPr>
            <a:spLocks noGrp="1"/>
          </p:cNvSpPr>
          <p:nvPr>
            <p:custDataLst>
              <p:tags r:id="rId104"/>
            </p:custDataLst>
          </p:nvPr>
        </p:nvSpPr>
        <p:spPr bwMode="gray">
          <a:xfrm>
            <a:off x="4025900" y="1895475"/>
            <a:ext cx="157163" cy="82550"/>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11113" tIns="0" rIns="11113" bIns="0" rtlCol="0" anchor="b">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defRPr/>
            </a:pPr>
            <a:fld id="{CD525AA5-C2DC-4D0D-AFC3-A5B671A686E6}" type="datetime'6''''''''4''''''''''''''''''''''8'''''''''''''''''''">
              <a:rPr lang="zh-CN" altLang="en-US" sz="600" smtClean="0">
                <a:solidFill>
                  <a:srgbClr val="000000"/>
                </a:solidFill>
                <a:cs typeface="+mn-ea"/>
                <a:sym typeface="+mn-lt"/>
              </a:rPr>
              <a:pPr/>
              <a:t>648</a:t>
            </a:fld>
            <a:endParaRPr kumimoji="0" lang="zh-CN" altLang="en-US" sz="600" b="0" i="0" strike="noStrike" kern="1200" cap="none" spc="0" normalizeH="0" baseline="0" noProof="0" dirty="0">
              <a:ln>
                <a:noFill/>
              </a:ln>
              <a:solidFill>
                <a:srgbClr val="000000"/>
              </a:solidFill>
              <a:effectLst/>
              <a:uLnTx/>
              <a:uFillTx/>
              <a:cs typeface="+mn-ea"/>
              <a:sym typeface="+mn-lt"/>
            </a:endParaRPr>
          </a:p>
        </p:txBody>
      </p:sp>
      <p:sp>
        <p:nvSpPr>
          <p:cNvPr id="1285" name="文本占位符 2">
            <a:extLst>
              <a:ext uri="{FF2B5EF4-FFF2-40B4-BE49-F238E27FC236}">
                <a16:creationId xmlns:a16="http://schemas.microsoft.com/office/drawing/2014/main" id="{2C47CA70-2F2A-2E2D-E4B7-5F45FEEE4478}"/>
              </a:ext>
            </a:extLst>
          </p:cNvPr>
          <p:cNvSpPr>
            <a:spLocks noGrp="1"/>
          </p:cNvSpPr>
          <p:nvPr>
            <p:custDataLst>
              <p:tags r:id="rId105"/>
            </p:custDataLst>
          </p:nvPr>
        </p:nvSpPr>
        <p:spPr bwMode="auto">
          <a:xfrm>
            <a:off x="608013" y="2135188"/>
            <a:ext cx="334963" cy="134938"/>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ct val="0"/>
              </a:spcBef>
              <a:spcAft>
                <a:spcPct val="0"/>
              </a:spcAft>
              <a:buClrTx/>
              <a:buSzTx/>
              <a:buFont typeface="Arial" panose="020B0604020202020204" pitchFamily="34" charset="0"/>
              <a:buNone/>
              <a:tabLst/>
              <a:defRPr/>
            </a:pPr>
            <a:fld id="{84F1161A-4853-4215-9ACA-D3780DD1E1E2}" type="datetime'+''''''7''4''''''''''%'''''''''">
              <a:rPr lang="en-US" altLang="en-US" sz="700" b="1" smtClean="0">
                <a:solidFill>
                  <a:srgbClr val="00B050"/>
                </a:solidFill>
                <a:effectLst/>
                <a:cs typeface="+mn-ea"/>
                <a:sym typeface="+mn-lt"/>
              </a:rPr>
              <a:pPr/>
              <a:t>+74%</a:t>
            </a:fld>
            <a:endParaRPr kumimoji="0" lang="zh-CN" altLang="en-US" sz="700" b="1" i="0" strike="noStrike" kern="1200" cap="none" spc="0" normalizeH="0" baseline="0" noProof="0" dirty="0">
              <a:ln>
                <a:noFill/>
              </a:ln>
              <a:solidFill>
                <a:srgbClr val="00B050"/>
              </a:solidFill>
              <a:effectLst/>
              <a:uLnTx/>
              <a:uFillTx/>
              <a:cs typeface="+mn-ea"/>
              <a:sym typeface="+mn-lt"/>
            </a:endParaRPr>
          </a:p>
        </p:txBody>
      </p:sp>
      <p:sp>
        <p:nvSpPr>
          <p:cNvPr id="545" name="文本占位符 2">
            <a:extLst>
              <a:ext uri="{FF2B5EF4-FFF2-40B4-BE49-F238E27FC236}">
                <a16:creationId xmlns:a16="http://schemas.microsoft.com/office/drawing/2014/main" id="{2C47CA70-2F2A-2E2D-E4B7-5F45FEEE4478}"/>
              </a:ext>
            </a:extLst>
          </p:cNvPr>
          <p:cNvSpPr>
            <a:spLocks noGrp="1"/>
          </p:cNvSpPr>
          <p:nvPr>
            <p:custDataLst>
              <p:tags r:id="rId106"/>
            </p:custDataLst>
          </p:nvPr>
        </p:nvSpPr>
        <p:spPr bwMode="auto">
          <a:xfrm>
            <a:off x="1111250" y="1589088"/>
            <a:ext cx="303213" cy="134938"/>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ct val="0"/>
              </a:spcBef>
              <a:spcAft>
                <a:spcPct val="0"/>
              </a:spcAft>
              <a:buClrTx/>
              <a:buSzTx/>
              <a:buFont typeface="Arial" panose="020B0604020202020204" pitchFamily="34" charset="0"/>
              <a:buNone/>
              <a:tabLst/>
              <a:defRPr/>
            </a:pPr>
            <a:fld id="{AA3AF0F6-F117-4BB7-94EA-F9FF7FBD0037}" type="datetime'''''''-''''''2''''''''''''''''''''''''''0''''''''''''%'">
              <a:rPr lang="en-US" altLang="en-US" sz="700" b="1" smtClean="0">
                <a:solidFill>
                  <a:srgbClr val="C00000"/>
                </a:solidFill>
                <a:effectLst/>
                <a:cs typeface="+mn-ea"/>
                <a:sym typeface="+mn-lt"/>
              </a:rPr>
              <a:pPr/>
              <a:t>-20%</a:t>
            </a:fld>
            <a:endParaRPr kumimoji="0" lang="zh-CN" altLang="en-US" sz="700" b="1" i="0" strike="noStrike" kern="1200" cap="none" spc="0" normalizeH="0" baseline="0" noProof="0" dirty="0">
              <a:ln>
                <a:noFill/>
              </a:ln>
              <a:solidFill>
                <a:srgbClr val="C00000"/>
              </a:solidFill>
              <a:effectLst/>
              <a:uLnTx/>
              <a:uFillTx/>
              <a:cs typeface="+mn-ea"/>
              <a:sym typeface="+mn-lt"/>
            </a:endParaRPr>
          </a:p>
        </p:txBody>
      </p:sp>
      <p:sp>
        <p:nvSpPr>
          <p:cNvPr id="28" name="文本占位符 2">
            <a:extLst>
              <a:ext uri="{FF2B5EF4-FFF2-40B4-BE49-F238E27FC236}">
                <a16:creationId xmlns:a16="http://schemas.microsoft.com/office/drawing/2014/main" id="{2338EC4E-DC36-DA68-0D01-1697606E018B}"/>
              </a:ext>
            </a:extLst>
          </p:cNvPr>
          <p:cNvSpPr>
            <a:spLocks noGrp="1"/>
          </p:cNvSpPr>
          <p:nvPr>
            <p:custDataLst>
              <p:tags r:id="rId107"/>
            </p:custDataLst>
          </p:nvPr>
        </p:nvSpPr>
        <p:spPr bwMode="auto">
          <a:xfrm>
            <a:off x="1604963" y="1684338"/>
            <a:ext cx="290513" cy="134938"/>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8357E1D8-1C89-42EC-B13D-BA4360FF7E18}" type="datetime'''''''''''''''''''-''''''''''''''1''9''''''''''''''%'">
              <a:rPr lang="en-US" altLang="en-US" sz="700" b="1" smtClean="0">
                <a:solidFill>
                  <a:srgbClr val="C00000"/>
                </a:solidFill>
                <a:effectLst/>
                <a:cs typeface="+mn-ea"/>
                <a:sym typeface="+mn-lt"/>
              </a:rPr>
              <a:pPr/>
              <a:t>-19%</a:t>
            </a:fld>
            <a:endParaRPr lang="zh-CN" altLang="en-US" sz="700" b="1" dirty="0">
              <a:solidFill>
                <a:srgbClr val="C00000"/>
              </a:solidFill>
              <a:cs typeface="+mn-ea"/>
              <a:sym typeface="+mn-lt"/>
            </a:endParaRPr>
          </a:p>
        </p:txBody>
      </p:sp>
      <p:sp>
        <p:nvSpPr>
          <p:cNvPr id="44" name="文本占位符 2">
            <a:extLst>
              <a:ext uri="{FF2B5EF4-FFF2-40B4-BE49-F238E27FC236}">
                <a16:creationId xmlns:a16="http://schemas.microsoft.com/office/drawing/2014/main" id="{58803E08-548A-17D5-8220-338877F73126}"/>
              </a:ext>
            </a:extLst>
          </p:cNvPr>
          <p:cNvSpPr>
            <a:spLocks noGrp="1"/>
          </p:cNvSpPr>
          <p:nvPr>
            <p:custDataLst>
              <p:tags r:id="rId108"/>
            </p:custDataLst>
          </p:nvPr>
        </p:nvSpPr>
        <p:spPr bwMode="auto">
          <a:xfrm>
            <a:off x="2103438" y="2274888"/>
            <a:ext cx="268288" cy="134938"/>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5BEF24EA-3810-49B7-9C65-7FA58A367FC0}" type="datetime'''''''''''+''''''''''''''''8''''''''''%'''''">
              <a:rPr lang="en-US" altLang="en-US" sz="700" b="1" smtClean="0">
                <a:solidFill>
                  <a:srgbClr val="00B050"/>
                </a:solidFill>
                <a:effectLst/>
                <a:cs typeface="+mn-ea"/>
                <a:sym typeface="+mn-lt"/>
              </a:rPr>
              <a:pPr/>
              <a:t>+8%</a:t>
            </a:fld>
            <a:endParaRPr lang="zh-CN" altLang="en-US" sz="700" b="1" dirty="0">
              <a:solidFill>
                <a:srgbClr val="00B050"/>
              </a:solidFill>
              <a:cs typeface="+mn-ea"/>
              <a:sym typeface="+mn-lt"/>
            </a:endParaRPr>
          </a:p>
        </p:txBody>
      </p:sp>
      <p:sp>
        <p:nvSpPr>
          <p:cNvPr id="530" name="文本占位符 2">
            <a:extLst>
              <a:ext uri="{FF2B5EF4-FFF2-40B4-BE49-F238E27FC236}">
                <a16:creationId xmlns:a16="http://schemas.microsoft.com/office/drawing/2014/main" id="{D008EC20-EE26-A9AE-CC48-9472A5B2FCB9}"/>
              </a:ext>
            </a:extLst>
          </p:cNvPr>
          <p:cNvSpPr>
            <a:spLocks noGrp="1"/>
          </p:cNvSpPr>
          <p:nvPr>
            <p:custDataLst>
              <p:tags r:id="rId109"/>
            </p:custDataLst>
          </p:nvPr>
        </p:nvSpPr>
        <p:spPr bwMode="auto">
          <a:xfrm>
            <a:off x="2559050" y="2376488"/>
            <a:ext cx="327025" cy="134938"/>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B023FB22-0776-4F8C-AD4D-BEFE100743F3}" type="datetime'''''''''''''''''''''+''''''''1''''''9''''%'''''''''''''">
              <a:rPr lang="en-US" altLang="en-US" sz="700" b="1" smtClean="0">
                <a:solidFill>
                  <a:srgbClr val="00B050"/>
                </a:solidFill>
                <a:effectLst/>
                <a:cs typeface="+mn-ea"/>
                <a:sym typeface="+mn-lt"/>
              </a:rPr>
              <a:pPr/>
              <a:t>+19%</a:t>
            </a:fld>
            <a:endParaRPr lang="zh-CN" altLang="en-US" sz="900" b="1" dirty="0">
              <a:solidFill>
                <a:srgbClr val="00B050"/>
              </a:solidFill>
              <a:cs typeface="+mn-ea"/>
              <a:sym typeface="+mn-lt"/>
            </a:endParaRPr>
          </a:p>
        </p:txBody>
      </p:sp>
      <p:sp>
        <p:nvSpPr>
          <p:cNvPr id="518" name="文本占位符 2">
            <a:extLst>
              <a:ext uri="{FF2B5EF4-FFF2-40B4-BE49-F238E27FC236}">
                <a16:creationId xmlns:a16="http://schemas.microsoft.com/office/drawing/2014/main" id="{9570FD33-98AC-FC2F-D8BC-6E7C896469D0}"/>
              </a:ext>
            </a:extLst>
          </p:cNvPr>
          <p:cNvSpPr>
            <a:spLocks noGrp="1"/>
          </p:cNvSpPr>
          <p:nvPr>
            <p:custDataLst>
              <p:tags r:id="rId110"/>
            </p:custDataLst>
          </p:nvPr>
        </p:nvSpPr>
        <p:spPr bwMode="auto">
          <a:xfrm>
            <a:off x="3036888" y="2173288"/>
            <a:ext cx="346075" cy="134938"/>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9F78A32A-FEF3-4B61-8034-25FD4649E20C}" type="datetime'''''''+''6''''''''''6''''''''''''''''''''%'''">
              <a:rPr lang="en-US" altLang="en-US" sz="700" b="1" smtClean="0">
                <a:solidFill>
                  <a:srgbClr val="00B050"/>
                </a:solidFill>
                <a:effectLst/>
                <a:cs typeface="+mn-ea"/>
                <a:sym typeface="+mn-lt"/>
              </a:rPr>
              <a:pPr/>
              <a:t>+66%</a:t>
            </a:fld>
            <a:endParaRPr lang="zh-CN" altLang="en-US" sz="700" b="1" dirty="0">
              <a:solidFill>
                <a:srgbClr val="00B050"/>
              </a:solidFill>
              <a:cs typeface="+mn-ea"/>
              <a:sym typeface="+mn-lt"/>
            </a:endParaRPr>
          </a:p>
        </p:txBody>
      </p:sp>
      <p:sp>
        <p:nvSpPr>
          <p:cNvPr id="55" name="文本占位符 2">
            <a:extLst>
              <a:ext uri="{FF2B5EF4-FFF2-40B4-BE49-F238E27FC236}">
                <a16:creationId xmlns:a16="http://schemas.microsoft.com/office/drawing/2014/main" id="{6D27148D-661E-73E1-70EF-450A39190681}"/>
              </a:ext>
            </a:extLst>
          </p:cNvPr>
          <p:cNvSpPr>
            <a:spLocks noGrp="1"/>
          </p:cNvSpPr>
          <p:nvPr>
            <p:custDataLst>
              <p:tags r:id="rId111"/>
            </p:custDataLst>
          </p:nvPr>
        </p:nvSpPr>
        <p:spPr bwMode="auto">
          <a:xfrm>
            <a:off x="3530600" y="1073150"/>
            <a:ext cx="333375" cy="134938"/>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BA34514E-4AFE-4217-AE5D-83EA8A89147F}" type="datetime'''''''''''''''+''''''7''''''''''''''''''''8''%'''''''''''">
              <a:rPr lang="en-US" altLang="en-US" sz="700" b="1" smtClean="0">
                <a:solidFill>
                  <a:srgbClr val="00B050"/>
                </a:solidFill>
                <a:effectLst/>
                <a:cs typeface="+mn-ea"/>
                <a:sym typeface="+mn-lt"/>
              </a:rPr>
              <a:pPr/>
              <a:t>+78%</a:t>
            </a:fld>
            <a:endParaRPr lang="zh-CN" altLang="en-US" sz="900" b="1" dirty="0">
              <a:solidFill>
                <a:srgbClr val="00B050"/>
              </a:solidFill>
              <a:cs typeface="+mn-ea"/>
              <a:sym typeface="+mn-lt"/>
            </a:endParaRPr>
          </a:p>
        </p:txBody>
      </p:sp>
      <p:sp>
        <p:nvSpPr>
          <p:cNvPr id="555" name="文本占位符 2">
            <a:extLst>
              <a:ext uri="{FF2B5EF4-FFF2-40B4-BE49-F238E27FC236}">
                <a16:creationId xmlns:a16="http://schemas.microsoft.com/office/drawing/2014/main" id="{6CA8ACF1-2F46-C4BA-837F-936C42A92D40}"/>
              </a:ext>
            </a:extLst>
          </p:cNvPr>
          <p:cNvSpPr>
            <a:spLocks noGrp="1"/>
          </p:cNvSpPr>
          <p:nvPr>
            <p:custDataLst>
              <p:tags r:id="rId112"/>
            </p:custDataLst>
          </p:nvPr>
        </p:nvSpPr>
        <p:spPr bwMode="auto">
          <a:xfrm>
            <a:off x="4014789" y="1570038"/>
            <a:ext cx="339725" cy="134938"/>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2FCE726F-2EA5-4076-9810-4F9A0103757C}" type="datetime'''''''''''''''''''''''''+''2''''''''''''''''4''''''''%'">
              <a:rPr lang="en-US" altLang="en-US" sz="700" b="1" smtClean="0">
                <a:solidFill>
                  <a:srgbClr val="00B050"/>
                </a:solidFill>
                <a:effectLst/>
                <a:cs typeface="+mn-ea"/>
                <a:sym typeface="+mn-lt"/>
              </a:rPr>
              <a:pPr/>
              <a:t>+24%</a:t>
            </a:fld>
            <a:endParaRPr lang="zh-CN" altLang="en-US" sz="900" b="1" dirty="0">
              <a:solidFill>
                <a:srgbClr val="00B050"/>
              </a:solidFill>
              <a:cs typeface="+mn-ea"/>
              <a:sym typeface="+mn-lt"/>
            </a:endParaRPr>
          </a:p>
        </p:txBody>
      </p:sp>
      <p:sp>
        <p:nvSpPr>
          <p:cNvPr id="542" name="文本占位符 2">
            <a:extLst>
              <a:ext uri="{FF2B5EF4-FFF2-40B4-BE49-F238E27FC236}">
                <a16:creationId xmlns:a16="http://schemas.microsoft.com/office/drawing/2014/main" id="{800D39FD-BBF4-5358-BF74-7E777B5AAFDE}"/>
              </a:ext>
            </a:extLst>
          </p:cNvPr>
          <p:cNvSpPr>
            <a:spLocks noGrp="1"/>
          </p:cNvSpPr>
          <p:nvPr>
            <p:custDataLst>
              <p:tags r:id="rId113"/>
            </p:custDataLst>
          </p:nvPr>
        </p:nvSpPr>
        <p:spPr bwMode="auto">
          <a:xfrm>
            <a:off x="4503738" y="1687513"/>
            <a:ext cx="334963" cy="134938"/>
          </a:xfrm>
          <a:prstGeom prst="ellipse">
            <a:avLst/>
          </a:prstGeom>
          <a:solidFill>
            <a:schemeClr val="bg1"/>
          </a:solidFill>
          <a:ln w="9525" cmpd="sng" algn="ctr">
            <a:solidFill>
              <a:schemeClr val="tx1"/>
            </a:solidFill>
          </a:ln>
          <a:effec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ctr">
              <a:spcBef>
                <a:spcPct val="0"/>
              </a:spcBef>
              <a:spcAft>
                <a:spcPct val="0"/>
              </a:spcAft>
              <a:buNone/>
            </a:pPr>
            <a:fld id="{959BA71C-F778-48BF-8B6C-B078FC9CB619}" type="datetime'''''+''''''''''''''''''''''''6''''7%'''''''''''''">
              <a:rPr lang="en-US" altLang="en-US" sz="700" b="1" smtClean="0">
                <a:solidFill>
                  <a:srgbClr val="00B050"/>
                </a:solidFill>
                <a:effectLst/>
                <a:cs typeface="+mn-ea"/>
                <a:sym typeface="+mn-lt"/>
              </a:rPr>
              <a:pPr/>
              <a:t>+67%</a:t>
            </a:fld>
            <a:endParaRPr lang="zh-CN" altLang="en-US" sz="900" b="1" dirty="0">
              <a:solidFill>
                <a:srgbClr val="00B050"/>
              </a:solidFill>
              <a:cs typeface="+mn-ea"/>
              <a:sym typeface="+mn-lt"/>
            </a:endParaRPr>
          </a:p>
        </p:txBody>
      </p:sp>
      <p:sp>
        <p:nvSpPr>
          <p:cNvPr id="1187" name="矩形 1186">
            <a:extLst>
              <a:ext uri="{FF2B5EF4-FFF2-40B4-BE49-F238E27FC236}">
                <a16:creationId xmlns:a16="http://schemas.microsoft.com/office/drawing/2014/main" id="{1FCEBBA9-19E5-0D80-EB9E-F293FDF799B9}"/>
              </a:ext>
            </a:extLst>
          </p:cNvPr>
          <p:cNvSpPr/>
          <p:nvPr>
            <p:custDataLst>
              <p:tags r:id="rId114"/>
            </p:custDataLst>
          </p:nvPr>
        </p:nvSpPr>
        <p:spPr bwMode="auto">
          <a:xfrm>
            <a:off x="492125" y="1184275"/>
            <a:ext cx="142875" cy="106363"/>
          </a:xfrm>
          <a:prstGeom prst="rect">
            <a:avLst/>
          </a:prstGeom>
          <a:solidFill>
            <a:srgbClr val="4C6C9C"/>
          </a:solidFill>
          <a:ln w="9525" cap="flat" cmpd="sng" algn="ctr">
            <a:noFill/>
            <a:prstDash val="solid"/>
            <a:miter lim="800000"/>
            <a:headEnd type="none" w="med" len="med"/>
            <a:tailEnd type="none" w="med" len="me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188" name="矩形 1187">
            <a:extLst>
              <a:ext uri="{FF2B5EF4-FFF2-40B4-BE49-F238E27FC236}">
                <a16:creationId xmlns:a16="http://schemas.microsoft.com/office/drawing/2014/main" id="{4FBC8939-DE18-BC8D-5A0E-D19F39F2BC07}"/>
              </a:ext>
            </a:extLst>
          </p:cNvPr>
          <p:cNvSpPr/>
          <p:nvPr>
            <p:custDataLst>
              <p:tags r:id="rId115"/>
            </p:custDataLst>
          </p:nvPr>
        </p:nvSpPr>
        <p:spPr bwMode="auto">
          <a:xfrm>
            <a:off x="1022350" y="1184275"/>
            <a:ext cx="142875" cy="106363"/>
          </a:xfrm>
          <a:prstGeom prst="rect">
            <a:avLst/>
          </a:prstGeom>
          <a:solidFill>
            <a:srgbClr val="C3CFE1"/>
          </a:solidFill>
          <a:ln w="9525" cap="flat" cmpd="sng" algn="ctr">
            <a:noFill/>
            <a:prstDash val="solid"/>
            <a:miter lim="800000"/>
            <a:headEnd type="none" w="med" len="med"/>
            <a:tailEnd type="none" w="med" len="me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189" name="文本占位符 2">
            <a:extLst>
              <a:ext uri="{FF2B5EF4-FFF2-40B4-BE49-F238E27FC236}">
                <a16:creationId xmlns:a16="http://schemas.microsoft.com/office/drawing/2014/main" id="{9EB275C0-BBBB-6D23-7B89-1A02F6A2256C}"/>
              </a:ext>
            </a:extLst>
          </p:cNvPr>
          <p:cNvSpPr>
            <a:spLocks noGrp="1"/>
          </p:cNvSpPr>
          <p:nvPr>
            <p:custDataLst>
              <p:tags r:id="rId116"/>
            </p:custDataLst>
          </p:nvPr>
        </p:nvSpPr>
        <p:spPr bwMode="auto">
          <a:xfrm>
            <a:off x="685800" y="1189038"/>
            <a:ext cx="234950"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ct val="0"/>
              </a:spcBef>
              <a:spcAft>
                <a:spcPct val="0"/>
              </a:spcAft>
              <a:buClrTx/>
              <a:buSzTx/>
              <a:buFont typeface="Arial" panose="020B0604020202020204" pitchFamily="34" charset="0"/>
              <a:buNone/>
              <a:tabLst/>
              <a:defRPr/>
            </a:pPr>
            <a:fld id="{E3F541DD-98E0-4B0C-AF70-5A5591F219E7}" type="datetime'P''''''''''''''''''A''''''''''''''''''''''''ID'''''''''">
              <a:rPr kumimoji="0" lang="en-US" altLang="en-US" sz="800" b="0" i="0" u="none" strike="noStrike" kern="1200" cap="none" spc="0" normalizeH="0" baseline="0" noProof="0" smtClean="0">
                <a:ln>
                  <a:noFill/>
                </a:ln>
                <a:solidFill>
                  <a:prstClr val="black"/>
                </a:solidFill>
                <a:effectLst/>
                <a:uLnTx/>
                <a:uFillTx/>
                <a:cs typeface="+mn-ea"/>
                <a:sym typeface="+mn-lt"/>
              </a:rPr>
              <a:pPr marL="0" marR="0" lvl="0" indent="0" algn="l" defTabSz="914400" rtl="0" eaLnBrk="1" fontAlgn="auto" latinLnBrk="0" hangingPunct="1">
                <a:lnSpc>
                  <a:spcPct val="90000"/>
                </a:lnSpc>
                <a:spcBef>
                  <a:spcPct val="0"/>
                </a:spcBef>
                <a:spcAft>
                  <a:spcPct val="0"/>
                </a:spcAft>
                <a:buClrTx/>
                <a:buSzTx/>
                <a:buFont typeface="Arial" panose="020B0604020202020204" pitchFamily="34" charset="0"/>
                <a:buNone/>
                <a:tabLst/>
                <a:defRPr/>
              </a:pPr>
              <a:t>PAID</a:t>
            </a:fld>
            <a:endParaRPr kumimoji="0" lang="zh-CN" altLang="en-US" sz="800" b="0" i="0" u="none" strike="noStrike" kern="1200" cap="none" spc="0" normalizeH="0" baseline="0" noProof="0">
              <a:ln>
                <a:noFill/>
              </a:ln>
              <a:solidFill>
                <a:prstClr val="black"/>
              </a:solidFill>
              <a:effectLst/>
              <a:uLnTx/>
              <a:uFillTx/>
              <a:cs typeface="+mn-ea"/>
              <a:sym typeface="+mn-lt"/>
            </a:endParaRPr>
          </a:p>
        </p:txBody>
      </p:sp>
      <p:sp>
        <p:nvSpPr>
          <p:cNvPr id="1190" name="文本占位符 2">
            <a:extLst>
              <a:ext uri="{FF2B5EF4-FFF2-40B4-BE49-F238E27FC236}">
                <a16:creationId xmlns:a16="http://schemas.microsoft.com/office/drawing/2014/main" id="{D6B65DE7-A13A-70FA-536B-4981C5EB5F71}"/>
              </a:ext>
            </a:extLst>
          </p:cNvPr>
          <p:cNvSpPr>
            <a:spLocks noGrp="1"/>
          </p:cNvSpPr>
          <p:nvPr>
            <p:custDataLst>
              <p:tags r:id="rId117"/>
            </p:custDataLst>
          </p:nvPr>
        </p:nvSpPr>
        <p:spPr bwMode="auto">
          <a:xfrm>
            <a:off x="1216025" y="1189038"/>
            <a:ext cx="231775" cy="109538"/>
          </a:xfrm>
          <a:prstGeom prst="rect">
            <a:avLst/>
          </a:prstGeom>
          <a:noFill/>
          <a:ln>
            <a:noFill/>
          </a:ln>
          <a:effectLst/>
          <a:extLst>
            <a:ext uri="{909E8E84-426E-40DD-AFC4-6F175D3DCCD1}">
              <a14:hiddenFill xmlns:a14="http://schemas.microsoft.com/office/drawing/2010/main">
                <a:solidFill>
                  <a:schemeClr val="accent1"/>
                </a:solidFill>
              </a14:hiddenFill>
            </a:ext>
          </a:extLst>
        </p:spPr>
        <p:txBody>
          <a:bodyPr vert="horz" wrap="none" lIns="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ct val="0"/>
              </a:spcBef>
              <a:spcAft>
                <a:spcPct val="0"/>
              </a:spcAft>
              <a:buClrTx/>
              <a:buSzTx/>
              <a:buFont typeface="Arial" panose="020B0604020202020204" pitchFamily="34" charset="0"/>
              <a:buNone/>
              <a:tabLst/>
              <a:defRPr/>
            </a:pPr>
            <a:fld id="{233EBCDE-4CC8-4CD0-ACED-984EC4D689CC}" type="datetime'''''F''R''''''''''''''''''''''''''''''''''''''''EE'''''''">
              <a:rPr kumimoji="0" lang="en-US" altLang="en-US" sz="800" b="0" i="0" u="none" strike="noStrike" kern="1200" cap="none" spc="0" normalizeH="0" baseline="0" noProof="0" smtClean="0">
                <a:ln>
                  <a:noFill/>
                </a:ln>
                <a:solidFill>
                  <a:prstClr val="black"/>
                </a:solidFill>
                <a:effectLst/>
                <a:uLnTx/>
                <a:uFillTx/>
                <a:cs typeface="+mn-ea"/>
                <a:sym typeface="+mn-lt"/>
              </a:rPr>
              <a:pPr marL="0" marR="0" lvl="0" indent="0" algn="l" defTabSz="914400" rtl="0" eaLnBrk="1" fontAlgn="auto" latinLnBrk="0" hangingPunct="1">
                <a:lnSpc>
                  <a:spcPct val="90000"/>
                </a:lnSpc>
                <a:spcBef>
                  <a:spcPct val="0"/>
                </a:spcBef>
                <a:spcAft>
                  <a:spcPct val="0"/>
                </a:spcAft>
                <a:buClrTx/>
                <a:buSzTx/>
                <a:buFont typeface="Arial" panose="020B0604020202020204" pitchFamily="34" charset="0"/>
                <a:buNone/>
                <a:tabLst/>
                <a:defRPr/>
              </a:pPr>
              <a:t>FREE</a:t>
            </a:fld>
            <a:endParaRPr kumimoji="0" lang="zh-CN" altLang="en-US" sz="800" b="0" i="0" u="none" strike="noStrike" kern="1200" cap="none" spc="0" normalizeH="0" baseline="0" noProof="0">
              <a:ln>
                <a:noFill/>
              </a:ln>
              <a:solidFill>
                <a:prstClr val="black"/>
              </a:solidFill>
              <a:effectLst/>
              <a:uLnTx/>
              <a:uFillTx/>
              <a:cs typeface="+mn-ea"/>
              <a:sym typeface="+mn-lt"/>
            </a:endParaRPr>
          </a:p>
        </p:txBody>
      </p:sp>
      <p:sp>
        <p:nvSpPr>
          <p:cNvPr id="574" name="文本框 573">
            <a:extLst>
              <a:ext uri="{FF2B5EF4-FFF2-40B4-BE49-F238E27FC236}">
                <a16:creationId xmlns:a16="http://schemas.microsoft.com/office/drawing/2014/main" id="{35246F84-1E38-1558-1969-B521B4365CC9}"/>
              </a:ext>
            </a:extLst>
          </p:cNvPr>
          <p:cNvSpPr txBox="1"/>
          <p:nvPr/>
        </p:nvSpPr>
        <p:spPr>
          <a:xfrm>
            <a:off x="2401497" y="768534"/>
            <a:ext cx="2432832" cy="246221"/>
          </a:xfrm>
          <a:prstGeom prst="rect">
            <a:avLst/>
          </a:prstGeom>
          <a:solidFill>
            <a:srgbClr val="DEEBF7"/>
          </a:solid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prstClr val="black"/>
                </a:solidFill>
                <a:effectLst/>
                <a:uLnTx/>
                <a:uFillTx/>
                <a:cs typeface="+mn-ea"/>
                <a:sym typeface="+mn-lt"/>
              </a:rPr>
              <a:t>BU26: 4.46M  BU25:</a:t>
            </a:r>
            <a:r>
              <a:rPr kumimoji="0" lang="zh-CN" altLang="en-US" sz="1000" b="0" i="0" u="none" strike="noStrike" kern="1200" cap="none" spc="0" normalizeH="0" baseline="0" noProof="0" dirty="0">
                <a:ln>
                  <a:noFill/>
                </a:ln>
                <a:solidFill>
                  <a:prstClr val="black"/>
                </a:solidFill>
                <a:effectLst/>
                <a:uLnTx/>
                <a:uFillTx/>
                <a:cs typeface="+mn-ea"/>
                <a:sym typeface="+mn-lt"/>
              </a:rPr>
              <a:t> </a:t>
            </a:r>
            <a:r>
              <a:rPr kumimoji="0" lang="en-US" altLang="zh-CN" sz="1000" b="0" i="0" u="none" strike="noStrike" kern="1200" cap="none" spc="0" normalizeH="0" baseline="0" noProof="0" dirty="0">
                <a:ln>
                  <a:noFill/>
                </a:ln>
                <a:solidFill>
                  <a:prstClr val="black"/>
                </a:solidFill>
                <a:effectLst/>
                <a:uLnTx/>
                <a:uFillTx/>
                <a:cs typeface="+mn-ea"/>
                <a:sym typeface="+mn-lt"/>
              </a:rPr>
              <a:t>3.61M YOY: </a:t>
            </a:r>
            <a:r>
              <a:rPr lang="en-US" altLang="zh-CN" sz="1000" dirty="0">
                <a:solidFill>
                  <a:srgbClr val="00B050"/>
                </a:solidFill>
                <a:cs typeface="+mn-ea"/>
                <a:sym typeface="+mn-lt"/>
              </a:rPr>
              <a:t>+24</a:t>
            </a:r>
            <a:r>
              <a:rPr kumimoji="0" lang="en-US" altLang="zh-CN" sz="1000" b="0" i="0" u="none" strike="noStrike" kern="1200" cap="none" spc="0" normalizeH="0" baseline="0" noProof="0" dirty="0">
                <a:ln>
                  <a:noFill/>
                </a:ln>
                <a:solidFill>
                  <a:srgbClr val="00B050"/>
                </a:solidFill>
                <a:effectLst/>
                <a:uLnTx/>
                <a:uFillTx/>
                <a:cs typeface="+mn-ea"/>
                <a:sym typeface="+mn-lt"/>
              </a:rPr>
              <a:t>%</a:t>
            </a:r>
            <a:endParaRPr kumimoji="0" lang="zh-CN" altLang="en-US" sz="1000" b="0" i="0" u="none" strike="noStrike" kern="1200" cap="none" spc="0" normalizeH="0" baseline="0" noProof="0" dirty="0">
              <a:ln>
                <a:noFill/>
              </a:ln>
              <a:solidFill>
                <a:srgbClr val="00B050"/>
              </a:solidFill>
              <a:effectLst/>
              <a:uLnTx/>
              <a:uFillTx/>
              <a:cs typeface="+mn-ea"/>
              <a:sym typeface="+mn-lt"/>
            </a:endParaRPr>
          </a:p>
        </p:txBody>
      </p:sp>
      <p:graphicFrame>
        <p:nvGraphicFramePr>
          <p:cNvPr id="29" name="表格 28">
            <a:extLst>
              <a:ext uri="{FF2B5EF4-FFF2-40B4-BE49-F238E27FC236}">
                <a16:creationId xmlns:a16="http://schemas.microsoft.com/office/drawing/2014/main" id="{BF7482D2-8CAF-6374-B393-B691B6FFB43E}"/>
              </a:ext>
            </a:extLst>
          </p:cNvPr>
          <p:cNvGraphicFramePr>
            <a:graphicFrameLocks noGrp="1"/>
          </p:cNvGraphicFramePr>
          <p:nvPr>
            <p:extLst>
              <p:ext uri="{D42A27DB-BD31-4B8C-83A1-F6EECF244321}">
                <p14:modId xmlns:p14="http://schemas.microsoft.com/office/powerpoint/2010/main" val="960103710"/>
              </p:ext>
            </p:extLst>
          </p:nvPr>
        </p:nvGraphicFramePr>
        <p:xfrm>
          <a:off x="4975224" y="775700"/>
          <a:ext cx="7172317" cy="6027190"/>
        </p:xfrm>
        <a:graphic>
          <a:graphicData uri="http://schemas.openxmlformats.org/drawingml/2006/table">
            <a:tbl>
              <a:tblPr/>
              <a:tblGrid>
                <a:gridCol w="513507">
                  <a:extLst>
                    <a:ext uri="{9D8B030D-6E8A-4147-A177-3AD203B41FA5}">
                      <a16:colId xmlns:a16="http://schemas.microsoft.com/office/drawing/2014/main" val="227089088"/>
                    </a:ext>
                  </a:extLst>
                </a:gridCol>
                <a:gridCol w="969650">
                  <a:extLst>
                    <a:ext uri="{9D8B030D-6E8A-4147-A177-3AD203B41FA5}">
                      <a16:colId xmlns:a16="http://schemas.microsoft.com/office/drawing/2014/main" val="2736225659"/>
                    </a:ext>
                  </a:extLst>
                </a:gridCol>
                <a:gridCol w="568916">
                  <a:extLst>
                    <a:ext uri="{9D8B030D-6E8A-4147-A177-3AD203B41FA5}">
                      <a16:colId xmlns:a16="http://schemas.microsoft.com/office/drawing/2014/main" val="2026749888"/>
                    </a:ext>
                  </a:extLst>
                </a:gridCol>
                <a:gridCol w="568916">
                  <a:extLst>
                    <a:ext uri="{9D8B030D-6E8A-4147-A177-3AD203B41FA5}">
                      <a16:colId xmlns:a16="http://schemas.microsoft.com/office/drawing/2014/main" val="2810704445"/>
                    </a:ext>
                  </a:extLst>
                </a:gridCol>
                <a:gridCol w="568916">
                  <a:extLst>
                    <a:ext uri="{9D8B030D-6E8A-4147-A177-3AD203B41FA5}">
                      <a16:colId xmlns:a16="http://schemas.microsoft.com/office/drawing/2014/main" val="2293665625"/>
                    </a:ext>
                  </a:extLst>
                </a:gridCol>
                <a:gridCol w="568916">
                  <a:extLst>
                    <a:ext uri="{9D8B030D-6E8A-4147-A177-3AD203B41FA5}">
                      <a16:colId xmlns:a16="http://schemas.microsoft.com/office/drawing/2014/main" val="1099255531"/>
                    </a:ext>
                  </a:extLst>
                </a:gridCol>
                <a:gridCol w="568916">
                  <a:extLst>
                    <a:ext uri="{9D8B030D-6E8A-4147-A177-3AD203B41FA5}">
                      <a16:colId xmlns:a16="http://schemas.microsoft.com/office/drawing/2014/main" val="535745970"/>
                    </a:ext>
                  </a:extLst>
                </a:gridCol>
                <a:gridCol w="568916">
                  <a:extLst>
                    <a:ext uri="{9D8B030D-6E8A-4147-A177-3AD203B41FA5}">
                      <a16:colId xmlns:a16="http://schemas.microsoft.com/office/drawing/2014/main" val="2114943876"/>
                    </a:ext>
                  </a:extLst>
                </a:gridCol>
                <a:gridCol w="568916">
                  <a:extLst>
                    <a:ext uri="{9D8B030D-6E8A-4147-A177-3AD203B41FA5}">
                      <a16:colId xmlns:a16="http://schemas.microsoft.com/office/drawing/2014/main" val="2807869001"/>
                    </a:ext>
                  </a:extLst>
                </a:gridCol>
                <a:gridCol w="568916">
                  <a:extLst>
                    <a:ext uri="{9D8B030D-6E8A-4147-A177-3AD203B41FA5}">
                      <a16:colId xmlns:a16="http://schemas.microsoft.com/office/drawing/2014/main" val="2336034330"/>
                    </a:ext>
                  </a:extLst>
                </a:gridCol>
                <a:gridCol w="568916">
                  <a:extLst>
                    <a:ext uri="{9D8B030D-6E8A-4147-A177-3AD203B41FA5}">
                      <a16:colId xmlns:a16="http://schemas.microsoft.com/office/drawing/2014/main" val="1548305758"/>
                    </a:ext>
                  </a:extLst>
                </a:gridCol>
                <a:gridCol w="568916">
                  <a:extLst>
                    <a:ext uri="{9D8B030D-6E8A-4147-A177-3AD203B41FA5}">
                      <a16:colId xmlns:a16="http://schemas.microsoft.com/office/drawing/2014/main" val="1924662014"/>
                    </a:ext>
                  </a:extLst>
                </a:gridCol>
              </a:tblGrid>
              <a:tr h="330248">
                <a:tc>
                  <a:txBody>
                    <a:bodyPr/>
                    <a:lstStyle/>
                    <a:p>
                      <a:pPr algn="ctr" rtl="0" fontAlgn="ctr"/>
                      <a:r>
                        <a:rPr lang="en-US" sz="800" b="0" i="0" u="none" strike="noStrike" dirty="0">
                          <a:solidFill>
                            <a:srgbClr val="FFFFFF"/>
                          </a:solidFill>
                          <a:effectLst/>
                          <a:latin typeface="+mn-lt"/>
                          <a:ea typeface="+mn-ea"/>
                          <a:cs typeface="+mn-ea"/>
                          <a:sym typeface="+mn-lt"/>
                        </a:rPr>
                        <a:t>CHAN</a:t>
                      </a:r>
                      <a:r>
                        <a:rPr lang="en-US" altLang="zh-CN" sz="800" b="0" i="0" u="none" strike="noStrike" dirty="0">
                          <a:solidFill>
                            <a:srgbClr val="FFFFFF"/>
                          </a:solidFill>
                          <a:effectLst/>
                          <a:latin typeface="+mn-lt"/>
                          <a:ea typeface="+mn-ea"/>
                          <a:cs typeface="+mn-ea"/>
                          <a:sym typeface="+mn-lt"/>
                        </a:rPr>
                        <a:t>-</a:t>
                      </a:r>
                      <a:r>
                        <a:rPr lang="en-US" sz="800" b="0" i="0" u="none" strike="noStrike" dirty="0">
                          <a:solidFill>
                            <a:srgbClr val="FFFFFF"/>
                          </a:solidFill>
                          <a:effectLst/>
                          <a:latin typeface="+mn-lt"/>
                          <a:ea typeface="+mn-ea"/>
                          <a:cs typeface="+mn-ea"/>
                          <a:sym typeface="+mn-lt"/>
                        </a:rPr>
                        <a:t>NEL</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SUB-CHANNEL</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TY</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LY</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a:solidFill>
                            <a:srgbClr val="FFFFFF"/>
                          </a:solidFill>
                          <a:effectLst/>
                          <a:latin typeface="+mn-lt"/>
                          <a:ea typeface="+mn-ea"/>
                          <a:cs typeface="+mn-ea"/>
                          <a:sym typeface="+mn-lt"/>
                        </a:rPr>
                        <a:t>VALUE</a:t>
                      </a:r>
                      <a:endParaRPr lang="en-US" altLang="zh-CN" sz="800" b="0" i="0" u="none" strike="noStrike">
                        <a:solidFill>
                          <a:srgbClr val="FFFFFF"/>
                        </a:solidFill>
                        <a:effectLst/>
                        <a:latin typeface="+mn-lt"/>
                        <a:ea typeface="+mn-ea"/>
                        <a:cs typeface="+mn-ea"/>
                        <a:sym typeface="+mn-lt"/>
                      </a:endParaRPr>
                    </a:p>
                    <a:p>
                      <a:pPr algn="ctr" rtl="0" fontAlgn="ctr"/>
                      <a:r>
                        <a:rPr lang="en-US" altLang="zh-CN" sz="800" b="0" i="0" u="none" strike="noStrike">
                          <a:solidFill>
                            <a:srgbClr val="FFFFFF"/>
                          </a:solidFill>
                          <a:effectLst/>
                          <a:latin typeface="+mn-lt"/>
                          <a:ea typeface="+mn-ea"/>
                          <a:cs typeface="+mn-ea"/>
                          <a:sym typeface="+mn-lt"/>
                        </a:rPr>
                        <a:t>YOY</a:t>
                      </a:r>
                      <a:endParaRPr lang="en-US" sz="800" b="0" i="0" u="none" strike="noStrike">
                        <a:solidFill>
                          <a:srgbClr val="FFFFFF"/>
                        </a:solidFill>
                        <a:effectLst/>
                        <a:latin typeface="+mn-lt"/>
                        <a:ea typeface="+mn-ea"/>
                        <a:cs typeface="+mn-ea"/>
                        <a:sym typeface="+mn-lt"/>
                      </a:endParaRP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a:solidFill>
                            <a:srgbClr val="FFFFFF"/>
                          </a:solidFill>
                          <a:effectLst/>
                          <a:latin typeface="+mn-lt"/>
                          <a:ea typeface="+mn-ea"/>
                          <a:cs typeface="+mn-ea"/>
                          <a:sym typeface="+mn-lt"/>
                        </a:rPr>
                        <a:t>YOY</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TY UV%</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a:solidFill>
                            <a:srgbClr val="FFFFFF"/>
                          </a:solidFill>
                          <a:effectLst/>
                          <a:latin typeface="+mn-lt"/>
                          <a:ea typeface="+mn-ea"/>
                          <a:cs typeface="+mn-ea"/>
                          <a:sym typeface="+mn-lt"/>
                        </a:rPr>
                        <a:t>LY UV%</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UV% YOY</a:t>
                      </a:r>
                    </a:p>
                    <a:p>
                      <a:pPr algn="ctr" rtl="0" fontAlgn="ctr"/>
                      <a:r>
                        <a:rPr lang="en-US" sz="800" b="0" i="0" u="none" strike="noStrike" dirty="0">
                          <a:solidFill>
                            <a:srgbClr val="FFFFFF"/>
                          </a:solidFill>
                          <a:effectLst/>
                          <a:latin typeface="+mn-lt"/>
                          <a:ea typeface="+mn-ea"/>
                          <a:cs typeface="+mn-ea"/>
                          <a:sym typeface="+mn-lt"/>
                        </a:rPr>
                        <a:t>(PP)</a:t>
                      </a:r>
                    </a:p>
                  </a:txBody>
                  <a:tcPr marL="0" marR="0" marT="0"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TY CR</a:t>
                      </a:r>
                    </a:p>
                  </a:txBody>
                  <a:tcPr marL="6350" marR="6350" marT="6350"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LY CR</a:t>
                      </a:r>
                    </a:p>
                  </a:txBody>
                  <a:tcPr marL="6350" marR="6350" marT="6350"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CR YOY</a:t>
                      </a:r>
                    </a:p>
                  </a:txBody>
                  <a:tcPr marL="6350" marR="6350" marT="6350"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35993653"/>
                  </a:ext>
                </a:extLst>
              </a:tr>
              <a:tr h="225170">
                <a:tc rowSpan="7">
                  <a:txBody>
                    <a:bodyPr/>
                    <a:lstStyle/>
                    <a:p>
                      <a:pPr algn="ctr" rtl="0" fontAlgn="ctr"/>
                      <a:r>
                        <a:rPr lang="en-US" sz="800" b="0" i="0" u="none" strike="noStrike" dirty="0">
                          <a:solidFill>
                            <a:srgbClr val="000000"/>
                          </a:solidFill>
                          <a:effectLst/>
                          <a:latin typeface="+mn-lt"/>
                          <a:ea typeface="+mn-ea"/>
                          <a:cs typeface="+mn-ea"/>
                          <a:sym typeface="+mn-lt"/>
                        </a:rPr>
                        <a:t>PAID</a:t>
                      </a:r>
                    </a:p>
                  </a:txBody>
                  <a:tcPr marL="5443" marR="5443" marT="5443"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sz="800" b="0" i="0" u="none" strike="noStrike" dirty="0">
                          <a:solidFill>
                            <a:srgbClr val="000000"/>
                          </a:solidFill>
                          <a:effectLst/>
                          <a:latin typeface="+mn-lt"/>
                          <a:ea typeface="+mn-ea"/>
                          <a:cs typeface="+mn-ea"/>
                          <a:sym typeface="+mn-lt"/>
                        </a:rPr>
                        <a:t>DISPLAY</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1988K</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829K</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1158K</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+140%</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41%</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20%</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+20PP</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dirty="0">
                          <a:solidFill>
                            <a:srgbClr val="000000"/>
                          </a:solidFill>
                          <a:effectLst/>
                          <a:latin typeface="+mn-lt"/>
                          <a:ea typeface="+mn-ea"/>
                          <a:cs typeface="+mn-ea"/>
                          <a:sym typeface="+mn-lt"/>
                        </a:rPr>
                        <a:t>0.05%</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0.13%</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-61%</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extLst>
                  <a:ext uri="{0D108BD9-81ED-4DB2-BD59-A6C34878D82A}">
                    <a16:rowId xmlns:a16="http://schemas.microsoft.com/office/drawing/2014/main" val="32750529"/>
                  </a:ext>
                </a:extLst>
              </a:tr>
              <a:tr h="225170">
                <a:tc v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SEARCH</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729K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719K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B050"/>
                          </a:solidFill>
                          <a:effectLst/>
                          <a:latin typeface="+mn-lt"/>
                          <a:ea typeface="+mn-ea"/>
                          <a:cs typeface="+mn-ea"/>
                          <a:sym typeface="+mn-lt"/>
                        </a:rPr>
                        <a:t>10K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15%</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18%</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-3PP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0.21%</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0.38%</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-46%</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1661527780"/>
                  </a:ext>
                </a:extLst>
              </a:tr>
              <a:tr h="225170">
                <a:tc v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AI</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304K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640K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C00000"/>
                          </a:solidFill>
                          <a:effectLst/>
                          <a:latin typeface="+mn-lt"/>
                          <a:ea typeface="+mn-ea"/>
                          <a:cs typeface="+mn-ea"/>
                          <a:sym typeface="+mn-lt"/>
                        </a:rPr>
                        <a:t>-336K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-52%</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6%</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16%</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C00000"/>
                          </a:solidFill>
                          <a:effectLst/>
                          <a:latin typeface="+mn-lt"/>
                          <a:ea typeface="+mn-ea"/>
                          <a:cs typeface="+mn-ea"/>
                          <a:sym typeface="+mn-lt"/>
                        </a:rPr>
                        <a:t>-9PP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0.53%</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0.50%</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+6%</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3425101579"/>
                  </a:ext>
                </a:extLst>
              </a:tr>
              <a:tr h="225170">
                <a:tc v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SUPER LS</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102K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218K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-116K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-53%</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5%</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-3PP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3478052666"/>
                  </a:ext>
                </a:extLst>
              </a:tr>
              <a:tr h="225170">
                <a:tc v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AFF</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38K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48K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-10K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-21%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1.20%</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0.63%</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+91%</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3013231828"/>
                  </a:ext>
                </a:extLst>
              </a:tr>
              <a:tr h="225170">
                <a:tc v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SUPER VIDEO</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20K</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211K</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-191K</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-91%</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5%</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a:solidFill>
                            <a:srgbClr val="C00000"/>
                          </a:solidFill>
                          <a:effectLst/>
                          <a:latin typeface="+mn-lt"/>
                          <a:ea typeface="+mn-ea"/>
                          <a:cs typeface="+mn-ea"/>
                          <a:sym typeface="+mn-lt"/>
                        </a:rPr>
                        <a:t>-5PP</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0.03%</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solidFill>
                      <a:schemeClr val="bg1"/>
                    </a:solidFill>
                  </a:tcPr>
                </a:tc>
                <a:extLst>
                  <a:ext uri="{0D108BD9-81ED-4DB2-BD59-A6C34878D82A}">
                    <a16:rowId xmlns:a16="http://schemas.microsoft.com/office/drawing/2014/main" val="380100372"/>
                  </a:ext>
                </a:extLst>
              </a:tr>
              <a:tr h="225170">
                <a:tc v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JCGP</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a:solidFill>
                            <a:srgbClr val="000000"/>
                          </a:solidFill>
                          <a:effectLst/>
                          <a:latin typeface="+mn-lt"/>
                          <a:ea typeface="+mn-ea"/>
                          <a:cs typeface="+mn-ea"/>
                          <a:sym typeface="+mn-lt"/>
                        </a:rPr>
                        <a:t>0K</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136K</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-136K</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dirty="0">
                          <a:solidFill>
                            <a:srgbClr val="C00000"/>
                          </a:solidFill>
                          <a:effectLst/>
                          <a:latin typeface="+mn-lt"/>
                          <a:ea typeface="+mn-ea"/>
                          <a:cs typeface="+mn-ea"/>
                          <a:sym typeface="+mn-lt"/>
                        </a:rPr>
                        <a:t>-3PP</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0.06%</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-100%</a:t>
                      </a:r>
                    </a:p>
                  </a:txBody>
                  <a:tcPr marL="0" marR="0" marT="0" marB="0" anchor="ctr">
                    <a:lnL>
                      <a:noFill/>
                    </a:lnL>
                    <a:lnR>
                      <a:noFill/>
                    </a:lnR>
                    <a:lnT>
                      <a:noFill/>
                    </a:lnT>
                    <a:lnB>
                      <a:noFill/>
                    </a:lnB>
                    <a:solidFill>
                      <a:schemeClr val="bg1"/>
                    </a:solidFill>
                  </a:tcPr>
                </a:tc>
                <a:extLst>
                  <a:ext uri="{0D108BD9-81ED-4DB2-BD59-A6C34878D82A}">
                    <a16:rowId xmlns:a16="http://schemas.microsoft.com/office/drawing/2014/main" val="1608561841"/>
                  </a:ext>
                </a:extLst>
              </a:tr>
              <a:tr h="225170">
                <a:tc gridSpan="2">
                  <a:txBody>
                    <a:bodyPr/>
                    <a:lstStyle/>
                    <a:p>
                      <a:pPr algn="ctr" rtl="0" fontAlgn="ctr"/>
                      <a:r>
                        <a:rPr lang="en-US" sz="800" b="0" i="0" u="none" strike="noStrike" dirty="0">
                          <a:solidFill>
                            <a:srgbClr val="FFFFFF"/>
                          </a:solidFill>
                          <a:effectLst/>
                          <a:latin typeface="+mn-lt"/>
                          <a:ea typeface="+mn-ea"/>
                          <a:cs typeface="+mn-ea"/>
                          <a:sym typeface="+mn-lt"/>
                        </a:rPr>
                        <a:t>PAID TTL</a:t>
                      </a:r>
                    </a:p>
                  </a:txBody>
                  <a:tcPr marL="5443" marR="5443" marT="5443" marB="0" anchor="ctr">
                    <a:lnL>
                      <a:noFill/>
                    </a:lnL>
                    <a:lnR>
                      <a:noFill/>
                    </a:lnR>
                    <a:lnT>
                      <a:noFill/>
                    </a:lnT>
                    <a:lnB>
                      <a:noFill/>
                    </a:lnB>
                    <a:solidFill>
                      <a:srgbClr val="595959"/>
                    </a:solidFill>
                  </a:tcPr>
                </a:tc>
                <a:tc hMerge="1">
                  <a:txBody>
                    <a:bodyPr/>
                    <a:lstStyle/>
                    <a:p>
                      <a:endParaRPr lang="zh-CN" altLang="en-US"/>
                    </a:p>
                  </a:txBody>
                  <a:tcPr/>
                </a:tc>
                <a:tc>
                  <a:txBody>
                    <a:bodyPr/>
                    <a:lstStyle/>
                    <a:p>
                      <a:pPr algn="ctr" rtl="0" fontAlgn="ctr">
                        <a:buNone/>
                      </a:pPr>
                      <a:r>
                        <a:rPr lang="en-US" sz="800" b="1" i="0" u="none" strike="noStrike" dirty="0">
                          <a:solidFill>
                            <a:srgbClr val="FFFFFF"/>
                          </a:solidFill>
                          <a:effectLst/>
                          <a:latin typeface="+mn-lt"/>
                          <a:ea typeface="+mn-ea"/>
                          <a:cs typeface="+mn-ea"/>
                          <a:sym typeface="+mn-lt"/>
                        </a:rPr>
                        <a:t>3.18M</a:t>
                      </a:r>
                    </a:p>
                  </a:txBody>
                  <a:tcPr marL="0" marR="0" marT="0" marB="0" anchor="ctr">
                    <a:lnL>
                      <a:noFill/>
                    </a:lnL>
                    <a:lnR>
                      <a:noFill/>
                    </a:lnR>
                    <a:lnT>
                      <a:noFill/>
                    </a:lnT>
                    <a:lnB>
                      <a:noFill/>
                    </a:lnB>
                    <a:solidFill>
                      <a:srgbClr val="595959"/>
                    </a:solidFill>
                  </a:tcPr>
                </a:tc>
                <a:tc>
                  <a:txBody>
                    <a:bodyPr/>
                    <a:lstStyle/>
                    <a:p>
                      <a:pPr algn="ctr" rtl="0" fontAlgn="ctr">
                        <a:buNone/>
                      </a:pPr>
                      <a:r>
                        <a:rPr lang="en-US" sz="800" b="1" i="0" u="none" strike="noStrike">
                          <a:solidFill>
                            <a:srgbClr val="FFFFFF"/>
                          </a:solidFill>
                          <a:effectLst/>
                          <a:latin typeface="+mn-lt"/>
                          <a:ea typeface="+mn-ea"/>
                          <a:cs typeface="+mn-ea"/>
                          <a:sym typeface="+mn-lt"/>
                        </a:rPr>
                        <a:t>2.80M</a:t>
                      </a:r>
                    </a:p>
                  </a:txBody>
                  <a:tcPr marL="0" marR="0" marT="0" marB="0" anchor="ctr">
                    <a:lnL>
                      <a:noFill/>
                    </a:lnL>
                    <a:lnR>
                      <a:noFill/>
                    </a:lnR>
                    <a:lnT>
                      <a:noFill/>
                    </a:lnT>
                    <a:lnB>
                      <a:noFill/>
                    </a:lnB>
                    <a:solidFill>
                      <a:srgbClr val="595959"/>
                    </a:solidFill>
                  </a:tcPr>
                </a:tc>
                <a:tc>
                  <a:txBody>
                    <a:bodyPr/>
                    <a:lstStyle/>
                    <a:p>
                      <a:pPr algn="ctr" rtl="0" fontAlgn="ctr">
                        <a:buNone/>
                      </a:pPr>
                      <a:r>
                        <a:rPr lang="en-US" sz="800" b="1" i="0" u="none" strike="noStrike">
                          <a:solidFill>
                            <a:srgbClr val="FFFFFF"/>
                          </a:solidFill>
                          <a:effectLst/>
                          <a:latin typeface="+mn-lt"/>
                          <a:ea typeface="+mn-ea"/>
                          <a:cs typeface="+mn-ea"/>
                          <a:sym typeface="+mn-lt"/>
                        </a:rPr>
                        <a:t>378K</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+13%</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65%</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68%</a:t>
                      </a:r>
                    </a:p>
                  </a:txBody>
                  <a:tcPr marL="0" marR="0" marT="0" marB="0" anchor="ctr">
                    <a:lnL>
                      <a:noFill/>
                    </a:lnL>
                    <a:lnR>
                      <a:noFill/>
                    </a:lnR>
                    <a:lnT>
                      <a:noFill/>
                    </a:lnT>
                    <a:lnB>
                      <a:noFill/>
                    </a:lnB>
                    <a:solidFill>
                      <a:srgbClr val="595959"/>
                    </a:solidFill>
                  </a:tcPr>
                </a:tc>
                <a:tc>
                  <a:txBody>
                    <a:bodyPr/>
                    <a:lstStyle/>
                    <a:p>
                      <a:pPr algn="ctr" rtl="0" fontAlgn="ctr">
                        <a:buNone/>
                      </a:pPr>
                      <a:r>
                        <a:rPr lang="en-US" sz="800" b="1" i="0" u="none" strike="noStrike" dirty="0">
                          <a:solidFill>
                            <a:srgbClr val="C00000"/>
                          </a:solidFill>
                          <a:effectLst/>
                          <a:latin typeface="+mn-lt"/>
                          <a:ea typeface="+mn-ea"/>
                          <a:cs typeface="+mn-ea"/>
                          <a:sym typeface="+mn-lt"/>
                        </a:rPr>
                        <a:t>-3PP</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dirty="0">
                          <a:solidFill>
                            <a:srgbClr val="FFFFFF"/>
                          </a:solidFill>
                          <a:effectLst/>
                          <a:latin typeface="+mn-lt"/>
                          <a:ea typeface="+mn-ea"/>
                          <a:cs typeface="+mn-ea"/>
                          <a:sym typeface="+mn-lt"/>
                        </a:rPr>
                        <a:t>0.14%</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0.26%</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-46%</a:t>
                      </a:r>
                    </a:p>
                  </a:txBody>
                  <a:tcPr marL="0" marR="0" marT="0" marB="0" anchor="ctr">
                    <a:lnL>
                      <a:noFill/>
                    </a:lnL>
                    <a:lnR>
                      <a:noFill/>
                    </a:lnR>
                    <a:lnT>
                      <a:noFill/>
                    </a:lnT>
                    <a:lnB>
                      <a:noFill/>
                    </a:lnB>
                    <a:solidFill>
                      <a:srgbClr val="595959"/>
                    </a:solidFill>
                  </a:tcPr>
                </a:tc>
                <a:extLst>
                  <a:ext uri="{0D108BD9-81ED-4DB2-BD59-A6C34878D82A}">
                    <a16:rowId xmlns:a16="http://schemas.microsoft.com/office/drawing/2014/main" val="3877357228"/>
                  </a:ext>
                </a:extLst>
              </a:tr>
              <a:tr h="260822">
                <a:tc rowSpan="14">
                  <a:txBody>
                    <a:bodyPr/>
                    <a:lstStyle/>
                    <a:p>
                      <a:pPr algn="ctr" rtl="0" fontAlgn="ctr"/>
                      <a:r>
                        <a:rPr lang="en-US" sz="800" b="0" i="0" u="none" strike="noStrike" dirty="0">
                          <a:solidFill>
                            <a:srgbClr val="000000"/>
                          </a:solidFill>
                          <a:effectLst/>
                          <a:latin typeface="+mn-lt"/>
                          <a:ea typeface="+mn-ea"/>
                          <a:cs typeface="+mn-ea"/>
                          <a:sym typeface="+mn-lt"/>
                        </a:rPr>
                        <a:t>NON-</a:t>
                      </a:r>
                    </a:p>
                    <a:p>
                      <a:pPr algn="ctr" rtl="0" fontAlgn="ctr"/>
                      <a:r>
                        <a:rPr lang="en-US" sz="800" b="0" i="0" u="none" strike="noStrike" dirty="0">
                          <a:solidFill>
                            <a:srgbClr val="000000"/>
                          </a:solidFill>
                          <a:effectLst/>
                          <a:latin typeface="+mn-lt"/>
                          <a:ea typeface="+mn-ea"/>
                          <a:cs typeface="+mn-ea"/>
                          <a:sym typeface="+mn-lt"/>
                        </a:rPr>
                        <a:t>PAID</a:t>
                      </a: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dirty="0">
                          <a:solidFill>
                            <a:srgbClr val="000000"/>
                          </a:solidFill>
                          <a:effectLst/>
                          <a:latin typeface="+mn-lt"/>
                          <a:ea typeface="+mn-ea"/>
                          <a:cs typeface="+mn-ea"/>
                          <a:sym typeface="+mn-lt"/>
                        </a:rPr>
                        <a:t>RECOMMENDATION</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705K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390K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B050"/>
                          </a:solidFill>
                          <a:effectLst/>
                          <a:latin typeface="+mn-lt"/>
                          <a:ea typeface="+mn-ea"/>
                          <a:cs typeface="+mn-ea"/>
                          <a:sym typeface="+mn-lt"/>
                        </a:rPr>
                        <a:t>315K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+81%</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14%</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10%</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B050"/>
                          </a:solidFill>
                          <a:effectLst/>
                          <a:latin typeface="+mn-lt"/>
                          <a:ea typeface="+mn-ea"/>
                          <a:cs typeface="+mn-ea"/>
                          <a:sym typeface="+mn-lt"/>
                        </a:rPr>
                        <a:t>+5PP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0.17%</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0.24%</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-31%</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2539795332"/>
                  </a:ext>
                </a:extLst>
              </a:tr>
              <a:tr h="260822">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MOBILE SEARCH</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273K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161K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112K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+69%</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6%</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4%</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0.39%</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1.08%</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-63%</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4230360946"/>
                  </a:ext>
                </a:extLst>
              </a:tr>
              <a:tr h="260362">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MOBILE LIVESTREAM</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209K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307K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-98K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-32%</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dirty="0">
                          <a:solidFill>
                            <a:srgbClr val="000000"/>
                          </a:solidFill>
                          <a:effectLst/>
                          <a:latin typeface="+mn-lt"/>
                          <a:ea typeface="+mn-ea"/>
                          <a:cs typeface="+mn-ea"/>
                          <a:sym typeface="+mn-lt"/>
                        </a:rPr>
                        <a:t>4%</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8%</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-3PP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0.40%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0.20%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+104%</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3514524347"/>
                  </a:ext>
                </a:extLst>
              </a:tr>
              <a:tr h="251638">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OTHER FREE</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149K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120K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29K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+24%</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1.16%</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1.63%</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-29%</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2708758332"/>
                  </a:ext>
                </a:extLst>
              </a:tr>
              <a:tr h="225170">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ORGANIC</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59K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73K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-14K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-19%</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7.96%</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8.71%</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-9%</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3282721967"/>
                  </a:ext>
                </a:extLst>
              </a:tr>
              <a:tr h="260362">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MOBILE TMALL</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61K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36K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24K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+66%</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0.69%</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0.66%</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+4%</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1629909387"/>
                  </a:ext>
                </a:extLst>
              </a:tr>
              <a:tr h="225170">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CAMPAIGN</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19K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20K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-6%</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0.64%</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0.45%</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+41%</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203701551"/>
                  </a:ext>
                </a:extLst>
              </a:tr>
              <a:tr h="260362">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FREE OUTSIDE</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37K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36K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+5856%</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+1PP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0.03%</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2.41%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-99%</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2045712776"/>
                  </a:ext>
                </a:extLst>
              </a:tr>
              <a:tr h="260822">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CONTENT</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107K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90K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B050"/>
                          </a:solidFill>
                          <a:effectLst/>
                          <a:latin typeface="+mn-lt"/>
                          <a:ea typeface="+mn-ea"/>
                          <a:cs typeface="+mn-ea"/>
                          <a:sym typeface="+mn-lt"/>
                        </a:rPr>
                        <a:t>17K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+19%</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0.07%</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0.12%</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-40%</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4222276735"/>
                  </a:ext>
                </a:extLst>
              </a:tr>
              <a:tr h="260362">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SCAN</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22K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23K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-5%</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0.66%</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0.62%</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+6%</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1416071384"/>
                  </a:ext>
                </a:extLst>
              </a:tr>
              <a:tr h="225170">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CRM</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21K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25K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-4K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-16%</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4.70%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5.62%</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-16%</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2269532502"/>
                  </a:ext>
                </a:extLst>
              </a:tr>
              <a:tr h="225170">
                <a:tc vMerge="1">
                  <a:txBody>
                    <a:bodyPr/>
                    <a:lstStyle/>
                    <a:p>
                      <a:pPr algn="ctr" rtl="0" fontAlgn="ctr"/>
                      <a:endParaRPr lang="en-US" sz="900" b="0" i="0" u="none" strike="noStrike">
                        <a:solidFill>
                          <a:srgbClr val="000000"/>
                        </a:solidFill>
                        <a:effectLst/>
                        <a:latin typeface="Dunhill" pitchFamily="50" charset="0"/>
                        <a:ea typeface="微软雅黑" panose="020B0503020204020204" pitchFamily="34" charset="-122"/>
                        <a:sym typeface="Dunhill" pitchFamily="50" charset="0"/>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OTHER APPS</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11K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0000"/>
                          </a:solidFill>
                          <a:effectLst/>
                          <a:latin typeface="+mn-lt"/>
                          <a:ea typeface="+mn-ea"/>
                          <a:cs typeface="+mn-ea"/>
                          <a:sym typeface="+mn-lt"/>
                        </a:rPr>
                        <a:t>6K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B050"/>
                          </a:solidFill>
                          <a:effectLst/>
                          <a:latin typeface="+mn-lt"/>
                          <a:ea typeface="+mn-ea"/>
                          <a:cs typeface="+mn-ea"/>
                          <a:sym typeface="+mn-lt"/>
                        </a:rPr>
                        <a:t>4K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+68%</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2.36%</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4.95%</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-52%</a:t>
                      </a:r>
                    </a:p>
                  </a:txBody>
                  <a:tcPr marL="0" marR="0" marT="0" marB="0" anchor="ctr">
                    <a:lnL>
                      <a:noFill/>
                    </a:lnL>
                    <a:lnR>
                      <a:noFill/>
                    </a:lnR>
                    <a:lnT>
                      <a:noFill/>
                    </a:lnT>
                    <a:lnB>
                      <a:noFill/>
                    </a:lnB>
                    <a:solidFill>
                      <a:schemeClr val="bg1">
                        <a:lumMod val="95000"/>
                      </a:schemeClr>
                    </a:solidFill>
                  </a:tcPr>
                </a:tc>
                <a:extLst>
                  <a:ext uri="{0D108BD9-81ED-4DB2-BD59-A6C34878D82A}">
                    <a16:rowId xmlns:a16="http://schemas.microsoft.com/office/drawing/2014/main" val="1068390870"/>
                  </a:ext>
                </a:extLst>
              </a:tr>
              <a:tr h="225170">
                <a:tc vMerge="1">
                  <a:txBody>
                    <a:bodyPr/>
                    <a:lstStyle/>
                    <a:p>
                      <a:pPr algn="ctr" rtl="0" fontAlgn="ctr"/>
                      <a:endParaRPr lang="en-US" sz="900" b="0" i="0" u="none" strike="noStrike" dirty="0">
                        <a:solidFill>
                          <a:srgbClr val="000000"/>
                        </a:solidFill>
                        <a:effectLst/>
                        <a:latin typeface="Dunhill" pitchFamily="50" charset="0"/>
                        <a:ea typeface="微软雅黑" panose="020B0503020204020204" pitchFamily="34" charset="-122"/>
                        <a:sym typeface="Dunhill" pitchFamily="50" charset="0"/>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MOBILE OTHER SHOP</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18K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30K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-12K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-41%</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1.04%</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1.33%</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-22%</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715180453"/>
                  </a:ext>
                </a:extLst>
              </a:tr>
              <a:tr h="225170">
                <a:tc vMerge="1">
                  <a:txBody>
                    <a:bodyPr/>
                    <a:lstStyle/>
                    <a:p>
                      <a:pPr algn="ctr" rtl="0" fontAlgn="ctr"/>
                      <a:endParaRPr lang="en-US" sz="900" b="0" i="0" u="none" strike="noStrike" dirty="0">
                        <a:solidFill>
                          <a:srgbClr val="000000"/>
                        </a:solidFill>
                        <a:effectLst/>
                        <a:latin typeface="Dunhill" pitchFamily="50" charset="0"/>
                        <a:ea typeface="微软雅黑" panose="020B0503020204020204" pitchFamily="34" charset="-122"/>
                        <a:sym typeface="Dunhill" pitchFamily="50" charset="0"/>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RESOURCE VENUE</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17K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0000"/>
                          </a:solidFill>
                          <a:effectLst/>
                          <a:latin typeface="+mn-lt"/>
                          <a:ea typeface="+mn-ea"/>
                          <a:cs typeface="+mn-ea"/>
                          <a:sym typeface="+mn-lt"/>
                        </a:rPr>
                        <a:t>7K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B050"/>
                          </a:solidFill>
                          <a:effectLst/>
                          <a:latin typeface="+mn-lt"/>
                          <a:ea typeface="+mn-ea"/>
                          <a:cs typeface="+mn-ea"/>
                          <a:sym typeface="+mn-lt"/>
                        </a:rPr>
                        <a:t>10K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+151%</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dirty="0">
                          <a:solidFill>
                            <a:srgbClr val="00B050"/>
                          </a:solidFill>
                          <a:effectLst/>
                          <a:latin typeface="+mn-lt"/>
                          <a:ea typeface="+mn-ea"/>
                          <a:cs typeface="+mn-ea"/>
                          <a:sym typeface="+mn-lt"/>
                        </a:rPr>
                        <a:t>+0PP</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solidFill>
                      <a:schemeClr val="bg1">
                        <a:lumMod val="95000"/>
                      </a:schemeClr>
                    </a:solidFill>
                  </a:tcPr>
                </a:tc>
                <a:extLst>
                  <a:ext uri="{0D108BD9-81ED-4DB2-BD59-A6C34878D82A}">
                    <a16:rowId xmlns:a16="http://schemas.microsoft.com/office/drawing/2014/main" val="2619754674"/>
                  </a:ext>
                </a:extLst>
              </a:tr>
              <a:tr h="225170">
                <a:tc gridSpan="2">
                  <a:txBody>
                    <a:bodyPr/>
                    <a:lstStyle/>
                    <a:p>
                      <a:pPr algn="ctr" rtl="0" fontAlgn="ctr"/>
                      <a:r>
                        <a:rPr lang="en-US" sz="800" b="0" i="0" u="none" strike="noStrike" dirty="0">
                          <a:solidFill>
                            <a:srgbClr val="FFFFFF"/>
                          </a:solidFill>
                          <a:effectLst/>
                          <a:latin typeface="+mn-lt"/>
                          <a:ea typeface="+mn-ea"/>
                          <a:cs typeface="+mn-ea"/>
                          <a:sym typeface="+mn-lt"/>
                        </a:rPr>
                        <a:t>NON-PAID TTL</a:t>
                      </a:r>
                    </a:p>
                  </a:txBody>
                  <a:tcPr marL="5443" marR="5443" marT="5443" marB="0" anchor="ctr">
                    <a:lnL>
                      <a:noFill/>
                    </a:lnL>
                    <a:lnR>
                      <a:noFill/>
                    </a:lnR>
                    <a:lnT>
                      <a:noFill/>
                    </a:lnT>
                    <a:lnB>
                      <a:noFill/>
                    </a:lnB>
                    <a:solidFill>
                      <a:srgbClr val="595959"/>
                    </a:solidFill>
                  </a:tcPr>
                </a:tc>
                <a:tc hMerge="1">
                  <a:txBody>
                    <a:bodyPr/>
                    <a:lstStyle/>
                    <a:p>
                      <a:endParaRPr lang="zh-CN" altLang="en-US"/>
                    </a:p>
                  </a:txBody>
                  <a:tcPr/>
                </a:tc>
                <a:tc>
                  <a:txBody>
                    <a:bodyPr/>
                    <a:lstStyle/>
                    <a:p>
                      <a:pPr algn="ctr" rtl="0" fontAlgn="ctr">
                        <a:buNone/>
                      </a:pPr>
                      <a:r>
                        <a:rPr lang="en-US" sz="800" b="1" i="0" u="none" strike="noStrike" dirty="0">
                          <a:solidFill>
                            <a:srgbClr val="FFFFFF"/>
                          </a:solidFill>
                          <a:effectLst/>
                          <a:latin typeface="+mn-lt"/>
                          <a:ea typeface="+mn-ea"/>
                          <a:cs typeface="+mn-ea"/>
                          <a:sym typeface="+mn-lt"/>
                        </a:rPr>
                        <a:t>1.71M</a:t>
                      </a:r>
                    </a:p>
                  </a:txBody>
                  <a:tcPr marL="0" marR="0" marT="0" marB="0" anchor="ctr">
                    <a:lnL>
                      <a:noFill/>
                    </a:lnL>
                    <a:lnR>
                      <a:noFill/>
                    </a:lnR>
                    <a:lnT>
                      <a:noFill/>
                    </a:lnT>
                    <a:lnB>
                      <a:noFill/>
                    </a:lnB>
                    <a:solidFill>
                      <a:srgbClr val="595959"/>
                    </a:solidFill>
                  </a:tcPr>
                </a:tc>
                <a:tc>
                  <a:txBody>
                    <a:bodyPr/>
                    <a:lstStyle/>
                    <a:p>
                      <a:pPr algn="ctr" rtl="0" fontAlgn="ctr">
                        <a:buNone/>
                      </a:pPr>
                      <a:r>
                        <a:rPr lang="en-US" sz="800" b="1" i="0" u="none" strike="noStrike">
                          <a:solidFill>
                            <a:srgbClr val="FFFFFF"/>
                          </a:solidFill>
                          <a:effectLst/>
                          <a:latin typeface="+mn-lt"/>
                          <a:ea typeface="+mn-ea"/>
                          <a:cs typeface="+mn-ea"/>
                          <a:sym typeface="+mn-lt"/>
                        </a:rPr>
                        <a:t>1.29M</a:t>
                      </a:r>
                    </a:p>
                  </a:txBody>
                  <a:tcPr marL="0" marR="0" marT="0" marB="0" anchor="ctr">
                    <a:lnL>
                      <a:noFill/>
                    </a:lnL>
                    <a:lnR>
                      <a:noFill/>
                    </a:lnR>
                    <a:lnT>
                      <a:noFill/>
                    </a:lnT>
                    <a:lnB>
                      <a:noFill/>
                    </a:lnB>
                    <a:solidFill>
                      <a:srgbClr val="595959"/>
                    </a:solidFill>
                  </a:tcPr>
                </a:tc>
                <a:tc>
                  <a:txBody>
                    <a:bodyPr/>
                    <a:lstStyle/>
                    <a:p>
                      <a:pPr algn="ctr" rtl="0" fontAlgn="ctr">
                        <a:buNone/>
                      </a:pPr>
                      <a:r>
                        <a:rPr lang="en-US" sz="800" b="1" i="0" u="none" strike="noStrike">
                          <a:solidFill>
                            <a:srgbClr val="FFFFFF"/>
                          </a:solidFill>
                          <a:effectLst/>
                          <a:latin typeface="+mn-lt"/>
                          <a:ea typeface="+mn-ea"/>
                          <a:cs typeface="+mn-ea"/>
                          <a:sym typeface="+mn-lt"/>
                        </a:rPr>
                        <a:t>407K</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+32%</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35%</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32%</a:t>
                      </a:r>
                    </a:p>
                  </a:txBody>
                  <a:tcPr marL="0" marR="0" marT="0" marB="0" anchor="ctr">
                    <a:lnL>
                      <a:noFill/>
                    </a:lnL>
                    <a:lnR>
                      <a:noFill/>
                    </a:lnR>
                    <a:lnT>
                      <a:noFill/>
                    </a:lnT>
                    <a:lnB>
                      <a:noFill/>
                    </a:lnB>
                    <a:solidFill>
                      <a:srgbClr val="595959"/>
                    </a:solidFill>
                  </a:tcPr>
                </a:tc>
                <a:tc>
                  <a:txBody>
                    <a:bodyPr/>
                    <a:lstStyle/>
                    <a:p>
                      <a:pPr algn="ctr" rtl="0" fontAlgn="ctr">
                        <a:buNone/>
                      </a:pPr>
                      <a:r>
                        <a:rPr lang="en-US" sz="800" b="1" i="0" u="none" strike="noStrike">
                          <a:solidFill>
                            <a:srgbClr val="00B050"/>
                          </a:solidFill>
                          <a:effectLst/>
                          <a:latin typeface="+mn-lt"/>
                          <a:ea typeface="+mn-ea"/>
                          <a:cs typeface="+mn-ea"/>
                          <a:sym typeface="+mn-lt"/>
                        </a:rPr>
                        <a:t>+3PP</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dirty="0">
                          <a:solidFill>
                            <a:srgbClr val="FFFFFF"/>
                          </a:solidFill>
                          <a:effectLst/>
                          <a:latin typeface="+mn-lt"/>
                          <a:ea typeface="+mn-ea"/>
                          <a:cs typeface="+mn-ea"/>
                          <a:sym typeface="+mn-lt"/>
                        </a:rPr>
                        <a:t>0.69%</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1.11%</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-38%</a:t>
                      </a:r>
                    </a:p>
                  </a:txBody>
                  <a:tcPr marL="0" marR="0" marT="0" marB="0" anchor="ctr">
                    <a:lnL>
                      <a:noFill/>
                    </a:lnL>
                    <a:lnR>
                      <a:noFill/>
                    </a:lnR>
                    <a:lnT>
                      <a:noFill/>
                    </a:lnT>
                    <a:lnB>
                      <a:noFill/>
                    </a:lnB>
                    <a:solidFill>
                      <a:srgbClr val="595959"/>
                    </a:solidFill>
                  </a:tcPr>
                </a:tc>
                <a:extLst>
                  <a:ext uri="{0D108BD9-81ED-4DB2-BD59-A6C34878D82A}">
                    <a16:rowId xmlns:a16="http://schemas.microsoft.com/office/drawing/2014/main" val="544881904"/>
                  </a:ext>
                </a:extLst>
              </a:tr>
              <a:tr h="225170">
                <a:tc gridSpan="2">
                  <a:txBody>
                    <a:bodyPr/>
                    <a:lstStyle/>
                    <a:p>
                      <a:pPr algn="ctr" rtl="0" fontAlgn="ctr"/>
                      <a:r>
                        <a:rPr lang="en-US" sz="800" b="0" i="0" u="none" strike="noStrike">
                          <a:solidFill>
                            <a:srgbClr val="000000"/>
                          </a:solidFill>
                          <a:effectLst/>
                          <a:latin typeface="+mn-lt"/>
                          <a:ea typeface="+mn-ea"/>
                          <a:cs typeface="+mn-ea"/>
                          <a:sym typeface="+mn-lt"/>
                        </a:rPr>
                        <a:t>TOTAL</a:t>
                      </a:r>
                    </a:p>
                  </a:txBody>
                  <a:tcPr marL="5443" marR="5443" marT="5443"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h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4.9M</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4.1M</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795K</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+19%</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100%</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100%</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sz="800" b="1" i="0" u="none" strike="noStrike" dirty="0">
                          <a:solidFill>
                            <a:srgbClr val="FFFFFF"/>
                          </a:solidFill>
                          <a:effectLst/>
                          <a:latin typeface="+mn-lt"/>
                          <a:ea typeface="+mn-ea"/>
                          <a:cs typeface="+mn-ea"/>
                          <a:sym typeface="+mn-lt"/>
                        </a:rPr>
                        <a:t>-</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0.33%</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0.53%</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-37%</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93927801"/>
                  </a:ext>
                </a:extLst>
              </a:tr>
            </a:tbl>
          </a:graphicData>
        </a:graphic>
      </p:graphicFrame>
    </p:spTree>
    <p:custDataLst>
      <p:tags r:id="rId1"/>
    </p:custDataLst>
    <p:extLst>
      <p:ext uri="{BB962C8B-B14F-4D97-AF65-F5344CB8AC3E}">
        <p14:creationId xmlns:p14="http://schemas.microsoft.com/office/powerpoint/2010/main" val="1162499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A1E4276-33DD-4B26-D619-7CBFDFAEBEE6}"/>
              </a:ext>
            </a:extLst>
          </p:cNvPr>
          <p:cNvGraphicFramePr>
            <a:graphicFrameLocks noChangeAspect="1"/>
          </p:cNvGraphicFramePr>
          <p:nvPr>
            <p:custDataLst>
              <p:tags r:id="rId1"/>
            </p:custDataLst>
            <p:extLst>
              <p:ext uri="{D42A27DB-BD31-4B8C-83A1-F6EECF244321}">
                <p14:modId xmlns:p14="http://schemas.microsoft.com/office/powerpoint/2010/main" val="5341894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幻灯片" r:id="rId4" imgW="395" imgH="394" progId="TCLayout.ActiveDocument.1">
                  <p:embed/>
                </p:oleObj>
              </mc:Choice>
              <mc:Fallback>
                <p:oleObj name="think-cell 幻灯片" r:id="rId4" imgW="395" imgH="394" progId="TCLayout.ActiveDocument.1">
                  <p:embed/>
                  <p:pic>
                    <p:nvPicPr>
                      <p:cNvPr id="5" name="think-cell data - do not delete" hidden="1">
                        <a:extLst>
                          <a:ext uri="{FF2B5EF4-FFF2-40B4-BE49-F238E27FC236}">
                            <a16:creationId xmlns:a16="http://schemas.microsoft.com/office/drawing/2014/main" id="{2A1E4276-33DD-4B26-D619-7CBFDFAEBEE6}"/>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标题 1"/>
          <p:cNvSpPr>
            <a:spLocks noGrp="1"/>
          </p:cNvSpPr>
          <p:nvPr>
            <p:ph type="title"/>
          </p:nvPr>
        </p:nvSpPr>
        <p:spPr>
          <a:xfrm>
            <a:off x="334963" y="179943"/>
            <a:ext cx="11522074" cy="307777"/>
          </a:xfrm>
        </p:spPr>
        <p:txBody>
          <a:bodyPr vert="horz"/>
          <a:lstStyle/>
          <a:p>
            <a:r>
              <a:rPr lang="en-US" altLang="zh-CN" sz="2000" b="1" dirty="0">
                <a:solidFill>
                  <a:schemeClr val="tx1"/>
                </a:solidFill>
                <a:latin typeface="+mn-lt"/>
                <a:ea typeface="+mn-ea"/>
                <a:cs typeface="+mn-ea"/>
                <a:sym typeface="+mn-lt"/>
              </a:rPr>
              <a:t>DEC TRAFFIC REVIEW</a:t>
            </a:r>
            <a:endParaRPr lang="zh-CN" altLang="en-US" sz="2000" b="1" dirty="0">
              <a:latin typeface="+mn-lt"/>
              <a:ea typeface="+mn-ea"/>
              <a:cs typeface="+mn-ea"/>
              <a:sym typeface="+mn-lt"/>
            </a:endParaRPr>
          </a:p>
        </p:txBody>
      </p:sp>
      <p:graphicFrame>
        <p:nvGraphicFramePr>
          <p:cNvPr id="3" name="表格 2"/>
          <p:cNvGraphicFramePr>
            <a:graphicFrameLocks noGrp="1"/>
          </p:cNvGraphicFramePr>
          <p:nvPr>
            <p:extLst>
              <p:ext uri="{D42A27DB-BD31-4B8C-83A1-F6EECF244321}">
                <p14:modId xmlns:p14="http://schemas.microsoft.com/office/powerpoint/2010/main" val="3180621369"/>
              </p:ext>
            </p:extLst>
          </p:nvPr>
        </p:nvGraphicFramePr>
        <p:xfrm>
          <a:off x="334963" y="634981"/>
          <a:ext cx="11395083" cy="5946783"/>
        </p:xfrm>
        <a:graphic>
          <a:graphicData uri="http://schemas.openxmlformats.org/drawingml/2006/table">
            <a:tbl>
              <a:tblPr/>
              <a:tblGrid>
                <a:gridCol w="815839">
                  <a:extLst>
                    <a:ext uri="{9D8B030D-6E8A-4147-A177-3AD203B41FA5}">
                      <a16:colId xmlns:a16="http://schemas.microsoft.com/office/drawing/2014/main" val="227089088"/>
                    </a:ext>
                  </a:extLst>
                </a:gridCol>
                <a:gridCol w="1540534">
                  <a:extLst>
                    <a:ext uri="{9D8B030D-6E8A-4147-A177-3AD203B41FA5}">
                      <a16:colId xmlns:a16="http://schemas.microsoft.com/office/drawing/2014/main" val="2736225659"/>
                    </a:ext>
                  </a:extLst>
                </a:gridCol>
                <a:gridCol w="903871">
                  <a:extLst>
                    <a:ext uri="{9D8B030D-6E8A-4147-A177-3AD203B41FA5}">
                      <a16:colId xmlns:a16="http://schemas.microsoft.com/office/drawing/2014/main" val="2026749888"/>
                    </a:ext>
                  </a:extLst>
                </a:gridCol>
                <a:gridCol w="903871">
                  <a:extLst>
                    <a:ext uri="{9D8B030D-6E8A-4147-A177-3AD203B41FA5}">
                      <a16:colId xmlns:a16="http://schemas.microsoft.com/office/drawing/2014/main" val="2810704445"/>
                    </a:ext>
                  </a:extLst>
                </a:gridCol>
                <a:gridCol w="903871">
                  <a:extLst>
                    <a:ext uri="{9D8B030D-6E8A-4147-A177-3AD203B41FA5}">
                      <a16:colId xmlns:a16="http://schemas.microsoft.com/office/drawing/2014/main" val="2293665625"/>
                    </a:ext>
                  </a:extLst>
                </a:gridCol>
                <a:gridCol w="903871">
                  <a:extLst>
                    <a:ext uri="{9D8B030D-6E8A-4147-A177-3AD203B41FA5}">
                      <a16:colId xmlns:a16="http://schemas.microsoft.com/office/drawing/2014/main" val="1099255531"/>
                    </a:ext>
                  </a:extLst>
                </a:gridCol>
                <a:gridCol w="903871">
                  <a:extLst>
                    <a:ext uri="{9D8B030D-6E8A-4147-A177-3AD203B41FA5}">
                      <a16:colId xmlns:a16="http://schemas.microsoft.com/office/drawing/2014/main" val="535745970"/>
                    </a:ext>
                  </a:extLst>
                </a:gridCol>
                <a:gridCol w="903871">
                  <a:extLst>
                    <a:ext uri="{9D8B030D-6E8A-4147-A177-3AD203B41FA5}">
                      <a16:colId xmlns:a16="http://schemas.microsoft.com/office/drawing/2014/main" val="2114943876"/>
                    </a:ext>
                  </a:extLst>
                </a:gridCol>
                <a:gridCol w="903871">
                  <a:extLst>
                    <a:ext uri="{9D8B030D-6E8A-4147-A177-3AD203B41FA5}">
                      <a16:colId xmlns:a16="http://schemas.microsoft.com/office/drawing/2014/main" val="2807869001"/>
                    </a:ext>
                  </a:extLst>
                </a:gridCol>
                <a:gridCol w="903871">
                  <a:extLst>
                    <a:ext uri="{9D8B030D-6E8A-4147-A177-3AD203B41FA5}">
                      <a16:colId xmlns:a16="http://schemas.microsoft.com/office/drawing/2014/main" val="2336034330"/>
                    </a:ext>
                  </a:extLst>
                </a:gridCol>
                <a:gridCol w="903871">
                  <a:extLst>
                    <a:ext uri="{9D8B030D-6E8A-4147-A177-3AD203B41FA5}">
                      <a16:colId xmlns:a16="http://schemas.microsoft.com/office/drawing/2014/main" val="1548305758"/>
                    </a:ext>
                  </a:extLst>
                </a:gridCol>
                <a:gridCol w="903871">
                  <a:extLst>
                    <a:ext uri="{9D8B030D-6E8A-4147-A177-3AD203B41FA5}">
                      <a16:colId xmlns:a16="http://schemas.microsoft.com/office/drawing/2014/main" val="1924662014"/>
                    </a:ext>
                  </a:extLst>
                </a:gridCol>
              </a:tblGrid>
              <a:tr h="290391">
                <a:tc>
                  <a:txBody>
                    <a:bodyPr/>
                    <a:lstStyle/>
                    <a:p>
                      <a:pPr algn="ctr" rtl="0" fontAlgn="ctr"/>
                      <a:r>
                        <a:rPr lang="en-US" sz="800" b="0" i="0" u="none" strike="noStrike" dirty="0">
                          <a:solidFill>
                            <a:srgbClr val="FFFFFF"/>
                          </a:solidFill>
                          <a:effectLst/>
                          <a:latin typeface="+mn-lt"/>
                          <a:ea typeface="+mn-ea"/>
                          <a:cs typeface="+mn-ea"/>
                          <a:sym typeface="+mn-lt"/>
                        </a:rPr>
                        <a:t>CHANNEL</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SUB-CHANNEL</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a:solidFill>
                            <a:srgbClr val="FFFFFF"/>
                          </a:solidFill>
                          <a:effectLst/>
                          <a:latin typeface="+mn-lt"/>
                          <a:ea typeface="+mn-ea"/>
                          <a:cs typeface="+mn-ea"/>
                          <a:sym typeface="+mn-lt"/>
                        </a:rPr>
                        <a:t>TY</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LY</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a:solidFill>
                            <a:srgbClr val="FFFFFF"/>
                          </a:solidFill>
                          <a:effectLst/>
                          <a:latin typeface="+mn-lt"/>
                          <a:ea typeface="+mn-ea"/>
                          <a:cs typeface="+mn-ea"/>
                          <a:sym typeface="+mn-lt"/>
                        </a:rPr>
                        <a:t>VALUE</a:t>
                      </a:r>
                      <a:endParaRPr lang="en-US" altLang="zh-CN" sz="800" b="0" i="0" u="none" strike="noStrike">
                        <a:solidFill>
                          <a:srgbClr val="FFFFFF"/>
                        </a:solidFill>
                        <a:effectLst/>
                        <a:latin typeface="+mn-lt"/>
                        <a:ea typeface="+mn-ea"/>
                        <a:cs typeface="+mn-ea"/>
                        <a:sym typeface="+mn-lt"/>
                      </a:endParaRPr>
                    </a:p>
                    <a:p>
                      <a:pPr algn="ctr" rtl="0" fontAlgn="ctr"/>
                      <a:r>
                        <a:rPr lang="en-US" altLang="zh-CN" sz="800" b="0" i="0" u="none" strike="noStrike">
                          <a:solidFill>
                            <a:srgbClr val="FFFFFF"/>
                          </a:solidFill>
                          <a:effectLst/>
                          <a:latin typeface="+mn-lt"/>
                          <a:ea typeface="+mn-ea"/>
                          <a:cs typeface="+mn-ea"/>
                          <a:sym typeface="+mn-lt"/>
                        </a:rPr>
                        <a:t>YOY</a:t>
                      </a:r>
                      <a:endParaRPr lang="en-US" sz="800" b="0" i="0" u="none" strike="noStrike">
                        <a:solidFill>
                          <a:srgbClr val="FFFFFF"/>
                        </a:solidFill>
                        <a:effectLst/>
                        <a:latin typeface="+mn-lt"/>
                        <a:ea typeface="+mn-ea"/>
                        <a:cs typeface="+mn-ea"/>
                        <a:sym typeface="+mn-lt"/>
                      </a:endParaRP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a:solidFill>
                            <a:srgbClr val="FFFFFF"/>
                          </a:solidFill>
                          <a:effectLst/>
                          <a:latin typeface="+mn-lt"/>
                          <a:ea typeface="+mn-ea"/>
                          <a:cs typeface="+mn-ea"/>
                          <a:sym typeface="+mn-lt"/>
                        </a:rPr>
                        <a:t>YOY</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TY UV%</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a:solidFill>
                            <a:srgbClr val="FFFFFF"/>
                          </a:solidFill>
                          <a:effectLst/>
                          <a:latin typeface="+mn-lt"/>
                          <a:ea typeface="+mn-ea"/>
                          <a:cs typeface="+mn-ea"/>
                          <a:sym typeface="+mn-lt"/>
                        </a:rPr>
                        <a:t>LY UV%</a:t>
                      </a:r>
                    </a:p>
                  </a:txBody>
                  <a:tcPr marL="5443" marR="5443" marT="5443"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UV% YOY</a:t>
                      </a:r>
                    </a:p>
                    <a:p>
                      <a:pPr algn="ctr" rtl="0" fontAlgn="ctr"/>
                      <a:r>
                        <a:rPr lang="en-US" sz="800" b="0" i="0" u="none" strike="noStrike" dirty="0">
                          <a:solidFill>
                            <a:srgbClr val="FFFFFF"/>
                          </a:solidFill>
                          <a:effectLst/>
                          <a:latin typeface="+mn-lt"/>
                          <a:ea typeface="+mn-ea"/>
                          <a:cs typeface="+mn-ea"/>
                          <a:sym typeface="+mn-lt"/>
                        </a:rPr>
                        <a:t>(PP)</a:t>
                      </a:r>
                    </a:p>
                  </a:txBody>
                  <a:tcPr marL="0" marR="0" marT="0"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TY CR</a:t>
                      </a:r>
                    </a:p>
                  </a:txBody>
                  <a:tcPr marL="6350" marR="6350" marT="6350"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LY CR</a:t>
                      </a:r>
                    </a:p>
                  </a:txBody>
                  <a:tcPr marL="6350" marR="6350" marT="6350"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tc>
                  <a:txBody>
                    <a:bodyPr/>
                    <a:lstStyle/>
                    <a:p>
                      <a:pPr algn="ctr" rtl="0" fontAlgn="ctr"/>
                      <a:r>
                        <a:rPr lang="en-US" sz="800" b="0" i="0" u="none" strike="noStrike" dirty="0">
                          <a:solidFill>
                            <a:srgbClr val="FFFFFF"/>
                          </a:solidFill>
                          <a:effectLst/>
                          <a:latin typeface="+mn-lt"/>
                          <a:ea typeface="+mn-ea"/>
                          <a:cs typeface="+mn-ea"/>
                          <a:sym typeface="+mn-lt"/>
                        </a:rPr>
                        <a:t>CR YOY</a:t>
                      </a:r>
                    </a:p>
                  </a:txBody>
                  <a:tcPr marL="6350" marR="6350" marT="6350" marB="0" anchor="ctr">
                    <a:lnL>
                      <a:noFill/>
                    </a:lnL>
                    <a:lnR>
                      <a:noFill/>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35993653"/>
                  </a:ext>
                </a:extLst>
              </a:tr>
              <a:tr h="235683">
                <a:tc rowSpan="7">
                  <a:txBody>
                    <a:bodyPr/>
                    <a:lstStyle/>
                    <a:p>
                      <a:pPr algn="ctr" rtl="0" fontAlgn="ctr"/>
                      <a:r>
                        <a:rPr lang="en-US" sz="800" b="0" i="0" u="none" strike="noStrike" dirty="0">
                          <a:solidFill>
                            <a:srgbClr val="000000"/>
                          </a:solidFill>
                          <a:effectLst/>
                          <a:latin typeface="+mn-lt"/>
                          <a:ea typeface="+mn-ea"/>
                          <a:cs typeface="+mn-ea"/>
                          <a:sym typeface="+mn-lt"/>
                        </a:rPr>
                        <a:t>PAID</a:t>
                      </a:r>
                    </a:p>
                  </a:txBody>
                  <a:tcPr marL="5443" marR="5443" marT="5443"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sz="800" b="0" i="0" u="none" strike="noStrike" dirty="0">
                          <a:solidFill>
                            <a:srgbClr val="000000"/>
                          </a:solidFill>
                          <a:effectLst/>
                          <a:latin typeface="+mn-lt"/>
                          <a:ea typeface="+mn-ea"/>
                          <a:cs typeface="+mn-ea"/>
                          <a:sym typeface="+mn-lt"/>
                        </a:rPr>
                        <a:t>DISPLAY</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309K</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51K</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257K</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+501%</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48%</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12%</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+35PP</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dirty="0">
                          <a:solidFill>
                            <a:srgbClr val="000000"/>
                          </a:solidFill>
                          <a:effectLst/>
                          <a:latin typeface="+mn-lt"/>
                          <a:ea typeface="+mn-ea"/>
                          <a:cs typeface="+mn-ea"/>
                          <a:sym typeface="+mn-lt"/>
                        </a:rPr>
                        <a:t>0.04%</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0.21%</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-81%</a:t>
                      </a:r>
                    </a:p>
                  </a:txBody>
                  <a:tcPr marL="0" marR="0" marT="0" marB="0" anchor="ctr">
                    <a:lnL>
                      <a:noFill/>
                    </a:lnL>
                    <a:lnR>
                      <a:noFill/>
                    </a:lnR>
                    <a:lnT w="19050" cap="flat" cmpd="sng" algn="ctr">
                      <a:solidFill>
                        <a:srgbClr val="000000"/>
                      </a:solidFill>
                      <a:prstDash val="solid"/>
                      <a:round/>
                      <a:headEnd type="none" w="med" len="med"/>
                      <a:tailEnd type="none" w="med" len="med"/>
                    </a:lnT>
                    <a:lnB>
                      <a:noFill/>
                    </a:lnB>
                    <a:solidFill>
                      <a:srgbClr val="E7E7E7"/>
                    </a:solidFill>
                  </a:tcPr>
                </a:tc>
                <a:extLst>
                  <a:ext uri="{0D108BD9-81ED-4DB2-BD59-A6C34878D82A}">
                    <a16:rowId xmlns:a16="http://schemas.microsoft.com/office/drawing/2014/main" val="32750529"/>
                  </a:ext>
                </a:extLst>
              </a:tr>
              <a:tr h="235683">
                <a:tc v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SEARCH</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48K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90K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-42K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-47%</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7%</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22%</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-14PP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0.23%</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0.18%</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+26%</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1661527780"/>
                  </a:ext>
                </a:extLst>
              </a:tr>
              <a:tr h="235683">
                <a:tc v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AI</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25K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85K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C00000"/>
                          </a:solidFill>
                          <a:effectLst/>
                          <a:latin typeface="+mn-lt"/>
                          <a:ea typeface="+mn-ea"/>
                          <a:cs typeface="+mn-ea"/>
                          <a:sym typeface="+mn-lt"/>
                        </a:rPr>
                        <a:t>-60K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-71%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4%</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21%</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-17PP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0.41%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0.38%</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+7%</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3425101579"/>
                  </a:ext>
                </a:extLst>
              </a:tr>
              <a:tr h="235683">
                <a:tc v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SUPER LS</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10K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5K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B050"/>
                          </a:solidFill>
                          <a:effectLst/>
                          <a:latin typeface="+mn-lt"/>
                          <a:ea typeface="+mn-ea"/>
                          <a:cs typeface="+mn-ea"/>
                          <a:sym typeface="+mn-lt"/>
                        </a:rPr>
                        <a:t>4K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+79%</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3478052666"/>
                  </a:ext>
                </a:extLst>
              </a:tr>
              <a:tr h="235683">
                <a:tc v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AFF</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5K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1K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+35%</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0.91%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1.26%</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-27%</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3013231828"/>
                  </a:ext>
                </a:extLst>
              </a:tr>
              <a:tr h="235683">
                <a:tc vMerge="1">
                  <a:txBody>
                    <a:bodyPr/>
                    <a:lstStyle/>
                    <a:p>
                      <a:endParaRPr lang="zh-CN" altLang="en-US"/>
                    </a:p>
                  </a:txBody>
                  <a:tcPr/>
                </a:tc>
                <a:tc>
                  <a:txBody>
                    <a:bodyPr/>
                    <a:lstStyle/>
                    <a:p>
                      <a:pPr algn="ctr" rtl="0" fontAlgn="ctr">
                        <a:buNone/>
                      </a:pPr>
                      <a:r>
                        <a:rPr lang="en-US" sz="800" b="0" i="0" u="none" strike="noStrike" dirty="0">
                          <a:solidFill>
                            <a:srgbClr val="000000"/>
                          </a:solidFill>
                          <a:effectLst/>
                          <a:latin typeface="+mn-lt"/>
                          <a:ea typeface="+mn-ea"/>
                          <a:cs typeface="+mn-ea"/>
                          <a:sym typeface="+mn-lt"/>
                        </a:rPr>
                        <a:t>SUPER VIDEO</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a:solidFill>
                            <a:srgbClr val="000000"/>
                          </a:solidFill>
                          <a:effectLst/>
                          <a:latin typeface="+mn-lt"/>
                          <a:ea typeface="+mn-ea"/>
                          <a:cs typeface="+mn-ea"/>
                          <a:sym typeface="+mn-lt"/>
                        </a:rPr>
                        <a:t>0K</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14K</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-14K</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-98%</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solidFill>
                      <a:schemeClr val="bg1"/>
                    </a:solidFill>
                  </a:tcPr>
                </a:tc>
                <a:tc>
                  <a:txBody>
                    <a:bodyPr/>
                    <a:lstStyle/>
                    <a:p>
                      <a:pPr algn="ctr" rtl="0" fontAlgn="ctr">
                        <a:buNone/>
                      </a:pPr>
                      <a:r>
                        <a:rPr lang="en-US" sz="800" b="0" i="0" u="none" strike="noStrike">
                          <a:solidFill>
                            <a:srgbClr val="C00000"/>
                          </a:solidFill>
                          <a:effectLst/>
                          <a:latin typeface="+mn-lt"/>
                          <a:ea typeface="+mn-ea"/>
                          <a:cs typeface="+mn-ea"/>
                          <a:sym typeface="+mn-lt"/>
                        </a:rPr>
                        <a:t>-3PP</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chemeClr val="bg1"/>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solidFill>
                      <a:schemeClr val="bg1"/>
                    </a:solidFill>
                  </a:tcPr>
                </a:tc>
                <a:extLst>
                  <a:ext uri="{0D108BD9-81ED-4DB2-BD59-A6C34878D82A}">
                    <a16:rowId xmlns:a16="http://schemas.microsoft.com/office/drawing/2014/main" val="2657651147"/>
                  </a:ext>
                </a:extLst>
              </a:tr>
              <a:tr h="235683">
                <a:tc v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JCGP</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dirty="0">
                          <a:solidFill>
                            <a:srgbClr val="000000"/>
                          </a:solidFill>
                          <a:effectLst/>
                          <a:latin typeface="+mn-lt"/>
                          <a:ea typeface="+mn-ea"/>
                          <a:cs typeface="+mn-ea"/>
                          <a:sym typeface="+mn-lt"/>
                        </a:rPr>
                        <a:t>0K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0K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dirty="0">
                          <a:solidFill>
                            <a:srgbClr val="C00000"/>
                          </a:solidFill>
                          <a:effectLst/>
                          <a:latin typeface="+mn-lt"/>
                          <a:ea typeface="+mn-ea"/>
                          <a:cs typeface="+mn-ea"/>
                          <a:sym typeface="+mn-lt"/>
                        </a:rPr>
                        <a:t>-</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dirty="0">
                          <a:solidFill>
                            <a:srgbClr val="C00000"/>
                          </a:solidFill>
                          <a:effectLst/>
                          <a:latin typeface="+mn-lt"/>
                          <a:ea typeface="+mn-ea"/>
                          <a:cs typeface="+mn-ea"/>
                          <a:sym typeface="+mn-lt"/>
                        </a:rPr>
                        <a:t>-</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dirty="0">
                          <a:solidFill>
                            <a:srgbClr val="000000"/>
                          </a:solidFill>
                          <a:effectLst/>
                          <a:latin typeface="+mn-lt"/>
                          <a:ea typeface="+mn-ea"/>
                          <a:cs typeface="+mn-ea"/>
                          <a:sym typeface="+mn-lt"/>
                        </a:rPr>
                        <a:t>-</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dirty="0">
                          <a:solidFill>
                            <a:srgbClr val="000000"/>
                          </a:solidFill>
                          <a:effectLst/>
                          <a:latin typeface="+mn-lt"/>
                          <a:ea typeface="+mn-ea"/>
                          <a:cs typeface="+mn-ea"/>
                          <a:sym typeface="+mn-lt"/>
                        </a:rPr>
                        <a:t>-</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dirty="0">
                          <a:solidFill>
                            <a:srgbClr val="00B050"/>
                          </a:solidFill>
                          <a:effectLst/>
                          <a:latin typeface="+mn-lt"/>
                          <a:ea typeface="+mn-ea"/>
                          <a:cs typeface="+mn-ea"/>
                          <a:sym typeface="+mn-lt"/>
                        </a:rPr>
                        <a:t>-</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380100372"/>
                  </a:ext>
                </a:extLst>
              </a:tr>
              <a:tr h="235683">
                <a:tc gridSpan="2">
                  <a:txBody>
                    <a:bodyPr/>
                    <a:lstStyle/>
                    <a:p>
                      <a:pPr algn="ctr" rtl="0" fontAlgn="ctr"/>
                      <a:r>
                        <a:rPr lang="en-US" sz="800" b="0" i="0" u="none" strike="noStrike" dirty="0">
                          <a:solidFill>
                            <a:srgbClr val="FFFFFF"/>
                          </a:solidFill>
                          <a:effectLst/>
                          <a:latin typeface="+mn-lt"/>
                          <a:ea typeface="+mn-ea"/>
                          <a:cs typeface="+mn-ea"/>
                          <a:sym typeface="+mn-lt"/>
                        </a:rPr>
                        <a:t>PAID TTL</a:t>
                      </a:r>
                    </a:p>
                  </a:txBody>
                  <a:tcPr marL="5443" marR="5443" marT="5443" marB="0" anchor="ctr">
                    <a:lnL>
                      <a:noFill/>
                    </a:lnL>
                    <a:lnR>
                      <a:noFill/>
                    </a:lnR>
                    <a:lnT>
                      <a:noFill/>
                    </a:lnT>
                    <a:lnB>
                      <a:noFill/>
                    </a:lnB>
                    <a:solidFill>
                      <a:srgbClr val="595959"/>
                    </a:solidFill>
                  </a:tcPr>
                </a:tc>
                <a:tc hMerge="1">
                  <a:txBody>
                    <a:bodyPr/>
                    <a:lstStyle/>
                    <a:p>
                      <a:endParaRPr lang="zh-CN" altLang="en-US"/>
                    </a:p>
                  </a:txBody>
                  <a:tcPr/>
                </a:tc>
                <a:tc>
                  <a:txBody>
                    <a:bodyPr/>
                    <a:lstStyle/>
                    <a:p>
                      <a:pPr algn="ctr" rtl="0" fontAlgn="ctr">
                        <a:buNone/>
                      </a:pPr>
                      <a:r>
                        <a:rPr lang="en-US" sz="800" b="1" i="0" u="none" strike="noStrike" dirty="0">
                          <a:solidFill>
                            <a:srgbClr val="FFFFFF"/>
                          </a:solidFill>
                          <a:effectLst/>
                          <a:latin typeface="+mn-lt"/>
                          <a:ea typeface="+mn-ea"/>
                          <a:cs typeface="+mn-ea"/>
                          <a:sym typeface="+mn-lt"/>
                        </a:rPr>
                        <a:t>0.40M</a:t>
                      </a:r>
                    </a:p>
                  </a:txBody>
                  <a:tcPr marL="0" marR="0" marT="0" marB="0" anchor="ctr">
                    <a:lnL>
                      <a:noFill/>
                    </a:lnL>
                    <a:lnR>
                      <a:noFill/>
                    </a:lnR>
                    <a:lnT>
                      <a:noFill/>
                    </a:lnT>
                    <a:lnB>
                      <a:noFill/>
                    </a:lnB>
                    <a:solidFill>
                      <a:srgbClr val="595959"/>
                    </a:solidFill>
                  </a:tcPr>
                </a:tc>
                <a:tc>
                  <a:txBody>
                    <a:bodyPr/>
                    <a:lstStyle/>
                    <a:p>
                      <a:pPr algn="ctr" rtl="0" fontAlgn="ctr">
                        <a:buNone/>
                      </a:pPr>
                      <a:r>
                        <a:rPr lang="en-US" sz="800" b="1" i="0" u="none" strike="noStrike">
                          <a:solidFill>
                            <a:srgbClr val="FFFFFF"/>
                          </a:solidFill>
                          <a:effectLst/>
                          <a:latin typeface="+mn-lt"/>
                          <a:ea typeface="+mn-ea"/>
                          <a:cs typeface="+mn-ea"/>
                          <a:sym typeface="+mn-lt"/>
                        </a:rPr>
                        <a:t>0.25M</a:t>
                      </a:r>
                    </a:p>
                  </a:txBody>
                  <a:tcPr marL="0" marR="0" marT="0" marB="0" anchor="ctr">
                    <a:lnL>
                      <a:noFill/>
                    </a:lnL>
                    <a:lnR>
                      <a:noFill/>
                    </a:lnR>
                    <a:lnT>
                      <a:noFill/>
                    </a:lnT>
                    <a:lnB>
                      <a:noFill/>
                    </a:lnB>
                    <a:solidFill>
                      <a:srgbClr val="595959"/>
                    </a:solidFill>
                  </a:tcPr>
                </a:tc>
                <a:tc>
                  <a:txBody>
                    <a:bodyPr/>
                    <a:lstStyle/>
                    <a:p>
                      <a:pPr algn="ctr" rtl="0" fontAlgn="ctr">
                        <a:buNone/>
                      </a:pPr>
                      <a:r>
                        <a:rPr lang="en-US" sz="800" b="1" i="0" u="none" strike="noStrike" dirty="0">
                          <a:solidFill>
                            <a:srgbClr val="FFFFFF"/>
                          </a:solidFill>
                          <a:effectLst/>
                          <a:latin typeface="+mn-lt"/>
                          <a:ea typeface="+mn-ea"/>
                          <a:cs typeface="+mn-ea"/>
                          <a:sym typeface="+mn-lt"/>
                        </a:rPr>
                        <a:t>147K</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+59%</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61%</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60%</a:t>
                      </a:r>
                    </a:p>
                  </a:txBody>
                  <a:tcPr marL="0" marR="0" marT="0" marB="0" anchor="ctr">
                    <a:lnL>
                      <a:noFill/>
                    </a:lnL>
                    <a:lnR>
                      <a:noFill/>
                    </a:lnR>
                    <a:lnT>
                      <a:noFill/>
                    </a:lnT>
                    <a:lnB>
                      <a:noFill/>
                    </a:lnB>
                    <a:solidFill>
                      <a:srgbClr val="595959"/>
                    </a:solidFill>
                  </a:tcPr>
                </a:tc>
                <a:tc>
                  <a:txBody>
                    <a:bodyPr/>
                    <a:lstStyle/>
                    <a:p>
                      <a:pPr algn="ctr" rtl="0" fontAlgn="ctr">
                        <a:buNone/>
                      </a:pPr>
                      <a:r>
                        <a:rPr lang="en-US" sz="800" b="1" i="0" u="none" strike="noStrike">
                          <a:solidFill>
                            <a:srgbClr val="00B050"/>
                          </a:solidFill>
                          <a:effectLst/>
                          <a:latin typeface="+mn-lt"/>
                          <a:ea typeface="+mn-ea"/>
                          <a:cs typeface="+mn-ea"/>
                          <a:sym typeface="+mn-lt"/>
                        </a:rPr>
                        <a:t>+1PP</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dirty="0">
                          <a:solidFill>
                            <a:srgbClr val="FFFFFF"/>
                          </a:solidFill>
                          <a:effectLst/>
                          <a:latin typeface="+mn-lt"/>
                          <a:ea typeface="+mn-ea"/>
                          <a:cs typeface="+mn-ea"/>
                          <a:sym typeface="+mn-lt"/>
                        </a:rPr>
                        <a:t>0.10%</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0.26%</a:t>
                      </a:r>
                    </a:p>
                  </a:txBody>
                  <a:tcPr marL="0" marR="0" marT="0" marB="0" anchor="ctr">
                    <a:lnL>
                      <a:noFill/>
                    </a:lnL>
                    <a:lnR>
                      <a:noFill/>
                    </a:lnR>
                    <a:lnT>
                      <a:noFill/>
                    </a:lnT>
                    <a:lnB>
                      <a:noFill/>
                    </a:lnB>
                    <a:solidFill>
                      <a:srgbClr val="595959"/>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-63%</a:t>
                      </a:r>
                    </a:p>
                  </a:txBody>
                  <a:tcPr marL="0" marR="0" marT="0" marB="0" anchor="ctr">
                    <a:lnL>
                      <a:noFill/>
                    </a:lnL>
                    <a:lnR>
                      <a:noFill/>
                    </a:lnR>
                    <a:lnT>
                      <a:noFill/>
                    </a:lnT>
                    <a:lnB>
                      <a:noFill/>
                    </a:lnB>
                    <a:solidFill>
                      <a:srgbClr val="595959"/>
                    </a:solidFill>
                  </a:tcPr>
                </a:tc>
                <a:extLst>
                  <a:ext uri="{0D108BD9-81ED-4DB2-BD59-A6C34878D82A}">
                    <a16:rowId xmlns:a16="http://schemas.microsoft.com/office/drawing/2014/main" val="3877357228"/>
                  </a:ext>
                </a:extLst>
              </a:tr>
              <a:tr h="235683">
                <a:tc rowSpan="14">
                  <a:txBody>
                    <a:bodyPr/>
                    <a:lstStyle/>
                    <a:p>
                      <a:pPr algn="ctr" rtl="0" fontAlgn="ctr"/>
                      <a:r>
                        <a:rPr lang="en-US" sz="800" b="0" i="0" u="none" strike="noStrike" dirty="0">
                          <a:solidFill>
                            <a:srgbClr val="000000"/>
                          </a:solidFill>
                          <a:effectLst/>
                          <a:latin typeface="+mn-lt"/>
                          <a:ea typeface="+mn-ea"/>
                          <a:cs typeface="+mn-ea"/>
                          <a:sym typeface="+mn-lt"/>
                        </a:rPr>
                        <a:t>NON-PAID</a:t>
                      </a: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dirty="0">
                          <a:solidFill>
                            <a:srgbClr val="000000"/>
                          </a:solidFill>
                          <a:effectLst/>
                          <a:latin typeface="+mn-lt"/>
                          <a:ea typeface="+mn-ea"/>
                          <a:cs typeface="+mn-ea"/>
                          <a:sym typeface="+mn-lt"/>
                        </a:rPr>
                        <a:t>RECOMMENDATION</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dirty="0">
                          <a:solidFill>
                            <a:srgbClr val="000000"/>
                          </a:solidFill>
                          <a:effectLst/>
                          <a:latin typeface="+mn-lt"/>
                          <a:ea typeface="+mn-ea"/>
                          <a:cs typeface="+mn-ea"/>
                          <a:sym typeface="+mn-lt"/>
                        </a:rPr>
                        <a:t>117K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73K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B050"/>
                          </a:solidFill>
                          <a:effectLst/>
                          <a:latin typeface="+mn-lt"/>
                          <a:ea typeface="+mn-ea"/>
                          <a:cs typeface="+mn-ea"/>
                          <a:sym typeface="+mn-lt"/>
                        </a:rPr>
                        <a:t>44K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+60%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18%</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18%</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0.15%</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0.15%</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2539795332"/>
                  </a:ext>
                </a:extLst>
              </a:tr>
              <a:tr h="235683">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MOBILE SEARCH</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50K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22K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27K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+122%</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8%</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5%</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0.41%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0.68%</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-41%</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4230360946"/>
                  </a:ext>
                </a:extLst>
              </a:tr>
              <a:tr h="235683">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MOBILE LIVESTREAM</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19K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dirty="0">
                          <a:solidFill>
                            <a:srgbClr val="000000"/>
                          </a:solidFill>
                          <a:effectLst/>
                          <a:latin typeface="+mn-lt"/>
                          <a:ea typeface="+mn-ea"/>
                          <a:cs typeface="+mn-ea"/>
                          <a:sym typeface="+mn-lt"/>
                        </a:rPr>
                        <a:t>19K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B050"/>
                          </a:solidFill>
                          <a:effectLst/>
                          <a:latin typeface="+mn-lt"/>
                          <a:ea typeface="+mn-ea"/>
                          <a:cs typeface="+mn-ea"/>
                          <a:sym typeface="+mn-lt"/>
                        </a:rPr>
                        <a:t>0K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3%</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4%</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-2PP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0.62%</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0.49%</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+27%</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3514524347"/>
                  </a:ext>
                </a:extLst>
              </a:tr>
              <a:tr h="235683">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OTHER FREE</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29K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20K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9K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+42%</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4%</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5%</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0.82%</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1.36%</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-40%</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2708758332"/>
                  </a:ext>
                </a:extLst>
              </a:tr>
              <a:tr h="235683">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ORGANIC</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9K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9K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6.61%</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6.99%</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-5%</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3282721967"/>
                  </a:ext>
                </a:extLst>
              </a:tr>
              <a:tr h="235683">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MOBILE TMALL</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6K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4K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+306%</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+1PP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0.96%</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1629909387"/>
                  </a:ext>
                </a:extLst>
              </a:tr>
              <a:tr h="235683">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CAMPAIGN</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B050"/>
                          </a:solidFill>
                          <a:effectLst/>
                          <a:latin typeface="+mn-lt"/>
                          <a:ea typeface="+mn-ea"/>
                          <a:cs typeface="+mn-ea"/>
                          <a:sym typeface="+mn-lt"/>
                        </a:rPr>
                        <a:t>0K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+13%</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0.65%</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0.59%</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+11%</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203701551"/>
                  </a:ext>
                </a:extLst>
              </a:tr>
              <a:tr h="235683">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FREE OUTSIDE</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0K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+1285%</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0.00%</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2.00%</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-100%</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2045712776"/>
                  </a:ext>
                </a:extLst>
              </a:tr>
              <a:tr h="235683">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CONTENT</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4K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6K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-25%</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0.24%</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0.12%</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+90%</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4222276735"/>
                  </a:ext>
                </a:extLst>
              </a:tr>
              <a:tr h="235683">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SCAN</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4K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2K</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2K</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+75%</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B050"/>
                          </a:solidFill>
                          <a:effectLst/>
                          <a:latin typeface="+mn-lt"/>
                          <a:ea typeface="+mn-ea"/>
                          <a:cs typeface="+mn-ea"/>
                          <a:sym typeface="+mn-lt"/>
                        </a:rPr>
                        <a:t>+0PP</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0.64%</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1.11%</a:t>
                      </a:r>
                    </a:p>
                  </a:txBody>
                  <a:tcPr marL="0" marR="0" marT="0" marB="0" anchor="ctr">
                    <a:lnL>
                      <a:noFill/>
                    </a:lnL>
                    <a:lnR>
                      <a:noFill/>
                    </a:lnR>
                    <a:lnT>
                      <a:noFill/>
                    </a:lnT>
                    <a:lnB>
                      <a:noFill/>
                    </a:lnB>
                    <a:solidFill>
                      <a:srgbClr val="E7E7E7"/>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-43%</a:t>
                      </a:r>
                    </a:p>
                  </a:txBody>
                  <a:tcPr marL="0" marR="0" marT="0" marB="0" anchor="ctr">
                    <a:lnL>
                      <a:noFill/>
                    </a:lnL>
                    <a:lnR>
                      <a:noFill/>
                    </a:lnR>
                    <a:lnT>
                      <a:noFill/>
                    </a:lnT>
                    <a:lnB>
                      <a:noFill/>
                    </a:lnB>
                    <a:solidFill>
                      <a:srgbClr val="E7E7E7"/>
                    </a:solidFill>
                  </a:tcPr>
                </a:tc>
                <a:extLst>
                  <a:ext uri="{0D108BD9-81ED-4DB2-BD59-A6C34878D82A}">
                    <a16:rowId xmlns:a16="http://schemas.microsoft.com/office/drawing/2014/main" val="1416071384"/>
                  </a:ext>
                </a:extLst>
              </a:tr>
              <a:tr h="235683">
                <a:tc vMerge="1">
                  <a:txBody>
                    <a:bodyPr/>
                    <a:lstStyle/>
                    <a:p>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CRM</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3K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-9%</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4.54%</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4.54%</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-0%</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2269532502"/>
                  </a:ext>
                </a:extLst>
              </a:tr>
              <a:tr h="235683">
                <a:tc vMerge="1">
                  <a:txBody>
                    <a:bodyPr/>
                    <a:lstStyle/>
                    <a:p>
                      <a:pPr algn="ctr" rtl="0" fontAlgn="ctr"/>
                      <a:endParaRPr lang="en-US" sz="900" b="0" i="0" u="none" strike="noStrike">
                        <a:solidFill>
                          <a:srgbClr val="000000"/>
                        </a:solidFill>
                        <a:effectLst/>
                        <a:latin typeface="Dunhill" pitchFamily="50" charset="0"/>
                        <a:ea typeface="微软雅黑" panose="020B0503020204020204" pitchFamily="34" charset="-122"/>
                        <a:sym typeface="Dunhill" pitchFamily="50" charset="0"/>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OTHER APPS</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-28%</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dirty="0">
                          <a:solidFill>
                            <a:srgbClr val="000000"/>
                          </a:solidFill>
                          <a:effectLst/>
                          <a:latin typeface="+mn-lt"/>
                          <a:ea typeface="+mn-ea"/>
                          <a:cs typeface="+mn-ea"/>
                          <a:sym typeface="+mn-lt"/>
                        </a:rPr>
                        <a:t>0%</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C00000"/>
                          </a:solidFill>
                          <a:effectLst/>
                          <a:latin typeface="+mn-lt"/>
                          <a:ea typeface="+mn-ea"/>
                          <a:cs typeface="+mn-ea"/>
                          <a:sym typeface="+mn-lt"/>
                        </a:rPr>
                        <a:t>-0PP</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4.57%</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2.98%</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+53%</a:t>
                      </a:r>
                    </a:p>
                  </a:txBody>
                  <a:tcPr marL="0" marR="0" marT="0" marB="0" anchor="ctr">
                    <a:lnL>
                      <a:noFill/>
                    </a:lnL>
                    <a:lnR>
                      <a:noFill/>
                    </a:lnR>
                    <a:lnT>
                      <a:noFill/>
                    </a:lnT>
                    <a:lnB>
                      <a:noFill/>
                    </a:lnB>
                    <a:solidFill>
                      <a:schemeClr val="bg1">
                        <a:lumMod val="95000"/>
                      </a:schemeClr>
                    </a:solidFill>
                  </a:tcPr>
                </a:tc>
                <a:extLst>
                  <a:ext uri="{0D108BD9-81ED-4DB2-BD59-A6C34878D82A}">
                    <a16:rowId xmlns:a16="http://schemas.microsoft.com/office/drawing/2014/main" val="1068390870"/>
                  </a:ext>
                </a:extLst>
              </a:tr>
              <a:tr h="235683">
                <a:tc vMerge="1">
                  <a:txBody>
                    <a:bodyPr/>
                    <a:lstStyle/>
                    <a:p>
                      <a:pPr algn="ctr" rtl="0" fontAlgn="ctr"/>
                      <a:endParaRPr lang="en-US" sz="900" b="0" i="0" u="none" strike="noStrike" dirty="0">
                        <a:solidFill>
                          <a:srgbClr val="000000"/>
                        </a:solidFill>
                        <a:effectLst/>
                        <a:latin typeface="Dunhill" pitchFamily="50" charset="0"/>
                        <a:ea typeface="微软雅黑" panose="020B0503020204020204" pitchFamily="34" charset="-122"/>
                        <a:sym typeface="Dunhill" pitchFamily="50" charset="0"/>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MOBILE OTHER SHOP</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4K</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-3K</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-70%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rgbClr val="FFFFFF"/>
                    </a:solidFill>
                  </a:tcPr>
                </a:tc>
                <a:tc>
                  <a:txBody>
                    <a:bodyPr/>
                    <a:lstStyle/>
                    <a:p>
                      <a:pPr algn="ctr" rtl="0" fontAlgn="ctr">
                        <a:buNone/>
                      </a:pPr>
                      <a:r>
                        <a:rPr lang="en-US" sz="800" b="0" i="0" u="none" strike="noStrike">
                          <a:solidFill>
                            <a:srgbClr val="C00000"/>
                          </a:solidFill>
                          <a:effectLst/>
                          <a:latin typeface="+mn-lt"/>
                          <a:ea typeface="+mn-ea"/>
                          <a:cs typeface="+mn-ea"/>
                          <a:sym typeface="+mn-lt"/>
                        </a:rPr>
                        <a:t>-1PP</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1.17%</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1.30%</a:t>
                      </a:r>
                    </a:p>
                  </a:txBody>
                  <a:tcPr marL="0" marR="0" marT="0" marB="0" anchor="ctr">
                    <a:lnL>
                      <a:noFill/>
                    </a:lnL>
                    <a:lnR>
                      <a:noFill/>
                    </a:lnR>
                    <a:lnT>
                      <a:noFill/>
                    </a:lnT>
                    <a:lnB>
                      <a:noFill/>
                    </a:lnB>
                    <a:solidFill>
                      <a:srgbClr val="FFFFFF"/>
                    </a:solidFill>
                  </a:tcPr>
                </a:tc>
                <a:tc>
                  <a:txBody>
                    <a:bodyPr/>
                    <a:lstStyle/>
                    <a:p>
                      <a:pPr algn="ctr" rtl="0" fontAlgn="ctr">
                        <a:buNone/>
                      </a:pPr>
                      <a:r>
                        <a:rPr lang="en-US" altLang="zh-CN" sz="800" b="0" i="0" u="none" strike="noStrike">
                          <a:solidFill>
                            <a:srgbClr val="C00000"/>
                          </a:solidFill>
                          <a:effectLst/>
                          <a:latin typeface="+mn-lt"/>
                          <a:ea typeface="+mn-ea"/>
                          <a:cs typeface="+mn-ea"/>
                          <a:sym typeface="+mn-lt"/>
                        </a:rPr>
                        <a:t>-9%</a:t>
                      </a:r>
                    </a:p>
                  </a:txBody>
                  <a:tcPr marL="0" marR="0" marT="0" marB="0" anchor="ctr">
                    <a:lnL>
                      <a:noFill/>
                    </a:lnL>
                    <a:lnR>
                      <a:noFill/>
                    </a:lnR>
                    <a:lnT>
                      <a:noFill/>
                    </a:lnT>
                    <a:lnB>
                      <a:noFill/>
                    </a:lnB>
                    <a:solidFill>
                      <a:srgbClr val="FFFFFF"/>
                    </a:solidFill>
                  </a:tcPr>
                </a:tc>
                <a:extLst>
                  <a:ext uri="{0D108BD9-81ED-4DB2-BD59-A6C34878D82A}">
                    <a16:rowId xmlns:a16="http://schemas.microsoft.com/office/drawing/2014/main" val="715180453"/>
                  </a:ext>
                </a:extLst>
              </a:tr>
              <a:tr h="235683">
                <a:tc vMerge="1">
                  <a:txBody>
                    <a:bodyPr/>
                    <a:lstStyle/>
                    <a:p>
                      <a:pPr algn="ctr" rtl="0" fontAlgn="ctr"/>
                      <a:endParaRPr lang="en-US" sz="900" b="0" i="0" u="none" strike="noStrike" dirty="0">
                        <a:solidFill>
                          <a:srgbClr val="000000"/>
                        </a:solidFill>
                        <a:effectLst/>
                        <a:latin typeface="Dunhill" pitchFamily="50" charset="0"/>
                        <a:ea typeface="微软雅黑" panose="020B0503020204020204" pitchFamily="34" charset="-122"/>
                        <a:sym typeface="Dunhill" pitchFamily="50" charset="0"/>
                      </a:endParaRPr>
                    </a:p>
                  </a:txBody>
                  <a:tcPr marL="5443" marR="5443" marT="5443" marB="0" anchor="ctr">
                    <a:lnL>
                      <a:noFill/>
                    </a:lnL>
                    <a:lnR>
                      <a:noFill/>
                    </a:lnR>
                    <a:lnT>
                      <a:noFill/>
                    </a:lnT>
                    <a:lnB>
                      <a:noFill/>
                    </a:lnB>
                    <a:solidFill>
                      <a:srgbClr val="E7E7E7"/>
                    </a:solidFill>
                  </a:tcPr>
                </a:tc>
                <a:tc>
                  <a:txBody>
                    <a:bodyPr/>
                    <a:lstStyle/>
                    <a:p>
                      <a:pPr algn="ctr" rtl="0" fontAlgn="ctr">
                        <a:buNone/>
                      </a:pPr>
                      <a:r>
                        <a:rPr lang="en-US" sz="800" b="0" i="0" u="none" strike="noStrike">
                          <a:solidFill>
                            <a:srgbClr val="000000"/>
                          </a:solidFill>
                          <a:effectLst/>
                          <a:latin typeface="+mn-lt"/>
                          <a:ea typeface="+mn-ea"/>
                          <a:cs typeface="+mn-ea"/>
                          <a:sym typeface="+mn-lt"/>
                        </a:rPr>
                        <a:t>RESOURCE VENUE</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0000"/>
                          </a:solidFill>
                          <a:effectLst/>
                          <a:latin typeface="+mn-lt"/>
                          <a:ea typeface="+mn-ea"/>
                          <a:cs typeface="+mn-ea"/>
                          <a:sym typeface="+mn-lt"/>
                        </a:rPr>
                        <a:t>4K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0000"/>
                          </a:solidFill>
                          <a:effectLst/>
                          <a:latin typeface="+mn-lt"/>
                          <a:ea typeface="+mn-ea"/>
                          <a:cs typeface="+mn-ea"/>
                          <a:sym typeface="+mn-lt"/>
                        </a:rPr>
                        <a:t>1K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a:solidFill>
                            <a:srgbClr val="00B050"/>
                          </a:solidFill>
                          <a:effectLst/>
                          <a:latin typeface="+mn-lt"/>
                          <a:ea typeface="+mn-ea"/>
                          <a:cs typeface="+mn-ea"/>
                          <a:sym typeface="+mn-lt"/>
                        </a:rPr>
                        <a:t>3K</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+269%</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sz="800" b="0" i="0" u="none" strike="noStrike" dirty="0">
                          <a:solidFill>
                            <a:srgbClr val="00B050"/>
                          </a:solidFill>
                          <a:effectLst/>
                          <a:latin typeface="+mn-lt"/>
                          <a:ea typeface="+mn-ea"/>
                          <a:cs typeface="+mn-ea"/>
                          <a:sym typeface="+mn-lt"/>
                        </a:rPr>
                        <a:t>+0PP</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0.09%</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0.17%</a:t>
                      </a:r>
                    </a:p>
                  </a:txBody>
                  <a:tcPr marL="0" marR="0" marT="0" marB="0" anchor="ctr">
                    <a:lnL>
                      <a:noFill/>
                    </a:lnL>
                    <a:lnR>
                      <a:noFill/>
                    </a:lnR>
                    <a:lnT>
                      <a:noFill/>
                    </a:lnT>
                    <a:lnB>
                      <a:noFill/>
                    </a:lnB>
                    <a:solidFill>
                      <a:schemeClr val="bg1">
                        <a:lumMod val="95000"/>
                      </a:schemeClr>
                    </a:solid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-46%</a:t>
                      </a:r>
                    </a:p>
                  </a:txBody>
                  <a:tcPr marL="0" marR="0" marT="0" marB="0" anchor="ctr">
                    <a:lnL>
                      <a:noFill/>
                    </a:lnL>
                    <a:lnR>
                      <a:noFill/>
                    </a:lnR>
                    <a:lnT>
                      <a:noFill/>
                    </a:lnT>
                    <a:lnB>
                      <a:noFill/>
                    </a:lnB>
                    <a:solidFill>
                      <a:schemeClr val="bg1">
                        <a:lumMod val="95000"/>
                      </a:schemeClr>
                    </a:solidFill>
                  </a:tcPr>
                </a:tc>
                <a:extLst>
                  <a:ext uri="{0D108BD9-81ED-4DB2-BD59-A6C34878D82A}">
                    <a16:rowId xmlns:a16="http://schemas.microsoft.com/office/drawing/2014/main" val="2619754674"/>
                  </a:ext>
                </a:extLst>
              </a:tr>
              <a:tr h="235683">
                <a:tc gridSpan="2">
                  <a:txBody>
                    <a:bodyPr/>
                    <a:lstStyle/>
                    <a:p>
                      <a:pPr algn="ctr" rtl="0" fontAlgn="ctr"/>
                      <a:r>
                        <a:rPr lang="en-US" sz="800" b="0" i="0" u="none" strike="noStrike" dirty="0">
                          <a:solidFill>
                            <a:srgbClr val="FFFFFF"/>
                          </a:solidFill>
                          <a:effectLst/>
                          <a:latin typeface="+mn-lt"/>
                          <a:ea typeface="+mn-ea"/>
                          <a:cs typeface="+mn-ea"/>
                          <a:sym typeface="+mn-lt"/>
                        </a:rPr>
                        <a:t>NON-PAID TTL</a:t>
                      </a:r>
                    </a:p>
                  </a:txBody>
                  <a:tcPr marL="5443" marR="5443" marT="5443" marB="0" anchor="ctr">
                    <a:lnL>
                      <a:noFill/>
                    </a:lnL>
                    <a:lnR>
                      <a:noFill/>
                    </a:lnR>
                    <a:lnT>
                      <a:noFill/>
                    </a:lnT>
                    <a:lnB>
                      <a:noFill/>
                    </a:lnB>
                    <a:solidFill>
                      <a:schemeClr val="tx1">
                        <a:lumMod val="65000"/>
                        <a:lumOff val="35000"/>
                      </a:schemeClr>
                    </a:solidFill>
                  </a:tcPr>
                </a:tc>
                <a:tc hMerge="1">
                  <a:txBody>
                    <a:bodyPr/>
                    <a:lstStyle/>
                    <a:p>
                      <a:endParaRPr lang="zh-CN" altLang="en-US"/>
                    </a:p>
                  </a:txBody>
                  <a:tcPr/>
                </a:tc>
                <a:tc>
                  <a:txBody>
                    <a:bodyPr/>
                    <a:lstStyle/>
                    <a:p>
                      <a:pPr algn="ctr" rtl="0" fontAlgn="ctr">
                        <a:buNone/>
                      </a:pPr>
                      <a:r>
                        <a:rPr lang="en-US" sz="800" b="1" i="0" u="none" strike="noStrike" dirty="0">
                          <a:solidFill>
                            <a:srgbClr val="FFFFFF"/>
                          </a:solidFill>
                          <a:effectLst/>
                          <a:latin typeface="+mn-lt"/>
                          <a:ea typeface="+mn-ea"/>
                          <a:cs typeface="+mn-ea"/>
                          <a:sym typeface="+mn-lt"/>
                        </a:rPr>
                        <a:t>0.25M</a:t>
                      </a:r>
                    </a:p>
                  </a:txBody>
                  <a:tcPr marL="0" marR="0" marT="0" marB="0" anchor="ctr">
                    <a:lnL>
                      <a:noFill/>
                    </a:lnL>
                    <a:lnR>
                      <a:noFill/>
                    </a:lnR>
                    <a:lnT>
                      <a:noFill/>
                    </a:lnT>
                    <a:lnB>
                      <a:noFill/>
                    </a:lnB>
                    <a:solidFill>
                      <a:schemeClr val="tx1">
                        <a:lumMod val="65000"/>
                        <a:lumOff val="35000"/>
                      </a:schemeClr>
                    </a:solidFill>
                  </a:tcPr>
                </a:tc>
                <a:tc>
                  <a:txBody>
                    <a:bodyPr/>
                    <a:lstStyle/>
                    <a:p>
                      <a:pPr algn="ctr" rtl="0" fontAlgn="ctr">
                        <a:buNone/>
                      </a:pPr>
                      <a:r>
                        <a:rPr lang="en-US" sz="800" b="1" i="0" u="none" strike="noStrike">
                          <a:solidFill>
                            <a:srgbClr val="FFFFFF"/>
                          </a:solidFill>
                          <a:effectLst/>
                          <a:latin typeface="+mn-lt"/>
                          <a:ea typeface="+mn-ea"/>
                          <a:cs typeface="+mn-ea"/>
                          <a:sym typeface="+mn-lt"/>
                        </a:rPr>
                        <a:t>0.17M</a:t>
                      </a:r>
                    </a:p>
                  </a:txBody>
                  <a:tcPr marL="0" marR="0" marT="0" marB="0" anchor="ctr">
                    <a:lnL>
                      <a:noFill/>
                    </a:lnL>
                    <a:lnR>
                      <a:noFill/>
                    </a:lnR>
                    <a:lnT>
                      <a:noFill/>
                    </a:lnT>
                    <a:lnB>
                      <a:noFill/>
                    </a:lnB>
                    <a:solidFill>
                      <a:schemeClr val="tx1">
                        <a:lumMod val="65000"/>
                        <a:lumOff val="35000"/>
                      </a:schemeClr>
                    </a:solidFill>
                  </a:tcPr>
                </a:tc>
                <a:tc>
                  <a:txBody>
                    <a:bodyPr/>
                    <a:lstStyle/>
                    <a:p>
                      <a:pPr algn="ctr" rtl="0" fontAlgn="ctr">
                        <a:buNone/>
                      </a:pPr>
                      <a:r>
                        <a:rPr lang="en-US" sz="800" b="1" i="0" u="none" strike="noStrike">
                          <a:solidFill>
                            <a:srgbClr val="FFFFFF"/>
                          </a:solidFill>
                          <a:effectLst/>
                          <a:latin typeface="+mn-lt"/>
                          <a:ea typeface="+mn-ea"/>
                          <a:cs typeface="+mn-ea"/>
                          <a:sym typeface="+mn-lt"/>
                        </a:rPr>
                        <a:t>83K</a:t>
                      </a:r>
                    </a:p>
                  </a:txBody>
                  <a:tcPr marL="0" marR="0" marT="0" marB="0" anchor="ctr">
                    <a:lnL>
                      <a:noFill/>
                    </a:lnL>
                    <a:lnR>
                      <a:noFill/>
                    </a:lnR>
                    <a:lnT>
                      <a:noFill/>
                    </a:lnT>
                    <a:lnB>
                      <a:noFill/>
                    </a:lnB>
                    <a:solidFill>
                      <a:schemeClr val="tx1">
                        <a:lumMod val="65000"/>
                        <a:lumOff val="35000"/>
                      </a:schemeClr>
                    </a:solidFill>
                  </a:tcPr>
                </a:tc>
                <a:tc>
                  <a:txBody>
                    <a:bodyPr/>
                    <a:lstStyle/>
                    <a:p>
                      <a:pPr algn="ctr" rtl="0" fontAlgn="ctr">
                        <a:buNone/>
                      </a:pPr>
                      <a:r>
                        <a:rPr lang="en-US" altLang="zh-CN" sz="800" b="1" i="0" u="none" strike="noStrike">
                          <a:solidFill>
                            <a:srgbClr val="00B050"/>
                          </a:solidFill>
                          <a:effectLst/>
                          <a:latin typeface="+mn-lt"/>
                          <a:ea typeface="+mn-ea"/>
                          <a:cs typeface="+mn-ea"/>
                          <a:sym typeface="+mn-lt"/>
                        </a:rPr>
                        <a:t>+52%</a:t>
                      </a:r>
                    </a:p>
                  </a:txBody>
                  <a:tcPr marL="0" marR="0" marT="0" marB="0" anchor="ctr">
                    <a:lnL>
                      <a:noFill/>
                    </a:lnL>
                    <a:lnR>
                      <a:noFill/>
                    </a:lnR>
                    <a:lnT>
                      <a:noFill/>
                    </a:lnT>
                    <a:lnB>
                      <a:noFill/>
                    </a:lnB>
                    <a:solidFill>
                      <a:schemeClr val="tx1">
                        <a:lumMod val="65000"/>
                        <a:lumOff val="35000"/>
                      </a:schemeClr>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39%</a:t>
                      </a:r>
                    </a:p>
                  </a:txBody>
                  <a:tcPr marL="0" marR="0" marT="0" marB="0" anchor="ctr">
                    <a:lnL>
                      <a:noFill/>
                    </a:lnL>
                    <a:lnR>
                      <a:noFill/>
                    </a:lnR>
                    <a:lnT>
                      <a:noFill/>
                    </a:lnT>
                    <a:lnB>
                      <a:noFill/>
                    </a:lnB>
                    <a:solidFill>
                      <a:schemeClr val="tx1">
                        <a:lumMod val="65000"/>
                        <a:lumOff val="35000"/>
                      </a:schemeClr>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40%</a:t>
                      </a:r>
                    </a:p>
                  </a:txBody>
                  <a:tcPr marL="0" marR="0" marT="0" marB="0" anchor="ctr">
                    <a:lnL>
                      <a:noFill/>
                    </a:lnL>
                    <a:lnR>
                      <a:noFill/>
                    </a:lnR>
                    <a:lnT>
                      <a:noFill/>
                    </a:lnT>
                    <a:lnB>
                      <a:noFill/>
                    </a:lnB>
                    <a:solidFill>
                      <a:schemeClr val="tx1">
                        <a:lumMod val="65000"/>
                        <a:lumOff val="35000"/>
                      </a:schemeClr>
                    </a:solidFill>
                  </a:tcPr>
                </a:tc>
                <a:tc>
                  <a:txBody>
                    <a:bodyPr/>
                    <a:lstStyle/>
                    <a:p>
                      <a:pPr algn="ctr" rtl="0" fontAlgn="ctr">
                        <a:buNone/>
                      </a:pPr>
                      <a:r>
                        <a:rPr lang="en-US" sz="800" b="1" i="0" u="none" strike="noStrike">
                          <a:solidFill>
                            <a:srgbClr val="C00000"/>
                          </a:solidFill>
                          <a:effectLst/>
                          <a:latin typeface="+mn-lt"/>
                          <a:ea typeface="+mn-ea"/>
                          <a:cs typeface="+mn-ea"/>
                          <a:sym typeface="+mn-lt"/>
                        </a:rPr>
                        <a:t>-1PP</a:t>
                      </a:r>
                    </a:p>
                  </a:txBody>
                  <a:tcPr marL="0" marR="0" marT="0" marB="0" anchor="ctr">
                    <a:lnL>
                      <a:noFill/>
                    </a:lnL>
                    <a:lnR>
                      <a:noFill/>
                    </a:lnR>
                    <a:lnT>
                      <a:noFill/>
                    </a:lnT>
                    <a:lnB>
                      <a:noFill/>
                    </a:lnB>
                    <a:solidFill>
                      <a:schemeClr val="tx1">
                        <a:lumMod val="65000"/>
                        <a:lumOff val="35000"/>
                      </a:schemeClr>
                    </a:solidFill>
                  </a:tcPr>
                </a:tc>
                <a:tc>
                  <a:txBody>
                    <a:bodyPr/>
                    <a:lstStyle/>
                    <a:p>
                      <a:pPr algn="ctr" rtl="0" fontAlgn="ctr">
                        <a:buNone/>
                      </a:pPr>
                      <a:r>
                        <a:rPr lang="en-US" altLang="zh-CN" sz="800" b="1" i="0" u="none" strike="noStrike" dirty="0">
                          <a:solidFill>
                            <a:srgbClr val="FFFFFF"/>
                          </a:solidFill>
                          <a:effectLst/>
                          <a:latin typeface="+mn-lt"/>
                          <a:ea typeface="+mn-ea"/>
                          <a:cs typeface="+mn-ea"/>
                          <a:sym typeface="+mn-lt"/>
                        </a:rPr>
                        <a:t>0.65%</a:t>
                      </a:r>
                    </a:p>
                  </a:txBody>
                  <a:tcPr marL="0" marR="0" marT="0" marB="0" anchor="ctr">
                    <a:lnL>
                      <a:noFill/>
                    </a:lnL>
                    <a:lnR>
                      <a:noFill/>
                    </a:lnR>
                    <a:lnT>
                      <a:noFill/>
                    </a:lnT>
                    <a:lnB>
                      <a:noFill/>
                    </a:lnB>
                    <a:solidFill>
                      <a:schemeClr val="tx1">
                        <a:lumMod val="65000"/>
                        <a:lumOff val="35000"/>
                      </a:schemeClr>
                    </a:solidFill>
                  </a:tcPr>
                </a:tc>
                <a:tc>
                  <a:txBody>
                    <a:bodyPr/>
                    <a:lstStyle/>
                    <a:p>
                      <a:pPr algn="ctr" rtl="0" fontAlgn="ctr">
                        <a:buNone/>
                      </a:pPr>
                      <a:r>
                        <a:rPr lang="en-US" altLang="zh-CN" sz="800" b="1" i="0" u="none" strike="noStrike">
                          <a:solidFill>
                            <a:srgbClr val="FFFFFF"/>
                          </a:solidFill>
                          <a:effectLst/>
                          <a:latin typeface="+mn-lt"/>
                          <a:ea typeface="+mn-ea"/>
                          <a:cs typeface="+mn-ea"/>
                          <a:sym typeface="+mn-lt"/>
                        </a:rPr>
                        <a:t>0.95%</a:t>
                      </a:r>
                    </a:p>
                  </a:txBody>
                  <a:tcPr marL="0" marR="0" marT="0" marB="0" anchor="ctr">
                    <a:lnL>
                      <a:noFill/>
                    </a:lnL>
                    <a:lnR>
                      <a:noFill/>
                    </a:lnR>
                    <a:lnT>
                      <a:noFill/>
                    </a:lnT>
                    <a:lnB>
                      <a:noFill/>
                    </a:lnB>
                    <a:solidFill>
                      <a:schemeClr val="tx1">
                        <a:lumMod val="65000"/>
                        <a:lumOff val="35000"/>
                      </a:schemeClr>
                    </a:solidFill>
                  </a:tcPr>
                </a:tc>
                <a:tc>
                  <a:txBody>
                    <a:bodyPr/>
                    <a:lstStyle/>
                    <a:p>
                      <a:pPr algn="ctr" rtl="0" fontAlgn="ctr">
                        <a:buNone/>
                      </a:pPr>
                      <a:r>
                        <a:rPr lang="en-US" altLang="zh-CN" sz="800" b="1" i="0" u="none" strike="noStrike">
                          <a:solidFill>
                            <a:srgbClr val="C00000"/>
                          </a:solidFill>
                          <a:effectLst/>
                          <a:latin typeface="+mn-lt"/>
                          <a:ea typeface="+mn-ea"/>
                          <a:cs typeface="+mn-ea"/>
                          <a:sym typeface="+mn-lt"/>
                        </a:rPr>
                        <a:t>-32%</a:t>
                      </a:r>
                    </a:p>
                  </a:txBody>
                  <a:tcPr marL="0" marR="0" marT="0" marB="0" anchor="ctr">
                    <a:lnL>
                      <a:noFill/>
                    </a:lnL>
                    <a:lnR>
                      <a:noFill/>
                    </a:lnR>
                    <a:lnT>
                      <a:noFill/>
                    </a:lnT>
                    <a:lnB>
                      <a:noFill/>
                    </a:lnB>
                    <a:solidFill>
                      <a:schemeClr val="tx1">
                        <a:lumMod val="65000"/>
                        <a:lumOff val="35000"/>
                      </a:schemeClr>
                    </a:solidFill>
                  </a:tcPr>
                </a:tc>
                <a:extLst>
                  <a:ext uri="{0D108BD9-81ED-4DB2-BD59-A6C34878D82A}">
                    <a16:rowId xmlns:a16="http://schemas.microsoft.com/office/drawing/2014/main" val="544881904"/>
                  </a:ext>
                </a:extLst>
              </a:tr>
              <a:tr h="235683">
                <a:tc gridSpan="2">
                  <a:txBody>
                    <a:bodyPr/>
                    <a:lstStyle/>
                    <a:p>
                      <a:pPr algn="ctr" rtl="0" fontAlgn="ctr"/>
                      <a:r>
                        <a:rPr lang="en-US" sz="800" b="0" i="0" u="none" strike="noStrike">
                          <a:solidFill>
                            <a:srgbClr val="000000"/>
                          </a:solidFill>
                          <a:effectLst/>
                          <a:latin typeface="+mn-lt"/>
                          <a:ea typeface="+mn-ea"/>
                          <a:cs typeface="+mn-ea"/>
                          <a:sym typeface="+mn-lt"/>
                        </a:rPr>
                        <a:t>TOTAL</a:t>
                      </a:r>
                    </a:p>
                  </a:txBody>
                  <a:tcPr marL="5443" marR="5443" marT="5443"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hMerge="1">
                  <a:txBody>
                    <a:bodyPr/>
                    <a:lstStyle/>
                    <a:p>
                      <a:endParaRPr lang="zh-CN" altLang="en-US"/>
                    </a:p>
                  </a:txBody>
                  <a:tcPr/>
                </a:tc>
                <a:tc>
                  <a:txBody>
                    <a:bodyPr/>
                    <a:lstStyle/>
                    <a:p>
                      <a:pPr algn="ctr" rtl="0" fontAlgn="ctr">
                        <a:buNone/>
                      </a:pPr>
                      <a:r>
                        <a:rPr lang="en-US" sz="800" b="0" i="0" u="none" strike="noStrike">
                          <a:solidFill>
                            <a:srgbClr val="000000"/>
                          </a:solidFill>
                          <a:effectLst/>
                          <a:latin typeface="+mn-lt"/>
                          <a:ea typeface="+mn-ea"/>
                          <a:cs typeface="+mn-ea"/>
                          <a:sym typeface="+mn-lt"/>
                        </a:rPr>
                        <a:t>0.6M</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0.4M</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sz="800" b="0" i="0" u="none" strike="noStrike">
                          <a:solidFill>
                            <a:srgbClr val="000000"/>
                          </a:solidFill>
                          <a:effectLst/>
                          <a:latin typeface="+mn-lt"/>
                          <a:ea typeface="+mn-ea"/>
                          <a:cs typeface="+mn-ea"/>
                          <a:sym typeface="+mn-lt"/>
                        </a:rPr>
                        <a:t>233K</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a:solidFill>
                            <a:srgbClr val="00B050"/>
                          </a:solidFill>
                          <a:effectLst/>
                          <a:latin typeface="+mn-lt"/>
                          <a:ea typeface="+mn-ea"/>
                          <a:cs typeface="+mn-ea"/>
                          <a:sym typeface="+mn-lt"/>
                        </a:rPr>
                        <a:t>+56%</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100%</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a:solidFill>
                            <a:srgbClr val="000000"/>
                          </a:solidFill>
                          <a:effectLst/>
                          <a:latin typeface="+mn-lt"/>
                          <a:ea typeface="+mn-ea"/>
                          <a:cs typeface="+mn-ea"/>
                          <a:sym typeface="+mn-lt"/>
                        </a:rPr>
                        <a:t>100%</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sz="800" b="1" i="0" u="none" strike="noStrike" dirty="0">
                          <a:solidFill>
                            <a:schemeClr val="tx1"/>
                          </a:solidFill>
                          <a:effectLst/>
                          <a:latin typeface="+mn-lt"/>
                          <a:ea typeface="+mn-ea"/>
                          <a:cs typeface="+mn-ea"/>
                          <a:sym typeface="+mn-lt"/>
                        </a:rPr>
                        <a:t>-</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dirty="0">
                          <a:solidFill>
                            <a:schemeClr val="tx1"/>
                          </a:solidFill>
                          <a:effectLst/>
                          <a:latin typeface="+mn-lt"/>
                          <a:ea typeface="+mn-ea"/>
                          <a:cs typeface="+mn-ea"/>
                          <a:sym typeface="+mn-lt"/>
                        </a:rPr>
                        <a:t>0.31%</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dirty="0">
                          <a:solidFill>
                            <a:schemeClr val="tx1"/>
                          </a:solidFill>
                          <a:effectLst/>
                          <a:latin typeface="+mn-lt"/>
                          <a:ea typeface="+mn-ea"/>
                          <a:cs typeface="+mn-ea"/>
                          <a:sym typeface="+mn-lt"/>
                        </a:rPr>
                        <a:t>0.53%</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tc>
                  <a:txBody>
                    <a:bodyPr/>
                    <a:lstStyle/>
                    <a:p>
                      <a:pPr algn="ctr" rtl="0" fontAlgn="ctr">
                        <a:buNone/>
                      </a:pPr>
                      <a:r>
                        <a:rPr lang="en-US" altLang="zh-CN" sz="800" b="0" i="0" u="none" strike="noStrike" dirty="0">
                          <a:solidFill>
                            <a:srgbClr val="C00000"/>
                          </a:solidFill>
                          <a:effectLst/>
                          <a:latin typeface="+mn-lt"/>
                          <a:ea typeface="+mn-ea"/>
                          <a:cs typeface="+mn-ea"/>
                          <a:sym typeface="+mn-lt"/>
                        </a:rPr>
                        <a:t>-42%</a:t>
                      </a:r>
                    </a:p>
                  </a:txBody>
                  <a:tcPr marL="0" marR="0" marT="0" marB="0" anchor="ctr">
                    <a:lnL>
                      <a:noFill/>
                    </a:lnL>
                    <a:lnR>
                      <a:noFill/>
                    </a:lnR>
                    <a:lnT>
                      <a:noFill/>
                    </a:lnT>
                    <a:lnB w="190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93927801"/>
                  </a:ext>
                </a:extLst>
              </a:tr>
            </a:tbl>
          </a:graphicData>
        </a:graphic>
      </p:graphicFrame>
    </p:spTree>
    <p:extLst>
      <p:ext uri="{BB962C8B-B14F-4D97-AF65-F5344CB8AC3E}">
        <p14:creationId xmlns:p14="http://schemas.microsoft.com/office/powerpoint/2010/main" val="9016940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3.2NAHIl7mchi.ATl7zy_w"/>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VZDFj371MrBlei5NwcxNEQ"/>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LYC8i7yDTBvnHhYVe4WuCg"/>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vCjvoQ8ckOcexVKbYmQ4bQ"/>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0At6fZIA1AHv43NbsMg.zA"/>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qZlivsHT8pduxVdH8ImUfQ"/>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P8Y2rTG_gggKbfpBpXpWlA"/>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CMGLqNKKllnzJ6Nez3qvzA"/>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_n2YmKv.Yu1stv587ChbJA"/>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E8D7ca4tbZZzbMeMh8ebj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miWBtkNrYpW8yPR_trOkVg"/>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a6cyGA788zkcJXHWUjpxsQ"/>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5GMKHDwdDWhCoZqT5d1LQA"/>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SRw2dYzJbEtXfB_OurROQw"/>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mD2XcCM4ahv1XfcnKVnr3w"/>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MK.l1Frp60iQhLe7fZzqaw"/>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CltchgN_3k27NtppAPipA"/>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eChVexOgOQPM.aNz3guc8g"/>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j5xWKotmPnolOK3d_te8MQ"/>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SJY63w2cLwNuI4ymCtW7SQ"/>
</p:tagLst>
</file>

<file path=ppt/tags/tag12.xml><?xml version="1.0" encoding="utf-8"?>
<p:tagLst xmlns:a="http://schemas.openxmlformats.org/drawingml/2006/main" xmlns:r="http://schemas.openxmlformats.org/officeDocument/2006/relationships" xmlns:p="http://schemas.openxmlformats.org/presentationml/2006/main">
  <p:tag name="ISLIDE.ICON" val="#53688;#401813;"/>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SmznbGdF558WvdAXEP2wBg"/>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3kaJyyehTVu5VVyLpKqGqw"/>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2rdLIRjG2mF4gxRZPKxRw"/>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qwULgRzHVoojIMEcKzKAxw"/>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XBn2WK4m2oqvVTWBGycQJg"/>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icgKHOHZAmVAUGYgH1xumA"/>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FftFbUAmOSPQCxW4Lv5xpg"/>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gWJrZmuitk9T7FZFhniDFA"/>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g3.ymTjEHYGvdr3xnoEwQQ"/>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6gzYwaOlLYJqOSW9cDqLW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DL6FrTh8yrbCNwtlChpIp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IN1kNkXe6.siiRWThX89Fw"/>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T6kBVWlO3OjgDvmavwOZCg"/>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1SSYmfkY49vexUUEK3LB8w"/>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gNrqoeU29cAtFAptfULvR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B0F5G9vqIWxXqGpvfkzqGQ"/>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WczCFZ4wCQBvtwJCTMtJkQ"/>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Sf1L99LkpW5xL9qJHEZv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g87Y5kIUkZ2crVcEwr9w9g"/>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6UDFFXdTFGRHy943vp9OTg"/>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GLpanfSFaJjTlPCzzZog5A"/>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PyApO0xEiZSrgEQqSGrWYA"/>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4SO5SYl4QbJO9U5JiMunAA"/>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YgSWI2hFHFLUVIjQSljvnA"/>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0QjF0daBbW5BUJ.8NZ48lg"/>
</p:tagLst>
</file>

<file path=ppt/tags/tag3.xml><?xml version="1.0" encoding="utf-8"?>
<p:tagLst xmlns:a="http://schemas.openxmlformats.org/drawingml/2006/main" xmlns:r="http://schemas.openxmlformats.org/officeDocument/2006/relationships" xmlns:p="http://schemas.openxmlformats.org/presentationml/2006/main">
  <p:tag name="ISLIDE.ICON" val="#371863;#24177;#373847;#7392;"/>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YYhFDH0C.SJWnP130ubNFA"/>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iYEfx7ACF3B8ivFKCGOPew"/>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4wVxx269AOSWFwuuaLND3Q"/>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91dwIfaO_HwnNFmK2GgPN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stpCjKxw3fFsHYag9itLjA"/>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A0qf5DXcCDu3zspqWf_Riw"/>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a2mSt7fKhP1c79smXhX37A"/>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B9vRrsh.eqK.O5T5F405Kg"/>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nlVNYh6RXn4L1S6C8fjCFA"/>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TlfaBlNZ7bkhIO4QrAZaJw"/>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PeQoQD_vGFrjcpedEmRGNw"/>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RFnOwjEQR5kyu_jhtICL8Q"/>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gzik8OmBBSh9KABfnyi2cg"/>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lcg06ML9CpRZ8xrk105Nfw"/>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MLzFBpJQUHs5izCEceFgkA"/>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7ulxRwxLTIDEvXFdXBCG6w"/>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mNNXENTx3M_bYnGAmSOKw"/>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JUzVrMOkpWfc2HSsqTkhA"/>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GOUfpDBDGRMRiNwbnVJwhA"/>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e2Bg.FAVMe4F2R2aQUfMcQ"/>
</p:tagLst>
</file>

<file path=ppt/tags/tag5.xml><?xml version="1.0" encoding="utf-8"?>
<p:tagLst xmlns:a="http://schemas.openxmlformats.org/drawingml/2006/main" xmlns:r="http://schemas.openxmlformats.org/officeDocument/2006/relationships" xmlns:p="http://schemas.openxmlformats.org/presentationml/2006/main">
  <p:tag name="ISLIDE.ICON" val="#371863;#24177;#373847;#7392;"/>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AFvubVomnOD.0aYaa_eAMw"/>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GGlxFUuxaALDrGkPcQm71Q"/>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wTWoMLgPDXp57csxjQaPVQ"/>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mapfZ7qfrlOYxY66DOnP0w"/>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pRjX0x8PpZRhrvZA4MYDBw"/>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mj.D.dQyIlMao8rRtTefRA"/>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4L0SaJseXHdXdp4mQtttCQ"/>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iZl9XK6KIx6TLZqH5pHPJw"/>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DkwVqgGLtAjvg8fdQbTz.Q"/>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7_PgGKxjTKSEpUU9xxFEh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RgET0cdI67F09tyVBWFjPQ"/>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oz.kHRUqsj3Jir9m7IH9ww"/>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4SlsXB0cQTNZ7CkHTn_pIA"/>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UFdUwlLbyV6pXExGN9_e.w"/>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VRF0zsnZgCttDDOjOGe7Xg"/>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vZcj_k_8nokPvXNEejwJDw"/>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O87mMN.SFCJYZgSH1OKN8Q"/>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CEmlfIg9U9JY28pc6P2bXg"/>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UkFyBexqFZ9xqYhIjhJcYQ"/>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j01WiU2etsYXiBjbMT1krQ"/>
</p:tagLst>
</file>

<file path=ppt/tags/tag7.xml><?xml version="1.0" encoding="utf-8"?>
<p:tagLst xmlns:a="http://schemas.openxmlformats.org/drawingml/2006/main" xmlns:r="http://schemas.openxmlformats.org/officeDocument/2006/relationships" xmlns:p="http://schemas.openxmlformats.org/presentationml/2006/main">
  <p:tag name="ISLIDE.ICON" val="#371863;#24177;#373847;#7392;"/>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5CrC7a5FPkHoZHKi5siRsA"/>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bizsvnIe6T7DRTUj3Ax0oQ"/>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iNMkBqODYr0VynKg4PDtZA"/>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jZtks4copi309aATzO7MaA"/>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tQOxs3mI.APEWIrHbvvhlQ"/>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Psyv9ALq.Davpfeg.PP1g"/>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v6hgIYuGNuKUfK0ov.ct3A"/>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WN6GpP_y5i0TdscfwQioQ"/>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jvO3eDcFvbxcAw1BJ.wVUA"/>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c0tra8a4b_.JkMd5YGmlQ"/>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u8eh81mIq6yJ_xy5pJJbQ"/>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G.WgtN5yYkWyaw0y_ncXNA"/>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F2SctnOgk_CpX2uY50QZWA"/>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4uZF76emjlY5aoJslVgPgQ"/>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efe6RXLFvJVVnnN7w7qn4g"/>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f4VR4nJwWorLhcmTyLjg4w"/>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e3MLKZpCFHsWs9UYhzpfaw"/>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HV2yT9qTKKn_A5WgD31iw"/>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cOethLiDaNeLbt5IsD0a0g"/>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86teMRK93WUdogqtjS9wJw"/>
</p:tagLst>
</file>

<file path=ppt/tags/tag9.xml><?xml version="1.0" encoding="utf-8"?>
<p:tagLst xmlns:a="http://schemas.openxmlformats.org/drawingml/2006/main" xmlns:r="http://schemas.openxmlformats.org/officeDocument/2006/relationships" xmlns:p="http://schemas.openxmlformats.org/presentationml/2006/main">
  <p:tag name="ISLIDE.ICON" val="#371863;#24177;#373847;#7392;"/>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Mcg0v8YEl_AWm.NRdmAccg"/>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rJChVSK3EpVKSglS.Muo_g"/>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Y8mAJ5HGO5yy0x3B_4dtkA"/>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maJLKOCR0mQpQfgblM7B9w"/>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VRThkOFPrwThMfZ.6Lempw"/>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UjvVKldnzu4LEJ.CcfwyUg"/>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BSS3PdrjtxMl.6qg7ycRxQ"/>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47YVQNodbRCSMMWGkJfKMQ"/>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VDLfSTYbXPmIaTlaL7eivQ"/>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rAaIwI.7VCAWYi0i3eBVCA"/>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665a5280-8452-4c0d-8e26-6645592165f5">
      <a:majorFont>
        <a:latin typeface="Dunhill" panose="020F0302020204030204"/>
        <a:ea typeface="微软雅黑"/>
        <a:cs typeface=""/>
      </a:majorFont>
      <a:minorFont>
        <a:latin typeface="Dunhill"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36382</TotalTime>
  <Words>9232</Words>
  <Application>Microsoft Office PowerPoint</Application>
  <PresentationFormat>宽屏</PresentationFormat>
  <Paragraphs>3576</Paragraphs>
  <Slides>18</Slides>
  <Notes>18</Notes>
  <HiddenSlides>1</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18</vt:i4>
      </vt:variant>
    </vt:vector>
  </HeadingPairs>
  <TitlesOfParts>
    <vt:vector size="26" baseType="lpstr">
      <vt:lpstr>Helvetica Neue Medium</vt:lpstr>
      <vt:lpstr>Inter</vt:lpstr>
      <vt:lpstr>等线</vt:lpstr>
      <vt:lpstr>Arial</vt:lpstr>
      <vt:lpstr>Dunhill</vt:lpstr>
      <vt:lpstr>Dunhill-Regular</vt:lpstr>
      <vt:lpstr>Office 主题​​</vt:lpstr>
      <vt:lpstr>think-cell 幻灯片</vt:lpstr>
      <vt:lpstr> </vt:lpstr>
      <vt:lpstr>BU26 YTD SALES REVIEW</vt:lpstr>
      <vt:lpstr>BU26 YTD DTC SALES REVIEW</vt:lpstr>
      <vt:lpstr>BU26 DEC SALES REVIEW</vt:lpstr>
      <vt:lpstr>BU26 DEC DTC SALES REVIEW</vt:lpstr>
      <vt:lpstr>BU26 CAMPAIGN REVIEW</vt:lpstr>
      <vt:lpstr>PowerPoint 演示文稿</vt:lpstr>
      <vt:lpstr>BU26 PFS YTD TRAFFIC OVERVIEW</vt:lpstr>
      <vt:lpstr>DEC TRAFFIC REVIEW</vt:lpstr>
      <vt:lpstr>DEC COMPETITOR TRAFFIC OVERVIEW BC and Dunhill Achieved &gt; 70% Traffic Growth excluded extra paid traffic like outside and extra content traffic, the buyers from Non-Paid traffic shown more efficient than paid channel.</vt:lpstr>
      <vt:lpstr>DEC WBTQ TRAFFIC REVIEW(EXCL. FF)</vt:lpstr>
      <vt:lpstr>YTD WBTQ TRAFFIC REVIEW(EXCL. FF)</vt:lpstr>
      <vt:lpstr>OA TRAFFIC REVIEW</vt:lpstr>
      <vt:lpstr>PowerPoint 演示文稿</vt:lpstr>
      <vt:lpstr>PowerPoint 演示文稿</vt:lpstr>
      <vt:lpstr>PowerPoint 演示文稿</vt:lpstr>
      <vt:lpstr>PowerPoint 演示文稿</vt:lpstr>
      <vt:lpstr>DIGITAL LOYALTY CLIENTS OVERVIEW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FEB PAID MEDIA PERFORMANCE RECAP</dc:title>
  <dc:creator>吴雪锋</dc:creator>
  <cp:lastModifiedBy>安娜</cp:lastModifiedBy>
  <cp:revision>767</cp:revision>
  <dcterms:created xsi:type="dcterms:W3CDTF">2024-03-27T09:19:50Z</dcterms:created>
  <dcterms:modified xsi:type="dcterms:W3CDTF">2026-01-09T10:13:09Z</dcterms:modified>
</cp:coreProperties>
</file>